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61" r:id="rId2"/>
    <p:sldId id="257" r:id="rId3"/>
    <p:sldId id="263" r:id="rId4"/>
    <p:sldId id="268" r:id="rId5"/>
    <p:sldId id="258" r:id="rId6"/>
    <p:sldId id="267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4D36E-11A2-4998-ABAC-2FDE817FBDA1}" type="datetimeFigureOut">
              <a:rPr lang="ru-RU" smtClean="0"/>
              <a:t>28.02.2014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DB834-7B17-44CE-9B27-3B53AF2204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22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8853C3-B2EA-4CD3-BB53-191233ED8162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FE47E-5F87-40E0-8AF1-6924262BB645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A8AA4-27AB-47AE-BAEF-9E0734FC1562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D774-E9E8-46AC-84F1-CC5E5E2594AD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7F13B-A3C0-4ADC-B5AF-DFE82D00C992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B125D-D174-492F-9F13-ADE5A382271A}" type="datetime1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D0924-01D8-4143-892D-0B5FDDA3F030}" type="datetime1">
              <a:rPr lang="ru-RU" smtClean="0"/>
              <a:t>28.02.2014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1623-F031-438F-977E-84973EC26197}" type="datetime1">
              <a:rPr lang="ru-RU" smtClean="0"/>
              <a:t>28.02.2014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5BD-33C8-4567-9257-09016B6D2D9B}" type="datetime1">
              <a:rPr lang="ru-RU" smtClean="0"/>
              <a:t>28.02.2014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6BA1C-D372-417B-8427-99F8EE47F816}" type="datetime1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76F2-BEEF-4BC2-818E-2A63449455A2}" type="datetime1">
              <a:rPr lang="ru-RU" smtClean="0"/>
              <a:t>28.02.2014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446BFFD-1377-45CD-B51D-DC556C442E80}" type="datetime1">
              <a:rPr lang="ru-RU" smtClean="0"/>
              <a:t>28.02.2014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35796" y="2636912"/>
            <a:ext cx="3888432" cy="648072"/>
          </a:xfrm>
        </p:spPr>
        <p:txBody>
          <a:bodyPr/>
          <a:lstStyle/>
          <a:p>
            <a:r>
              <a:rPr lang="ru-RU" sz="3800" dirty="0" smtClean="0"/>
              <a:t>Урок по </a:t>
            </a:r>
            <a:r>
              <a:rPr lang="ru-RU" sz="3800" dirty="0" smtClean="0"/>
              <a:t>теме: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3933056"/>
            <a:ext cx="6984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«И.С. Тургенев.</a:t>
            </a:r>
            <a:br>
              <a:rPr lang="ru-RU" sz="38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8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Стихотворения в прозе.</a:t>
            </a:r>
            <a:br>
              <a:rPr lang="ru-RU" sz="38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</a:br>
            <a:r>
              <a:rPr lang="ru-RU" sz="3800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prstClr val="white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rPr>
              <a:t>Специфика жанра»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bftour.ru/images/load/Image/b5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320480" cy="6085183"/>
          </a:xfrm>
          <a:prstGeom prst="roundRect">
            <a:avLst>
              <a:gd name="adj" fmla="val 193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07504" y="476672"/>
            <a:ext cx="44644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«Добрый мой читатель, не пробегай этих стихотворений </a:t>
            </a:r>
            <a:r>
              <a:rPr lang="ru-RU" sz="2800" dirty="0" err="1"/>
              <a:t>сподряд</a:t>
            </a:r>
            <a:r>
              <a:rPr lang="ru-RU" sz="2800" dirty="0"/>
              <a:t>: тебе, вероятно, скучно станет,_ книга вывалится у тебя из рук. Но читай их враздробь: сегодня одно, завтра другое,- которое-нибудь из них, может быть, заронит тебе что-нибудь в душу</a:t>
            </a:r>
            <a:r>
              <a:rPr lang="ru-RU" sz="2800" dirty="0" smtClean="0"/>
              <a:t>»</a:t>
            </a:r>
          </a:p>
          <a:p>
            <a:endParaRPr lang="ru-RU" sz="2800" dirty="0"/>
          </a:p>
          <a:p>
            <a:pPr algn="r"/>
            <a:r>
              <a:rPr lang="ru-RU" sz="2800" dirty="0" smtClean="0"/>
              <a:t>И.С. Тургенев</a:t>
            </a:r>
          </a:p>
          <a:p>
            <a:pPr algn="r"/>
            <a:r>
              <a:rPr lang="ru-RU" sz="2800" dirty="0" smtClean="0"/>
              <a:t>1882</a:t>
            </a:r>
          </a:p>
          <a:p>
            <a:pPr algn="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2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/>
              <a:t>Сопоставим поэзию и прозу</a:t>
            </a:r>
            <a:endParaRPr lang="ru-RU" sz="4400" b="1" dirty="0"/>
          </a:p>
        </p:txBody>
      </p:sp>
      <p:sp>
        <p:nvSpPr>
          <p:cNvPr id="3" name="Выноска-облако 2"/>
          <p:cNvSpPr/>
          <p:nvPr/>
        </p:nvSpPr>
        <p:spPr>
          <a:xfrm rot="208843">
            <a:off x="464117" y="2084857"/>
            <a:ext cx="2892493" cy="823156"/>
          </a:xfrm>
          <a:prstGeom prst="cloudCallout">
            <a:avLst>
              <a:gd name="adj1" fmla="val -38894"/>
              <a:gd name="adj2" fmla="val 8929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Поэзия</a:t>
            </a:r>
            <a:endParaRPr lang="ru-RU" sz="3600" b="1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6228184" y="1997809"/>
            <a:ext cx="2426568" cy="864096"/>
          </a:xfrm>
          <a:prstGeom prst="cloudCallout">
            <a:avLst>
              <a:gd name="adj1" fmla="val 61893"/>
              <a:gd name="adj2" fmla="val 55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Проза</a:t>
            </a:r>
            <a:endParaRPr lang="ru-RU" sz="3600" b="1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0" y="2995059"/>
            <a:ext cx="3188654" cy="3814730"/>
          </a:xfrm>
          <a:prstGeom prst="vertic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1600" i="1" dirty="0" smtClean="0"/>
              <a:t>ЕСТЬ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err="1" smtClean="0"/>
              <a:t>ЕСТЬ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СТРОФЫ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КРАТКО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МНОГОЗНАЧНО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ПЕРЕДАЧА ЧУВСТВА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 smtClean="0"/>
              <a:t>МОНОЛОГ</a:t>
            </a:r>
            <a:endParaRPr lang="ru-RU" sz="16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0" y="2995059"/>
            <a:ext cx="3054349" cy="381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8278" y="3170219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РИТМ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РИФМА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РАСПОЛОЖЕНИЕ НА БУМАГЕ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ВЫРАЖЕНИЕ МЫСЛИ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ЗНАЧЕНИЕ СЛОВА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ЗАДАЧА СЛОВА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СПЕЦИФИКА ПОВЕСТВОВАНИЯ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9354" y="327128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ru-RU" sz="1600" i="1" dirty="0" smtClean="0">
                <a:solidFill>
                  <a:prstClr val="white"/>
                </a:solidFill>
              </a:rPr>
              <a:t>НЕТ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err="1" smtClean="0">
                <a:solidFill>
                  <a:prstClr val="white"/>
                </a:solidFill>
              </a:rPr>
              <a:t>НЕТ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smtClean="0">
                <a:solidFill>
                  <a:prstClr val="white"/>
                </a:solidFill>
              </a:rPr>
              <a:t>СПЛОШНОЙ ТЕКСТ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smtClean="0">
                <a:solidFill>
                  <a:prstClr val="white"/>
                </a:solidFill>
              </a:rPr>
              <a:t>РАЗВЕРНУТО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smtClean="0">
                <a:solidFill>
                  <a:prstClr val="white"/>
                </a:solidFill>
              </a:rPr>
              <a:t>ОДНОЗНАЧНО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smtClean="0">
                <a:solidFill>
                  <a:prstClr val="white"/>
                </a:solidFill>
              </a:rPr>
              <a:t>ПЕРЕДАЧА СЮЖЕТА</a:t>
            </a:r>
            <a:r>
              <a:rPr lang="ru-RU" sz="1600" i="1" dirty="0">
                <a:solidFill>
                  <a:prstClr val="white"/>
                </a:solidFill>
              </a:rPr>
              <a:t/>
            </a:r>
            <a:br>
              <a:rPr lang="ru-RU" sz="1600" i="1" dirty="0">
                <a:solidFill>
                  <a:prstClr val="white"/>
                </a:solidFill>
              </a:rPr>
            </a:br>
            <a:r>
              <a:rPr lang="ru-RU" sz="1600" i="1" dirty="0" smtClean="0">
                <a:solidFill>
                  <a:prstClr val="white"/>
                </a:solidFill>
              </a:rPr>
              <a:t>ДИАЛОГ</a:t>
            </a:r>
            <a:endParaRPr lang="ru-RU" sz="1600" i="1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Характерные признаки стихотворения в прозе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67172"/>
            <a:ext cx="2924943" cy="4094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42287" y="2060848"/>
            <a:ext cx="4608512" cy="6126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небольшой объем</a:t>
            </a:r>
            <a:r>
              <a:rPr lang="ru-RU" dirty="0"/>
              <a:t>;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043608" y="2673496"/>
            <a:ext cx="4968552" cy="828672"/>
          </a:xfrm>
          <a:prstGeom prst="cloudCallout">
            <a:avLst>
              <a:gd name="adj1" fmla="val 26026"/>
              <a:gd name="adj2" fmla="val 7754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членение на мелкие абзацы, подобные строфам</a:t>
            </a:r>
            <a:r>
              <a:rPr lang="ru-RU" dirty="0"/>
              <a:t>;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142287" y="3655631"/>
            <a:ext cx="4934891" cy="8511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повышенная </a:t>
            </a:r>
            <a:r>
              <a:rPr lang="ru-RU" sz="2000" dirty="0"/>
              <a:t>эмоциональность</a:t>
            </a:r>
            <a:r>
              <a:rPr lang="ru-RU" dirty="0"/>
              <a:t>;</a:t>
            </a:r>
          </a:p>
          <a:p>
            <a:pPr algn="ctr"/>
            <a:endParaRPr lang="ru-RU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1043608" y="4725144"/>
            <a:ext cx="4618678" cy="938273"/>
          </a:xfrm>
          <a:prstGeom prst="cloudCallout">
            <a:avLst>
              <a:gd name="adj1" fmla="val 44256"/>
              <a:gd name="adj2" fmla="val 555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обычно </a:t>
            </a:r>
            <a:r>
              <a:rPr lang="ru-RU" sz="2000" dirty="0"/>
              <a:t>бессюжетная композиция;</a:t>
            </a:r>
          </a:p>
          <a:p>
            <a:pPr algn="ctr"/>
            <a:endParaRPr lang="ru-RU" sz="20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539552" y="5805264"/>
            <a:ext cx="4824536" cy="900680"/>
          </a:xfrm>
          <a:prstGeom prst="cloudCallout">
            <a:avLst>
              <a:gd name="adj1" fmla="val -70833"/>
              <a:gd name="adj2" fmla="val 263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sz="2000" dirty="0"/>
              <a:t>наличие лирического героя.</a:t>
            </a:r>
          </a:p>
          <a:p>
            <a:pPr algn="ctr"/>
            <a:endParaRPr lang="ru-RU" sz="2000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5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725" y="3861048"/>
            <a:ext cx="4791356" cy="2474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ic.pics.livejournal.com/yureczasoba/27207375/358366/358366_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58" y="0"/>
            <a:ext cx="2016223" cy="20162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3319" y="3881738"/>
            <a:ext cx="424847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anose="03010101010201010101" pitchFamily="66" charset="0"/>
              </a:rPr>
              <a:t>        «</a:t>
            </a:r>
            <a:r>
              <a:rPr lang="ru-RU" sz="2000" b="1" dirty="0" smtClean="0">
                <a:latin typeface="+mj-lt"/>
              </a:rPr>
              <a:t>Да</a:t>
            </a:r>
            <a:r>
              <a:rPr lang="ru-RU" sz="2000" b="1" dirty="0">
                <a:latin typeface="+mj-lt"/>
              </a:rPr>
              <a:t>; не смейтесь. Я благоговел перед той маленькой, героической птицей, перед любовным ее порывом. </a:t>
            </a:r>
          </a:p>
          <a:p>
            <a:r>
              <a:rPr lang="ru-RU" sz="2000" b="1" dirty="0">
                <a:latin typeface="+mj-lt"/>
              </a:rPr>
              <a:t>       </a:t>
            </a:r>
            <a:r>
              <a:rPr lang="ru-RU" sz="2000" b="1" dirty="0">
                <a:solidFill>
                  <a:srgbClr val="C00000"/>
                </a:solidFill>
                <a:latin typeface="+mj-lt"/>
              </a:rPr>
              <a:t>Любовь, думал я, сильнее смерти и страха смерти. Только ею, только любовью держится и движется 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жизнь».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55576" y="1916832"/>
            <a:ext cx="7632848" cy="1928161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latin typeface="Monotype Corsiva" panose="03010101010201010101" pitchFamily="66" charset="0"/>
              </a:rPr>
              <a:t>весь </a:t>
            </a:r>
            <a:r>
              <a:rPr lang="ru-RU" sz="2400" b="1" dirty="0">
                <a:latin typeface="Monotype Corsiva" panose="03010101010201010101" pitchFamily="66" charset="0"/>
              </a:rPr>
              <a:t>взъерошенный, искаженный, с отчаянным и жалким писком прыгнул раза два в направлении зубастой раскрытой </a:t>
            </a:r>
            <a:r>
              <a:rPr lang="ru-RU" sz="2400" b="1" dirty="0" smtClean="0">
                <a:latin typeface="Monotype Corsiva" panose="03010101010201010101" pitchFamily="66" charset="0"/>
              </a:rPr>
              <a:t>пасти</a:t>
            </a:r>
            <a:endParaRPr lang="ru-RU" sz="2400" b="1" dirty="0">
              <a:latin typeface="Monotype Corsiva" panose="03010101010201010101" pitchFamily="66" charset="0"/>
            </a:endParaRPr>
          </a:p>
          <a:p>
            <a:pPr algn="ctr"/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3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664"/>
            <a:ext cx="5240905" cy="1054250"/>
          </a:xfrm>
        </p:spPr>
        <p:txBody>
          <a:bodyPr/>
          <a:lstStyle/>
          <a:p>
            <a:r>
              <a:rPr lang="ru-RU" dirty="0" smtClean="0"/>
              <a:t>Нищий</a:t>
            </a:r>
            <a:endParaRPr lang="ru-RU" dirty="0"/>
          </a:p>
        </p:txBody>
      </p:sp>
      <p:pic>
        <p:nvPicPr>
          <p:cNvPr id="5122" name="Picture 2" descr="http://www.cirota.ru/forum/images/32/320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76159"/>
            <a:ext cx="3240360" cy="45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buvatel.ucoz.com/_si/0/09233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2004938" cy="15121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527495" y="2204864"/>
            <a:ext cx="4023320" cy="2833472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Monotype Corsiva" panose="03010101010201010101" pitchFamily="66" charset="0"/>
              </a:rPr>
              <a:t>Потерянный, смущенный, я крепко пожал эту грязную, трепетную руку... «Не взыщи, брат; нет у меня ничего, брат».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888" y="5779967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А что, по-вашему сделать легче: </a:t>
            </a:r>
          </a:p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одать милостыню или пожать руку?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3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avri.ru/images/illustrations/037_druz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41" y="2132855"/>
            <a:ext cx="3415276" cy="45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386" y="31545"/>
            <a:ext cx="2197894" cy="18748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Выноска-облако 2"/>
          <p:cNvSpPr/>
          <p:nvPr/>
        </p:nvSpPr>
        <p:spPr>
          <a:xfrm>
            <a:off x="3995936" y="4797152"/>
            <a:ext cx="4187316" cy="12961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И мне хорошо, глядя на них... Хоть я и один... один, как всегда.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3653798" y="1988840"/>
            <a:ext cx="5286262" cy="1944216"/>
          </a:xfrm>
          <a:prstGeom prst="cloudCallout">
            <a:avLst>
              <a:gd name="adj1" fmla="val 44438"/>
              <a:gd name="adj2" fmla="val 829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Нахохлились оба — и чувствует каждый своим крылом крыло соседа...</a:t>
            </a:r>
          </a:p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Хорошо им!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0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9393" y="620688"/>
            <a:ext cx="4664841" cy="1054250"/>
          </a:xfrm>
        </p:spPr>
        <p:txBody>
          <a:bodyPr/>
          <a:lstStyle/>
          <a:p>
            <a:r>
              <a:rPr lang="ru-RU" dirty="0" smtClean="0"/>
              <a:t>Собака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148"/>
            <a:ext cx="2520280" cy="18921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08" y="2132856"/>
            <a:ext cx="3575052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231420" y="2348880"/>
            <a:ext cx="4824536" cy="1609336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Monotype Corsiva" panose="03010101010201010101" pitchFamily="66" charset="0"/>
              </a:rPr>
              <a:t>Она немая, она без слов, она сама себя не понимает — но я ее понимаю. 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 flipH="1">
            <a:off x="251520" y="4581128"/>
            <a:ext cx="4824536" cy="15121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latin typeface="Monotype Corsiva" panose="03010101010201010101" pitchFamily="66" charset="0"/>
              </a:rPr>
              <a:t>И в каждой из этих пар, в животном и в человеке — одна и та же жизнь жмется пугливо к другой.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249-583-735 Овсянникова Анна Александровна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14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700</TotalTime>
  <Words>309</Words>
  <Application>Microsoft Office PowerPoint</Application>
  <PresentationFormat>Экран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Урок по теме:  </vt:lpstr>
      <vt:lpstr>Презентация PowerPoint</vt:lpstr>
      <vt:lpstr>Сопоставим поэзию и прозу</vt:lpstr>
      <vt:lpstr>Характерные признаки стихотворения в прозе</vt:lpstr>
      <vt:lpstr>Воробей</vt:lpstr>
      <vt:lpstr>Нищий</vt:lpstr>
      <vt:lpstr>Голуби</vt:lpstr>
      <vt:lpstr>Собака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2014-02-04T04:50:32Z</dcterms:created>
  <dcterms:modified xsi:type="dcterms:W3CDTF">2014-02-28T13:33:20Z</dcterms:modified>
</cp:coreProperties>
</file>