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2" r:id="rId10"/>
    <p:sldId id="273" r:id="rId11"/>
    <p:sldId id="274" r:id="rId12"/>
    <p:sldId id="265" r:id="rId13"/>
    <p:sldId id="266" r:id="rId14"/>
    <p:sldId id="267" r:id="rId15"/>
    <p:sldId id="268" r:id="rId16"/>
    <p:sldId id="269" r:id="rId17"/>
    <p:sldId id="270" r:id="rId18"/>
    <p:sldId id="271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B2EA7-3EFA-470E-87A0-952CF40D61FD}" type="datetimeFigureOut">
              <a:rPr lang="ru-RU" smtClean="0"/>
              <a:t>11.02.2014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B183-A623-4FEB-839B-F1CF640264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1585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B2EA7-3EFA-470E-87A0-952CF40D61FD}" type="datetimeFigureOut">
              <a:rPr lang="ru-RU" smtClean="0"/>
              <a:t>11.02.2014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B183-A623-4FEB-839B-F1CF640264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6558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B2EA7-3EFA-470E-87A0-952CF40D61FD}" type="datetimeFigureOut">
              <a:rPr lang="ru-RU" smtClean="0"/>
              <a:t>11.02.2014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B183-A623-4FEB-839B-F1CF640264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4410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B2EA7-3EFA-470E-87A0-952CF40D61FD}" type="datetimeFigureOut">
              <a:rPr lang="ru-RU" smtClean="0"/>
              <a:t>11.02.2014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B183-A623-4FEB-839B-F1CF640264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7440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B2EA7-3EFA-470E-87A0-952CF40D61FD}" type="datetimeFigureOut">
              <a:rPr lang="ru-RU" smtClean="0"/>
              <a:t>11.02.2014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B183-A623-4FEB-839B-F1CF640264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4616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B2EA7-3EFA-470E-87A0-952CF40D61FD}" type="datetimeFigureOut">
              <a:rPr lang="ru-RU" smtClean="0"/>
              <a:t>11.02.2014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B183-A623-4FEB-839B-F1CF640264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5890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B2EA7-3EFA-470E-87A0-952CF40D61FD}" type="datetimeFigureOut">
              <a:rPr lang="ru-RU" smtClean="0"/>
              <a:t>11.02.2014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B183-A623-4FEB-839B-F1CF640264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255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B2EA7-3EFA-470E-87A0-952CF40D61FD}" type="datetimeFigureOut">
              <a:rPr lang="ru-RU" smtClean="0"/>
              <a:t>11.02.2014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B183-A623-4FEB-839B-F1CF640264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9384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B2EA7-3EFA-470E-87A0-952CF40D61FD}" type="datetimeFigureOut">
              <a:rPr lang="ru-RU" smtClean="0"/>
              <a:t>11.02.2014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B183-A623-4FEB-839B-F1CF640264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0082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B2EA7-3EFA-470E-87A0-952CF40D61FD}" type="datetimeFigureOut">
              <a:rPr lang="ru-RU" smtClean="0"/>
              <a:t>11.02.2014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B183-A623-4FEB-839B-F1CF640264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761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B2EA7-3EFA-470E-87A0-952CF40D61FD}" type="datetimeFigureOut">
              <a:rPr lang="ru-RU" smtClean="0"/>
              <a:t>11.02.2014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B183-A623-4FEB-839B-F1CF640264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3149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B2EA7-3EFA-470E-87A0-952CF40D61FD}" type="datetimeFigureOut">
              <a:rPr lang="ru-RU" smtClean="0"/>
              <a:t>11.02.2014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BB183-A623-4FEB-839B-F1CF640264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2423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12341" y="932507"/>
            <a:ext cx="935222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smtClean="0"/>
              <a:t>Бицепс</a:t>
            </a:r>
          </a:p>
          <a:p>
            <a:pPr algn="ctr"/>
            <a:r>
              <a:rPr lang="ru-RU" sz="6600" b="1" dirty="0" smtClean="0"/>
              <a:t>Трицепс</a:t>
            </a:r>
          </a:p>
          <a:p>
            <a:pPr algn="ctr"/>
            <a:r>
              <a:rPr lang="ru-RU" sz="6600" b="1" dirty="0" smtClean="0"/>
              <a:t>Икроножная</a:t>
            </a:r>
          </a:p>
          <a:p>
            <a:pPr algn="ctr"/>
            <a:r>
              <a:rPr lang="ru-RU" sz="6600" b="1" dirty="0"/>
              <a:t>Я</a:t>
            </a:r>
            <a:r>
              <a:rPr lang="ru-RU" sz="6600" b="1" dirty="0" smtClean="0"/>
              <a:t>годичная</a:t>
            </a:r>
            <a:endParaRPr lang="ru-RU" sz="6600" b="1" dirty="0"/>
          </a:p>
        </p:txBody>
      </p:sp>
    </p:spTree>
    <p:extLst>
      <p:ext uri="{BB962C8B-B14F-4D97-AF65-F5344CB8AC3E}">
        <p14:creationId xmlns:p14="http://schemas.microsoft.com/office/powerpoint/2010/main" val="1734738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894013" y="301625"/>
            <a:ext cx="7313612" cy="4635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200"/>
              <a:t>Системы органов.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354388" y="908050"/>
            <a:ext cx="7313612" cy="5176838"/>
          </a:xfrm>
        </p:spPr>
        <p:txBody>
          <a:bodyPr/>
          <a:lstStyle/>
          <a:p>
            <a:pPr eaLnBrk="1" hangingPunct="1"/>
            <a:r>
              <a:rPr lang="ru-RU" smtClean="0"/>
              <a:t>Пищеварительная система.</a:t>
            </a:r>
          </a:p>
        </p:txBody>
      </p:sp>
      <p:pic>
        <p:nvPicPr>
          <p:cNvPr id="9220" name="Picture 9" descr="анатомия011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64200" y="1557338"/>
            <a:ext cx="4541838" cy="5300662"/>
          </a:xfrm>
          <a:noFill/>
        </p:spPr>
      </p:pic>
      <p:pic>
        <p:nvPicPr>
          <p:cNvPr id="9221" name="Picture 10" descr="анатомия01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2197101"/>
            <a:ext cx="4572000" cy="4327525"/>
          </a:xfrm>
          <a:noFill/>
        </p:spPr>
      </p:pic>
    </p:spTree>
    <p:extLst>
      <p:ext uri="{BB962C8B-B14F-4D97-AF65-F5344CB8AC3E}">
        <p14:creationId xmlns:p14="http://schemas.microsoft.com/office/powerpoint/2010/main" val="1595709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3330" y="715224"/>
            <a:ext cx="10655929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4800" b="1" dirty="0" smtClean="0"/>
              <a:t>Перемешивать                смачивать</a:t>
            </a:r>
          </a:p>
          <a:p>
            <a:pPr algn="just"/>
            <a:r>
              <a:rPr lang="ru-RU" sz="4800" b="1" dirty="0" smtClean="0"/>
              <a:t>Подогревать                     охлаждать</a:t>
            </a:r>
          </a:p>
          <a:p>
            <a:pPr algn="just"/>
            <a:r>
              <a:rPr lang="ru-RU" sz="4800" b="1" dirty="0" smtClean="0"/>
              <a:t>Перетирать                       всасывать</a:t>
            </a:r>
          </a:p>
          <a:p>
            <a:pPr algn="just"/>
            <a:r>
              <a:rPr lang="ru-RU" sz="4800" b="1" dirty="0" smtClean="0"/>
              <a:t>Растворять                        переваривать</a:t>
            </a:r>
          </a:p>
          <a:p>
            <a:pPr algn="just"/>
            <a:r>
              <a:rPr lang="ru-RU" sz="4800" b="1" dirty="0" smtClean="0"/>
              <a:t>Продавливать                  обрабатывать</a:t>
            </a:r>
          </a:p>
          <a:p>
            <a:pPr algn="just"/>
            <a:r>
              <a:rPr lang="ru-RU" sz="4800" b="1" dirty="0" smtClean="0"/>
              <a:t>Превращать в кашицу </a:t>
            </a:r>
          </a:p>
          <a:p>
            <a:pPr algn="just"/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09550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3829615" y="2056120"/>
            <a:ext cx="4354717" cy="208131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4046899" y="2652116"/>
            <a:ext cx="39835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ПИТАТЕЛЬНЫЕ ВЕЩЕСТВА</a:t>
            </a:r>
            <a:endParaRPr lang="ru-RU" sz="3200" b="1" dirty="0"/>
          </a:p>
        </p:txBody>
      </p:sp>
      <p:grpSp>
        <p:nvGrpSpPr>
          <p:cNvPr id="28" name="Группа 27"/>
          <p:cNvGrpSpPr/>
          <p:nvPr/>
        </p:nvGrpSpPr>
        <p:grpSpPr>
          <a:xfrm>
            <a:off x="558296" y="261797"/>
            <a:ext cx="11223281" cy="6209921"/>
            <a:chOff x="558296" y="261797"/>
            <a:chExt cx="11223281" cy="6209921"/>
          </a:xfrm>
        </p:grpSpPr>
        <p:sp>
          <p:nvSpPr>
            <p:cNvPr id="3" name="Овал 2"/>
            <p:cNvSpPr/>
            <p:nvPr/>
          </p:nvSpPr>
          <p:spPr>
            <a:xfrm>
              <a:off x="4046899" y="4733430"/>
              <a:ext cx="4327556" cy="17382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Овал 3"/>
            <p:cNvSpPr/>
            <p:nvPr/>
          </p:nvSpPr>
          <p:spPr>
            <a:xfrm>
              <a:off x="558296" y="3841686"/>
              <a:ext cx="2987644" cy="15481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Овал 4"/>
            <p:cNvSpPr/>
            <p:nvPr/>
          </p:nvSpPr>
          <p:spPr>
            <a:xfrm>
              <a:off x="1818237" y="261797"/>
              <a:ext cx="2987644" cy="15481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Овал 5"/>
            <p:cNvSpPr/>
            <p:nvPr/>
          </p:nvSpPr>
          <p:spPr>
            <a:xfrm>
              <a:off x="8793933" y="3841686"/>
              <a:ext cx="2987644" cy="15481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Овал 6"/>
            <p:cNvSpPr/>
            <p:nvPr/>
          </p:nvSpPr>
          <p:spPr>
            <a:xfrm>
              <a:off x="7217121" y="261797"/>
              <a:ext cx="2987644" cy="15481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317687" y="715224"/>
              <a:ext cx="200081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3200" b="1" dirty="0" smtClean="0"/>
                <a:t>БЕЛКИ</a:t>
              </a:r>
              <a:endParaRPr lang="ru-RU" sz="3200" b="1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663758" y="769545"/>
              <a:ext cx="220451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3200" b="1" dirty="0" smtClean="0"/>
                <a:t>ЖИРЫ</a:t>
              </a:r>
              <a:endParaRPr lang="ru-RU" sz="3200" b="1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9261695" y="4300396"/>
              <a:ext cx="215472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3200" b="1" dirty="0" smtClean="0"/>
                <a:t>УГЛЕВОДЫ</a:t>
              </a:r>
              <a:endParaRPr lang="ru-RU" sz="3200" b="1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79694" y="4300395"/>
              <a:ext cx="234484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3200" b="1" dirty="0" smtClean="0"/>
                <a:t>ВИТАМИНЫ</a:t>
              </a:r>
              <a:endParaRPr lang="ru-RU" sz="3200" b="1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399984" y="5151422"/>
              <a:ext cx="363044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3200" b="1" dirty="0" smtClean="0"/>
                <a:t>МИНЕРАЛЬНЫЕ СОЛИ</a:t>
              </a:r>
              <a:endParaRPr lang="ru-RU" sz="3200" b="1" dirty="0"/>
            </a:p>
          </p:txBody>
        </p:sp>
      </p:grpSp>
      <p:cxnSp>
        <p:nvCxnSpPr>
          <p:cNvPr id="16" name="Прямая со стрелкой 15"/>
          <p:cNvCxnSpPr>
            <a:stCxn id="2" idx="7"/>
            <a:endCxn id="7" idx="4"/>
          </p:cNvCxnSpPr>
          <p:nvPr/>
        </p:nvCxnSpPr>
        <p:spPr>
          <a:xfrm flipV="1">
            <a:off x="7546598" y="1809939"/>
            <a:ext cx="1164345" cy="55098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endCxn id="4" idx="7"/>
          </p:cNvCxnSpPr>
          <p:nvPr/>
        </p:nvCxnSpPr>
        <p:spPr>
          <a:xfrm flipH="1">
            <a:off x="3108410" y="3751841"/>
            <a:ext cx="1210093" cy="316565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endCxn id="5" idx="4"/>
          </p:cNvCxnSpPr>
          <p:nvPr/>
        </p:nvCxnSpPr>
        <p:spPr>
          <a:xfrm flipH="1" flipV="1">
            <a:off x="3312059" y="1809939"/>
            <a:ext cx="1006444" cy="63318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endCxn id="3" idx="0"/>
          </p:cNvCxnSpPr>
          <p:nvPr/>
        </p:nvCxnSpPr>
        <p:spPr>
          <a:xfrm>
            <a:off x="6210677" y="4154876"/>
            <a:ext cx="0" cy="57855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endCxn id="6" idx="1"/>
          </p:cNvCxnSpPr>
          <p:nvPr/>
        </p:nvCxnSpPr>
        <p:spPr>
          <a:xfrm>
            <a:off x="7690752" y="3725248"/>
            <a:ext cx="1540711" cy="34315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9239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1234153"/>
              </p:ext>
            </p:extLst>
          </p:nvPr>
        </p:nvGraphicFramePr>
        <p:xfrm>
          <a:off x="606582" y="334979"/>
          <a:ext cx="11009013" cy="609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69671"/>
                <a:gridCol w="3669671"/>
                <a:gridCol w="3669671"/>
              </a:tblGrid>
              <a:tr h="755528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Питательные вещества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Для чего они необходимы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В каких продуктах содержатся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Белки</a:t>
                      </a:r>
                    </a:p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Для работы</a:t>
                      </a:r>
                      <a:r>
                        <a:rPr lang="ru-RU" sz="2000" baseline="0" dirty="0" smtClean="0"/>
                        <a:t> мозга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Мясо</a:t>
                      </a:r>
                      <a:r>
                        <a:rPr lang="ru-RU" sz="2400" baseline="0" dirty="0" smtClean="0"/>
                        <a:t>        </a:t>
                      </a:r>
                      <a:r>
                        <a:rPr lang="ru-RU" sz="2400" dirty="0" smtClean="0"/>
                        <a:t>Творог</a:t>
                      </a:r>
                    </a:p>
                    <a:p>
                      <a:pPr algn="ctr"/>
                      <a:r>
                        <a:rPr lang="ru-RU" sz="2400" dirty="0" smtClean="0"/>
                        <a:t>Яйца</a:t>
                      </a:r>
                      <a:r>
                        <a:rPr lang="ru-RU" sz="2400" baseline="0" dirty="0" smtClean="0"/>
                        <a:t>          </a:t>
                      </a:r>
                      <a:r>
                        <a:rPr lang="ru-RU" sz="2400" dirty="0" smtClean="0"/>
                        <a:t>Рыба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Жиры</a:t>
                      </a:r>
                    </a:p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Для движения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Масло</a:t>
                      </a:r>
                      <a:r>
                        <a:rPr lang="ru-RU" sz="2400" baseline="0" dirty="0" smtClean="0"/>
                        <a:t>        </a:t>
                      </a:r>
                      <a:r>
                        <a:rPr lang="ru-RU" sz="2400" dirty="0" smtClean="0"/>
                        <a:t>Сало</a:t>
                      </a:r>
                    </a:p>
                    <a:p>
                      <a:pPr algn="ctr"/>
                      <a:r>
                        <a:rPr lang="ru-RU" sz="2400" dirty="0" smtClean="0"/>
                        <a:t>Орехи</a:t>
                      </a:r>
                      <a:r>
                        <a:rPr lang="ru-RU" sz="2400" baseline="0" dirty="0" smtClean="0"/>
                        <a:t>         </a:t>
                      </a:r>
                      <a:r>
                        <a:rPr lang="ru-RU" sz="2400" dirty="0" smtClean="0"/>
                        <a:t>Шоколад</a:t>
                      </a:r>
                    </a:p>
                    <a:p>
                      <a:pPr algn="ctr"/>
                      <a:r>
                        <a:rPr lang="ru-RU" sz="2400" dirty="0" smtClean="0"/>
                        <a:t>Сметана</a:t>
                      </a:r>
                      <a:r>
                        <a:rPr lang="ru-RU" sz="2400" baseline="0" dirty="0" smtClean="0"/>
                        <a:t>      </a:t>
                      </a:r>
                      <a:r>
                        <a:rPr lang="ru-RU" sz="2400" dirty="0" smtClean="0"/>
                        <a:t>Сливки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Углеводы</a:t>
                      </a:r>
                    </a:p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Для движения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Хлеб</a:t>
                      </a:r>
                      <a:r>
                        <a:rPr lang="ru-RU" sz="2400" baseline="0" dirty="0" smtClean="0"/>
                        <a:t>           </a:t>
                      </a:r>
                      <a:r>
                        <a:rPr lang="ru-RU" sz="2400" dirty="0" smtClean="0"/>
                        <a:t>Сахар</a:t>
                      </a:r>
                    </a:p>
                    <a:p>
                      <a:pPr algn="ctr"/>
                      <a:r>
                        <a:rPr lang="ru-RU" sz="2400" dirty="0" smtClean="0"/>
                        <a:t>Крупы</a:t>
                      </a:r>
                      <a:r>
                        <a:rPr lang="ru-RU" sz="2400" baseline="0" dirty="0" smtClean="0"/>
                        <a:t>         </a:t>
                      </a:r>
                      <a:r>
                        <a:rPr lang="ru-RU" sz="2400" dirty="0" smtClean="0"/>
                        <a:t>Ягоды</a:t>
                      </a:r>
                    </a:p>
                    <a:p>
                      <a:pPr algn="ctr"/>
                      <a:r>
                        <a:rPr lang="ru-RU" sz="2400" dirty="0" smtClean="0"/>
                        <a:t>Фрукты</a:t>
                      </a:r>
                      <a:r>
                        <a:rPr lang="ru-RU" sz="2400" baseline="0" dirty="0" smtClean="0"/>
                        <a:t>       </a:t>
                      </a:r>
                      <a:r>
                        <a:rPr lang="ru-RU" sz="2400" dirty="0" smtClean="0"/>
                        <a:t>Картофель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Минеральные соли</a:t>
                      </a:r>
                    </a:p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Для роста и укрепления костей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Витамины</a:t>
                      </a:r>
                    </a:p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Рост, развитие, здоровье всех органов, сопротивляемость к болезням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Овощи</a:t>
                      </a:r>
                      <a:r>
                        <a:rPr lang="ru-RU" sz="2400" baseline="0" dirty="0" smtClean="0"/>
                        <a:t>           </a:t>
                      </a:r>
                      <a:r>
                        <a:rPr lang="ru-RU" sz="2400" dirty="0" smtClean="0"/>
                        <a:t>Фрукты</a:t>
                      </a:r>
                    </a:p>
                    <a:p>
                      <a:pPr algn="ctr"/>
                      <a:r>
                        <a:rPr lang="ru-RU" sz="2400" dirty="0" smtClean="0"/>
                        <a:t>Ягоды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921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3137" y="406908"/>
            <a:ext cx="2407920" cy="238658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726801" y="3872682"/>
            <a:ext cx="1095569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/>
                <a:solidFill>
                  <a:schemeClr val="accent3"/>
                </a:solidFill>
              </a:rPr>
              <a:t>«Пища не только средство к жизни,</a:t>
            </a:r>
          </a:p>
          <a:p>
            <a:pPr algn="ctr"/>
            <a:r>
              <a:rPr lang="ru-RU" sz="5400" b="1" dirty="0">
                <a:ln/>
                <a:solidFill>
                  <a:schemeClr val="accent3"/>
                </a:solidFill>
              </a:rPr>
              <a:t>н</a:t>
            </a:r>
            <a:r>
              <a:rPr lang="ru-RU" sz="5400" b="1" cap="none" spc="0" dirty="0" smtClean="0">
                <a:ln/>
                <a:solidFill>
                  <a:schemeClr val="accent3"/>
                </a:solidFill>
                <a:effectLst/>
              </a:rPr>
              <a:t>о и средство к смерти»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71870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4198" y="509257"/>
            <a:ext cx="3883936" cy="2912952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884627" y="3927002"/>
            <a:ext cx="856760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/>
                <a:solidFill>
                  <a:schemeClr val="accent3"/>
                </a:solidFill>
              </a:rPr>
              <a:t>«Наблюдай за своим ртом:</a:t>
            </a:r>
          </a:p>
          <a:p>
            <a:pPr algn="ctr"/>
            <a:r>
              <a:rPr lang="ru-RU" sz="5400" b="1" dirty="0">
                <a:ln/>
                <a:solidFill>
                  <a:schemeClr val="accent3"/>
                </a:solidFill>
              </a:rPr>
              <a:t>ч</a:t>
            </a:r>
            <a:r>
              <a:rPr lang="ru-RU" sz="5400" b="1" cap="none" spc="0" dirty="0" smtClean="0">
                <a:ln/>
                <a:solidFill>
                  <a:schemeClr val="accent3"/>
                </a:solidFill>
                <a:effectLst/>
              </a:rPr>
              <a:t>ерез него входят болезни»</a:t>
            </a:r>
            <a:endParaRPr lang="ru-RU" sz="5400" b="1" cap="none" spc="0" dirty="0">
              <a:ln/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5921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69956" y="821663"/>
            <a:ext cx="11045227" cy="2862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ru-RU" sz="6000" b="1" dirty="0" smtClean="0">
                <a:ln/>
                <a:solidFill>
                  <a:schemeClr val="accent3"/>
                </a:solidFill>
              </a:rPr>
              <a:t>«Избыток пищи съедает того, </a:t>
            </a:r>
          </a:p>
          <a:p>
            <a:r>
              <a:rPr lang="ru-RU" sz="6000" b="1" dirty="0" smtClean="0">
                <a:ln/>
                <a:solidFill>
                  <a:schemeClr val="accent3"/>
                </a:solidFill>
              </a:rPr>
              <a:t>кто её ел»</a:t>
            </a:r>
          </a:p>
          <a:p>
            <a:pPr algn="r"/>
            <a:r>
              <a:rPr lang="ru-RU" sz="6000" b="1" cap="none" spc="0" dirty="0" smtClean="0">
                <a:ln/>
                <a:solidFill>
                  <a:schemeClr val="accent3"/>
                </a:solidFill>
                <a:effectLst/>
              </a:rPr>
              <a:t>Народная мудрость</a:t>
            </a:r>
            <a:endParaRPr lang="ru-RU" sz="60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84410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0552" y="1020840"/>
            <a:ext cx="9612888" cy="42473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7200" b="1" dirty="0" smtClean="0">
                <a:ln/>
                <a:solidFill>
                  <a:schemeClr val="accent3"/>
                </a:solidFill>
              </a:rPr>
              <a:t>«Кто хорошо жуёт,</a:t>
            </a:r>
          </a:p>
          <a:p>
            <a:pPr algn="ctr"/>
            <a:r>
              <a:rPr lang="ru-RU" sz="7200" b="1" dirty="0" smtClean="0">
                <a:ln/>
                <a:solidFill>
                  <a:schemeClr val="accent3"/>
                </a:solidFill>
              </a:rPr>
              <a:t> тот долго живёт».</a:t>
            </a:r>
          </a:p>
          <a:p>
            <a:pPr algn="ctr"/>
            <a:endParaRPr lang="ru-RU" sz="7200" b="1" dirty="0" smtClean="0">
              <a:ln/>
              <a:solidFill>
                <a:schemeClr val="accent3"/>
              </a:solidFill>
            </a:endParaRPr>
          </a:p>
          <a:p>
            <a:pPr algn="r"/>
            <a:r>
              <a:rPr lang="ru-RU" sz="5400" b="1" cap="none" spc="0" dirty="0" smtClean="0">
                <a:ln/>
                <a:solidFill>
                  <a:schemeClr val="accent3"/>
                </a:solidFill>
                <a:effectLst/>
              </a:rPr>
              <a:t>Народная мудрость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33025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295" y="3704453"/>
            <a:ext cx="8865760" cy="212365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6600" b="1" dirty="0" smtClean="0">
                <a:ln/>
                <a:solidFill>
                  <a:schemeClr val="accent3"/>
                </a:solidFill>
              </a:rPr>
              <a:t>«Война войной, а обед </a:t>
            </a:r>
          </a:p>
          <a:p>
            <a:r>
              <a:rPr lang="ru-RU" sz="6600" b="1" dirty="0" smtClean="0">
                <a:ln/>
                <a:solidFill>
                  <a:schemeClr val="accent3"/>
                </a:solidFill>
              </a:rPr>
              <a:t>по расписанию»</a:t>
            </a:r>
            <a:endParaRPr lang="ru-RU" sz="66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9700" y="205473"/>
            <a:ext cx="2382710" cy="3498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832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24689" y="443620"/>
            <a:ext cx="1090037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smtClean="0">
                <a:solidFill>
                  <a:srgbClr val="FF0000"/>
                </a:solidFill>
              </a:rPr>
              <a:t>Носовая полость</a:t>
            </a:r>
          </a:p>
          <a:p>
            <a:pPr algn="ctr"/>
            <a:r>
              <a:rPr lang="ru-RU" sz="6600" b="1" dirty="0" smtClean="0">
                <a:solidFill>
                  <a:srgbClr val="FF0000"/>
                </a:solidFill>
              </a:rPr>
              <a:t>Гортань</a:t>
            </a:r>
          </a:p>
          <a:p>
            <a:pPr algn="ctr"/>
            <a:r>
              <a:rPr lang="ru-RU" sz="6600" b="1" dirty="0" smtClean="0">
                <a:solidFill>
                  <a:srgbClr val="FF0000"/>
                </a:solidFill>
              </a:rPr>
              <a:t>Трахея</a:t>
            </a:r>
          </a:p>
          <a:p>
            <a:pPr algn="ctr"/>
            <a:r>
              <a:rPr lang="ru-RU" sz="6600" b="1" dirty="0" smtClean="0">
                <a:solidFill>
                  <a:srgbClr val="FF0000"/>
                </a:solidFill>
              </a:rPr>
              <a:t>Бронхи</a:t>
            </a:r>
          </a:p>
          <a:p>
            <a:pPr algn="ctr"/>
            <a:r>
              <a:rPr lang="ru-RU" sz="6600" b="1" dirty="0" smtClean="0">
                <a:solidFill>
                  <a:srgbClr val="FF0000"/>
                </a:solidFill>
              </a:rPr>
              <a:t>Лёгкие</a:t>
            </a:r>
          </a:p>
          <a:p>
            <a:pPr algn="ctr"/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520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9544" y="1339913"/>
            <a:ext cx="1080983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dirty="0" smtClean="0">
                <a:solidFill>
                  <a:schemeClr val="accent6">
                    <a:lumMod val="50000"/>
                  </a:schemeClr>
                </a:solidFill>
              </a:rPr>
              <a:t>Опора</a:t>
            </a:r>
          </a:p>
          <a:p>
            <a:pPr algn="ctr"/>
            <a:r>
              <a:rPr lang="ru-RU" sz="7200" b="1" dirty="0" smtClean="0">
                <a:solidFill>
                  <a:schemeClr val="accent6">
                    <a:lumMod val="50000"/>
                  </a:schemeClr>
                </a:solidFill>
              </a:rPr>
              <a:t>Защита</a:t>
            </a:r>
          </a:p>
          <a:p>
            <a:pPr algn="ctr"/>
            <a:r>
              <a:rPr lang="ru-RU" sz="7200" b="1" dirty="0" smtClean="0">
                <a:solidFill>
                  <a:schemeClr val="accent6">
                    <a:lumMod val="50000"/>
                  </a:schemeClr>
                </a:solidFill>
              </a:rPr>
              <a:t>Участие в движении</a:t>
            </a:r>
            <a:endParaRPr lang="ru-RU" sz="72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1484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6582" y="624689"/>
            <a:ext cx="1098185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dirty="0" smtClean="0">
                <a:solidFill>
                  <a:srgbClr val="002060"/>
                </a:solidFill>
              </a:rPr>
              <a:t>Упругость</a:t>
            </a:r>
          </a:p>
          <a:p>
            <a:pPr algn="ctr"/>
            <a:r>
              <a:rPr lang="ru-RU" sz="7200" b="1" dirty="0" smtClean="0">
                <a:solidFill>
                  <a:srgbClr val="002060"/>
                </a:solidFill>
              </a:rPr>
              <a:t>Лёгкость </a:t>
            </a:r>
          </a:p>
          <a:p>
            <a:pPr algn="ctr"/>
            <a:r>
              <a:rPr lang="ru-RU" sz="7200" b="1" dirty="0">
                <a:solidFill>
                  <a:srgbClr val="002060"/>
                </a:solidFill>
              </a:rPr>
              <a:t>П</a:t>
            </a:r>
            <a:r>
              <a:rPr lang="ru-RU" sz="7200" b="1" dirty="0" smtClean="0">
                <a:solidFill>
                  <a:srgbClr val="002060"/>
                </a:solidFill>
              </a:rPr>
              <a:t>рочность</a:t>
            </a:r>
            <a:endParaRPr lang="ru-RU" sz="7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705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42988" y="903960"/>
            <a:ext cx="10529181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dirty="0" smtClean="0">
                <a:solidFill>
                  <a:srgbClr val="7030A0"/>
                </a:solidFill>
              </a:rPr>
              <a:t>Сердце</a:t>
            </a:r>
          </a:p>
          <a:p>
            <a:pPr algn="ctr"/>
            <a:r>
              <a:rPr lang="ru-RU" sz="7200" b="1" dirty="0" smtClean="0">
                <a:solidFill>
                  <a:srgbClr val="7030A0"/>
                </a:solidFill>
              </a:rPr>
              <a:t>Артерии</a:t>
            </a:r>
          </a:p>
          <a:p>
            <a:pPr algn="ctr"/>
            <a:r>
              <a:rPr lang="ru-RU" sz="7200" b="1" dirty="0" smtClean="0">
                <a:solidFill>
                  <a:srgbClr val="7030A0"/>
                </a:solidFill>
              </a:rPr>
              <a:t>Вены</a:t>
            </a:r>
          </a:p>
          <a:p>
            <a:pPr algn="ctr"/>
            <a:r>
              <a:rPr lang="ru-RU" sz="7200" b="1" dirty="0" smtClean="0">
                <a:solidFill>
                  <a:srgbClr val="7030A0"/>
                </a:solidFill>
              </a:rPr>
              <a:t>Капилляры</a:t>
            </a:r>
          </a:p>
          <a:p>
            <a:pPr algn="ctr"/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875912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23042" y="869133"/>
            <a:ext cx="10103667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solidFill>
                  <a:schemeClr val="accent2">
                    <a:lumMod val="50000"/>
                  </a:schemeClr>
                </a:solidFill>
              </a:rPr>
              <a:t>Транспортная</a:t>
            </a:r>
          </a:p>
          <a:p>
            <a:pPr algn="ctr"/>
            <a:r>
              <a:rPr lang="ru-RU" sz="6000" b="1" dirty="0" smtClean="0">
                <a:solidFill>
                  <a:schemeClr val="accent2">
                    <a:lumMod val="50000"/>
                  </a:schemeClr>
                </a:solidFill>
              </a:rPr>
              <a:t>Дыхательная</a:t>
            </a:r>
          </a:p>
          <a:p>
            <a:pPr algn="ctr"/>
            <a:r>
              <a:rPr lang="ru-RU" sz="6000" b="1" dirty="0" smtClean="0">
                <a:solidFill>
                  <a:schemeClr val="accent2">
                    <a:lumMod val="50000"/>
                  </a:schemeClr>
                </a:solidFill>
              </a:rPr>
              <a:t>Терморегуляция (охлаждение или обогрев)</a:t>
            </a:r>
          </a:p>
          <a:p>
            <a:pPr algn="ctr"/>
            <a:r>
              <a:rPr lang="ru-RU" sz="6000" b="1" dirty="0" smtClean="0">
                <a:solidFill>
                  <a:schemeClr val="accent2">
                    <a:lumMod val="50000"/>
                  </a:schemeClr>
                </a:solidFill>
              </a:rPr>
              <a:t>Защитная</a:t>
            </a:r>
          </a:p>
          <a:p>
            <a:pPr algn="ctr"/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71358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7898" y="1041149"/>
            <a:ext cx="997691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i="1" dirty="0" smtClean="0">
                <a:solidFill>
                  <a:srgbClr val="FF0000"/>
                </a:solidFill>
              </a:rPr>
              <a:t>Эритроциты</a:t>
            </a:r>
          </a:p>
          <a:p>
            <a:pPr algn="ctr"/>
            <a:r>
              <a:rPr lang="ru-RU" sz="6600" b="1" i="1" dirty="0" smtClean="0">
                <a:solidFill>
                  <a:srgbClr val="FF0000"/>
                </a:solidFill>
              </a:rPr>
              <a:t>Тромбоциты</a:t>
            </a:r>
          </a:p>
          <a:p>
            <a:pPr algn="ctr"/>
            <a:r>
              <a:rPr lang="ru-RU" sz="6600" b="1" i="1" dirty="0" smtClean="0">
                <a:solidFill>
                  <a:srgbClr val="FF0000"/>
                </a:solidFill>
              </a:rPr>
              <a:t>Лейкоциты</a:t>
            </a:r>
          </a:p>
          <a:p>
            <a:pPr algn="ctr"/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494072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3330" y="715224"/>
            <a:ext cx="10655929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4800" b="1" dirty="0" smtClean="0"/>
              <a:t>Перемешивать                смачивать</a:t>
            </a:r>
          </a:p>
          <a:p>
            <a:pPr algn="just"/>
            <a:r>
              <a:rPr lang="ru-RU" sz="4800" b="1" dirty="0" smtClean="0"/>
              <a:t>Подогревать                     охлаждать</a:t>
            </a:r>
          </a:p>
          <a:p>
            <a:pPr algn="just"/>
            <a:r>
              <a:rPr lang="ru-RU" sz="4800" b="1" dirty="0" smtClean="0"/>
              <a:t>Перетирать                       всасывать</a:t>
            </a:r>
          </a:p>
          <a:p>
            <a:pPr algn="just"/>
            <a:r>
              <a:rPr lang="ru-RU" sz="4800" b="1" dirty="0" smtClean="0"/>
              <a:t>Растворять                        переваривать</a:t>
            </a:r>
          </a:p>
          <a:p>
            <a:pPr algn="just"/>
            <a:r>
              <a:rPr lang="ru-RU" sz="4800" b="1" dirty="0" smtClean="0"/>
              <a:t>Продавливать                  обрабатывать</a:t>
            </a:r>
          </a:p>
          <a:p>
            <a:pPr algn="just"/>
            <a:r>
              <a:rPr lang="ru-RU" sz="4800" b="1" dirty="0" smtClean="0"/>
              <a:t>Превращать в кашицу </a:t>
            </a:r>
          </a:p>
          <a:p>
            <a:pPr algn="just"/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544365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9437" y="0"/>
            <a:ext cx="4011996" cy="67403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Цели урока.</a:t>
            </a:r>
          </a:p>
          <a:p>
            <a:r>
              <a:rPr lang="ru-RU" sz="54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Анатомия:</a:t>
            </a:r>
          </a:p>
          <a:p>
            <a:endParaRPr lang="ru-RU" sz="5400" b="1" cap="none" spc="0" dirty="0" smtClean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  <a:p>
            <a:r>
              <a:rPr lang="ru-RU" sz="54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Физиология:</a:t>
            </a:r>
          </a:p>
          <a:p>
            <a:endParaRPr lang="ru-RU" sz="5400" b="1" dirty="0" smtClean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  <a:p>
            <a:r>
              <a:rPr lang="ru-RU" sz="54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Гигиена:</a:t>
            </a:r>
          </a:p>
          <a:p>
            <a:endParaRPr lang="ru-RU" sz="5400" b="1" cap="none" spc="0" dirty="0" smtClean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  <a:p>
            <a:r>
              <a:rPr lang="ru-RU" sz="54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Медицина:</a:t>
            </a:r>
            <a:endParaRPr lang="ru-RU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498717" y="606582"/>
            <a:ext cx="769544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/>
              <a:t>с</a:t>
            </a:r>
            <a:r>
              <a:rPr lang="ru-RU" sz="4400" b="1" dirty="0" smtClean="0"/>
              <a:t>троение органов пищеварения</a:t>
            </a:r>
            <a:endParaRPr lang="ru-RU" sz="4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498716" y="2399168"/>
            <a:ext cx="747901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/>
              <a:t>к</a:t>
            </a:r>
            <a:r>
              <a:rPr lang="ru-RU" sz="4000" b="1" dirty="0" smtClean="0"/>
              <a:t>ак работают органы пищеварения</a:t>
            </a:r>
            <a:endParaRPr lang="ru-RU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069125" y="4200808"/>
            <a:ext cx="864605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/>
              <a:t>у</a:t>
            </a:r>
            <a:r>
              <a:rPr lang="ru-RU" sz="4000" b="1" dirty="0" smtClean="0"/>
              <a:t>словия и способы сохранения системы здоровой</a:t>
            </a:r>
            <a:endParaRPr lang="ru-RU" sz="4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019739" y="5851496"/>
            <a:ext cx="76954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/>
              <a:t>п</a:t>
            </a:r>
            <a:r>
              <a:rPr lang="ru-RU" sz="4000" b="1" dirty="0" smtClean="0"/>
              <a:t>ричины болезней этой системы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3622142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218</Words>
  <Application>Microsoft Office PowerPoint</Application>
  <PresentationFormat>Широкоэкранный</PresentationFormat>
  <Paragraphs>94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Системы органов.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15</cp:revision>
  <dcterms:created xsi:type="dcterms:W3CDTF">2014-02-10T11:38:26Z</dcterms:created>
  <dcterms:modified xsi:type="dcterms:W3CDTF">2014-02-11T07:19:21Z</dcterms:modified>
</cp:coreProperties>
</file>