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63" r:id="rId4"/>
    <p:sldId id="264" r:id="rId5"/>
    <p:sldId id="265" r:id="rId6"/>
    <p:sldId id="259" r:id="rId7"/>
    <p:sldId id="260" r:id="rId8"/>
    <p:sldId id="261" r:id="rId9"/>
    <p:sldId id="262" r:id="rId10"/>
    <p:sldId id="266" r:id="rId11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858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577642-A83A-4A1C-854F-5CC5196C2F8A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7575A5-4E9A-44B2-B722-CA3B85B16D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577642-A83A-4A1C-854F-5CC5196C2F8A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7575A5-4E9A-44B2-B722-CA3B85B16D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577642-A83A-4A1C-854F-5CC5196C2F8A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7575A5-4E9A-44B2-B722-CA3B85B16D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577642-A83A-4A1C-854F-5CC5196C2F8A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7575A5-4E9A-44B2-B722-CA3B85B16D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577642-A83A-4A1C-854F-5CC5196C2F8A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7575A5-4E9A-44B2-B722-CA3B85B16D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577642-A83A-4A1C-854F-5CC5196C2F8A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7575A5-4E9A-44B2-B722-CA3B85B16D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577642-A83A-4A1C-854F-5CC5196C2F8A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7575A5-4E9A-44B2-B722-CA3B85B16D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577642-A83A-4A1C-854F-5CC5196C2F8A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7575A5-4E9A-44B2-B722-CA3B85B16D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577642-A83A-4A1C-854F-5CC5196C2F8A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7575A5-4E9A-44B2-B722-CA3B85B16D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577642-A83A-4A1C-854F-5CC5196C2F8A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7575A5-4E9A-44B2-B722-CA3B85B16D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577642-A83A-4A1C-854F-5CC5196C2F8A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7575A5-4E9A-44B2-B722-CA3B85B16DF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4577642-A83A-4A1C-854F-5CC5196C2F8A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97575A5-4E9A-44B2-B722-CA3B85B16DF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0" y="-214338"/>
            <a:ext cx="9144000" cy="2643206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8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Олимпиада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по дисциплине Биология </a:t>
            </a: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«Поразмыслим не спеша…»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" name="Рисунок 3" descr="http://kotomatrix.ru/images/lolz/2011/10/21/1018912.jpg"/>
          <p:cNvPicPr/>
          <p:nvPr/>
        </p:nvPicPr>
        <p:blipFill>
          <a:blip r:embed="rId2"/>
          <a:srcRect b="5120"/>
          <a:stretch>
            <a:fillRect/>
          </a:stretch>
        </p:blipFill>
        <p:spPr bwMode="auto">
          <a:xfrm>
            <a:off x="2000232" y="2928934"/>
            <a:ext cx="5500726" cy="331209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71472" y="642918"/>
            <a:ext cx="79296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u="sng" dirty="0" smtClean="0"/>
              <a:t>Приспособления организмов</a:t>
            </a:r>
            <a:endParaRPr lang="ru-RU" sz="2800" b="1" i="1" u="sng" dirty="0"/>
          </a:p>
        </p:txBody>
      </p:sp>
      <p:pic>
        <p:nvPicPr>
          <p:cNvPr id="7" name="Рисунок 6" descr="Рыба - удильщик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10" y="1142984"/>
            <a:ext cx="3492064" cy="3276191"/>
          </a:xfrm>
          <a:prstGeom prst="rect">
            <a:avLst/>
          </a:prstGeom>
        </p:spPr>
      </p:pic>
      <p:pic>
        <p:nvPicPr>
          <p:cNvPr id="9" name="Рисунок 8" descr="Велелла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7554" y="3357562"/>
            <a:ext cx="2794000" cy="3035300"/>
          </a:xfrm>
          <a:prstGeom prst="rect">
            <a:avLst/>
          </a:prstGeom>
        </p:spPr>
      </p:pic>
      <p:pic>
        <p:nvPicPr>
          <p:cNvPr id="10" name="Рисунок 9" descr="Пальмовый вор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4942" y="1142984"/>
            <a:ext cx="3492500" cy="26162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2910" y="357166"/>
            <a:ext cx="8072494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/>
              <a:t>Задание №1</a:t>
            </a:r>
          </a:p>
          <a:p>
            <a:pPr algn="ctr"/>
            <a:r>
              <a:rPr lang="ru-RU" u="sng" dirty="0" smtClean="0"/>
              <a:t>Выберите верное утверждение</a:t>
            </a:r>
          </a:p>
          <a:p>
            <a:r>
              <a:rPr lang="en-US" b="1" dirty="0" smtClean="0"/>
              <a:t>1</a:t>
            </a:r>
            <a:r>
              <a:rPr lang="en-US" dirty="0" smtClean="0"/>
              <a:t>. </a:t>
            </a:r>
            <a:r>
              <a:rPr lang="ru-RU" b="1" dirty="0" smtClean="0"/>
              <a:t>Открыл клетки, рассматривая под микроскопом срез пробки:</a:t>
            </a:r>
          </a:p>
          <a:p>
            <a:r>
              <a:rPr lang="ru-RU" dirty="0" smtClean="0"/>
              <a:t>А. Р. Гук;</a:t>
            </a:r>
          </a:p>
          <a:p>
            <a:r>
              <a:rPr lang="ru-RU" dirty="0" smtClean="0"/>
              <a:t>В. З. </a:t>
            </a:r>
            <a:r>
              <a:rPr lang="ru-RU" dirty="0" err="1" smtClean="0"/>
              <a:t>Янсен</a:t>
            </a:r>
            <a:r>
              <a:rPr lang="ru-RU" dirty="0" smtClean="0"/>
              <a:t>;</a:t>
            </a:r>
          </a:p>
          <a:p>
            <a:r>
              <a:rPr lang="ru-RU" dirty="0" smtClean="0"/>
              <a:t>С. Т. Шванн;</a:t>
            </a:r>
          </a:p>
          <a:p>
            <a:r>
              <a:rPr lang="en-US" dirty="0" smtClean="0"/>
              <a:t>D. </a:t>
            </a:r>
            <a:r>
              <a:rPr lang="ru-RU" dirty="0" smtClean="0"/>
              <a:t>А. Левенгук.</a:t>
            </a:r>
          </a:p>
          <a:p>
            <a:endParaRPr lang="en-US" dirty="0" smtClean="0"/>
          </a:p>
          <a:p>
            <a:r>
              <a:rPr lang="en-US" b="1" dirty="0" smtClean="0"/>
              <a:t>2. </a:t>
            </a:r>
            <a:r>
              <a:rPr lang="ru-RU" b="1" dirty="0" smtClean="0"/>
              <a:t>Какой ученый, добившись увеличения микроскопа в 200 раз, впервые описал микроорганизмы?</a:t>
            </a:r>
          </a:p>
          <a:p>
            <a:r>
              <a:rPr lang="ru-RU" dirty="0" smtClean="0"/>
              <a:t>А. Р. Гук;</a:t>
            </a:r>
          </a:p>
          <a:p>
            <a:r>
              <a:rPr lang="ru-RU" dirty="0" smtClean="0"/>
              <a:t>В. З. </a:t>
            </a:r>
            <a:r>
              <a:rPr lang="ru-RU" dirty="0" err="1" smtClean="0"/>
              <a:t>Янсен</a:t>
            </a:r>
            <a:r>
              <a:rPr lang="ru-RU" dirty="0" smtClean="0"/>
              <a:t>;</a:t>
            </a:r>
          </a:p>
          <a:p>
            <a:r>
              <a:rPr lang="ru-RU" dirty="0" smtClean="0"/>
              <a:t>С. Т. Шванн;</a:t>
            </a:r>
          </a:p>
          <a:p>
            <a:r>
              <a:rPr lang="en-US" dirty="0" smtClean="0"/>
              <a:t>D. </a:t>
            </a:r>
            <a:r>
              <a:rPr lang="ru-RU" dirty="0" smtClean="0"/>
              <a:t>А. Левенгук.</a:t>
            </a:r>
          </a:p>
          <a:p>
            <a:endParaRPr lang="en-US" dirty="0" smtClean="0"/>
          </a:p>
          <a:p>
            <a:r>
              <a:rPr lang="en-US" b="1" dirty="0" smtClean="0"/>
              <a:t>3. </a:t>
            </a:r>
            <a:r>
              <a:rPr lang="ru-RU" b="1" dirty="0" smtClean="0"/>
              <a:t>При помощи светового микроскопа можно изучать:</a:t>
            </a:r>
          </a:p>
          <a:p>
            <a:r>
              <a:rPr lang="ru-RU" dirty="0" smtClean="0"/>
              <a:t>А. Рибосомы;</a:t>
            </a:r>
          </a:p>
          <a:p>
            <a:r>
              <a:rPr lang="ru-RU" dirty="0" smtClean="0"/>
              <a:t>В. Клетки организмов;</a:t>
            </a:r>
          </a:p>
          <a:p>
            <a:r>
              <a:rPr lang="ru-RU" dirty="0" smtClean="0"/>
              <a:t>С. Пальцы;</a:t>
            </a:r>
          </a:p>
          <a:p>
            <a:r>
              <a:rPr lang="en-US" dirty="0" smtClean="0"/>
              <a:t>D. </a:t>
            </a:r>
            <a:r>
              <a:rPr lang="ru-RU" dirty="0" smtClean="0"/>
              <a:t>Вирусы.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0034" y="1000108"/>
            <a:ext cx="814393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4. </a:t>
            </a:r>
            <a:r>
              <a:rPr lang="ru-RU" b="1" dirty="0" smtClean="0"/>
              <a:t>Ненужные организму клетки уничтожаются при помощи:</a:t>
            </a:r>
          </a:p>
          <a:p>
            <a:r>
              <a:rPr lang="ru-RU" dirty="0" smtClean="0"/>
              <a:t>А. Вакуолей;</a:t>
            </a:r>
          </a:p>
          <a:p>
            <a:r>
              <a:rPr lang="ru-RU" dirty="0" smtClean="0"/>
              <a:t>В. Аппарата </a:t>
            </a:r>
            <a:r>
              <a:rPr lang="ru-RU" dirty="0" err="1" smtClean="0"/>
              <a:t>Гольджи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С. Лизосом;</a:t>
            </a:r>
          </a:p>
          <a:p>
            <a:r>
              <a:rPr lang="en-US" dirty="0" smtClean="0"/>
              <a:t>D. </a:t>
            </a:r>
            <a:r>
              <a:rPr lang="ru-RU" dirty="0" smtClean="0"/>
              <a:t>Хлоропластов.</a:t>
            </a:r>
          </a:p>
          <a:p>
            <a:endParaRPr lang="en-US" dirty="0" smtClean="0"/>
          </a:p>
          <a:p>
            <a:r>
              <a:rPr lang="en-US" dirty="0" smtClean="0"/>
              <a:t>5. </a:t>
            </a:r>
            <a:r>
              <a:rPr lang="ru-RU" dirty="0" smtClean="0"/>
              <a:t>Белки образуются:</a:t>
            </a:r>
          </a:p>
          <a:p>
            <a:r>
              <a:rPr lang="ru-RU" dirty="0" smtClean="0"/>
              <a:t>А. На рибосомах;</a:t>
            </a:r>
          </a:p>
          <a:p>
            <a:r>
              <a:rPr lang="ru-RU" dirty="0" smtClean="0"/>
              <a:t>В. В аппарате </a:t>
            </a:r>
            <a:r>
              <a:rPr lang="ru-RU" dirty="0" err="1" smtClean="0"/>
              <a:t>Гольджи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С. В лизосомах.</a:t>
            </a:r>
          </a:p>
          <a:p>
            <a:endParaRPr lang="en-US" dirty="0" smtClean="0"/>
          </a:p>
          <a:p>
            <a:r>
              <a:rPr lang="en-US" dirty="0" smtClean="0"/>
              <a:t>6. </a:t>
            </a:r>
            <a:r>
              <a:rPr lang="ru-RU" dirty="0" smtClean="0"/>
              <a:t>К прокариотам относятся:</a:t>
            </a:r>
          </a:p>
          <a:p>
            <a:r>
              <a:rPr lang="ru-RU" dirty="0" smtClean="0"/>
              <a:t>А. Вирусы и бактериофаги;</a:t>
            </a:r>
          </a:p>
          <a:p>
            <a:r>
              <a:rPr lang="ru-RU" dirty="0" smtClean="0"/>
              <a:t>В. </a:t>
            </a:r>
            <a:r>
              <a:rPr lang="ru-RU" dirty="0" err="1" smtClean="0"/>
              <a:t>Архебактерии</a:t>
            </a:r>
            <a:r>
              <a:rPr lang="ru-RU" dirty="0" smtClean="0"/>
              <a:t> и </a:t>
            </a:r>
            <a:r>
              <a:rPr lang="ru-RU" dirty="0" err="1" smtClean="0"/>
              <a:t>цианобактерии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С. Водоросли и простейшие;</a:t>
            </a:r>
          </a:p>
          <a:p>
            <a:r>
              <a:rPr lang="en-US" dirty="0" smtClean="0"/>
              <a:t>D. </a:t>
            </a:r>
            <a:r>
              <a:rPr lang="ru-RU" dirty="0" smtClean="0"/>
              <a:t>Грибы и лишайники.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71472" y="714356"/>
            <a:ext cx="800105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7. </a:t>
            </a:r>
            <a:r>
              <a:rPr lang="ru-RU" b="1" dirty="0" smtClean="0"/>
              <a:t>Какое из событий происходит во время митоза и отсутствует в мейозе?</a:t>
            </a:r>
          </a:p>
          <a:p>
            <a:r>
              <a:rPr lang="ru-RU" dirty="0" smtClean="0"/>
              <a:t>А. Удвоение ДНК;</a:t>
            </a:r>
          </a:p>
          <a:p>
            <a:r>
              <a:rPr lang="ru-RU" dirty="0" smtClean="0"/>
              <a:t>В.Расхождение хромосом к полюсам клетки;</a:t>
            </a:r>
          </a:p>
          <a:p>
            <a:r>
              <a:rPr lang="ru-RU" dirty="0" smtClean="0"/>
              <a:t>С. Конъюгация и кроссинговер;</a:t>
            </a:r>
          </a:p>
          <a:p>
            <a:r>
              <a:rPr lang="en-US" dirty="0" smtClean="0"/>
              <a:t>D. </a:t>
            </a:r>
            <a:r>
              <a:rPr lang="ru-RU" dirty="0" smtClean="0"/>
              <a:t>Образование диплоидных клеток.</a:t>
            </a:r>
          </a:p>
          <a:p>
            <a:endParaRPr lang="en-US" b="1" dirty="0" smtClean="0"/>
          </a:p>
          <a:p>
            <a:r>
              <a:rPr lang="en-US" b="1" dirty="0" smtClean="0"/>
              <a:t>8. </a:t>
            </a:r>
            <a:r>
              <a:rPr lang="ru-RU" b="1" dirty="0" smtClean="0"/>
              <a:t>В основе какого из перечисленных явлений не лежит митоз?</a:t>
            </a:r>
          </a:p>
          <a:p>
            <a:r>
              <a:rPr lang="ru-RU" dirty="0" smtClean="0"/>
              <a:t>А. Генетическое разнообразие видов;</a:t>
            </a:r>
          </a:p>
          <a:p>
            <a:r>
              <a:rPr lang="ru-RU" dirty="0" smtClean="0"/>
              <a:t>В. Сохранение постоянного для вида числа хромосом;</a:t>
            </a:r>
          </a:p>
          <a:p>
            <a:r>
              <a:rPr lang="ru-RU" dirty="0" smtClean="0"/>
              <a:t>С. Образование клеток кожи животного;</a:t>
            </a:r>
          </a:p>
          <a:p>
            <a:r>
              <a:rPr lang="en-US" dirty="0" smtClean="0"/>
              <a:t>D. </a:t>
            </a:r>
            <a:r>
              <a:rPr lang="ru-RU" dirty="0" smtClean="0"/>
              <a:t>Вегетативное размножение;</a:t>
            </a:r>
          </a:p>
          <a:p>
            <a:endParaRPr lang="en-US" dirty="0" smtClean="0"/>
          </a:p>
          <a:p>
            <a:r>
              <a:rPr lang="en-US" b="1" dirty="0" smtClean="0"/>
              <a:t>9. </a:t>
            </a:r>
            <a:r>
              <a:rPr lang="ru-RU" b="1" dirty="0" smtClean="0"/>
              <a:t>Если у пчёл диплоидный набор хромосом равен 32, то 16 хромосомами обладают:</a:t>
            </a:r>
          </a:p>
          <a:p>
            <a:r>
              <a:rPr lang="ru-RU" dirty="0" smtClean="0"/>
              <a:t>А. Матка;</a:t>
            </a:r>
          </a:p>
          <a:p>
            <a:r>
              <a:rPr lang="ru-RU" dirty="0" smtClean="0"/>
              <a:t>В. Трутень;</a:t>
            </a:r>
          </a:p>
          <a:p>
            <a:r>
              <a:rPr lang="ru-RU" dirty="0" smtClean="0"/>
              <a:t>С. Рабочая пчела.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2910" y="1285860"/>
            <a:ext cx="807249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10. </a:t>
            </a:r>
            <a:r>
              <a:rPr lang="ru-RU" b="1" dirty="0" smtClean="0"/>
              <a:t>Каков хромосомный набор клеток бластулы:</a:t>
            </a:r>
          </a:p>
          <a:p>
            <a:r>
              <a:rPr lang="ru-RU" dirty="0" smtClean="0"/>
              <a:t>А. Гаплоидный;</a:t>
            </a:r>
          </a:p>
          <a:p>
            <a:r>
              <a:rPr lang="ru-RU" dirty="0" smtClean="0"/>
              <a:t>В. Диплоидный;</a:t>
            </a:r>
          </a:p>
          <a:p>
            <a:r>
              <a:rPr lang="ru-RU" dirty="0" smtClean="0"/>
              <a:t>С. Полиплоидный.</a:t>
            </a:r>
          </a:p>
          <a:p>
            <a:endParaRPr lang="en-US" dirty="0" smtClean="0"/>
          </a:p>
          <a:p>
            <a:r>
              <a:rPr lang="en-US" b="1" dirty="0" smtClean="0"/>
              <a:t>11. </a:t>
            </a:r>
            <a:r>
              <a:rPr lang="ru-RU" b="1" dirty="0" smtClean="0"/>
              <a:t>При образовании бластулы её клетки:</a:t>
            </a:r>
          </a:p>
          <a:p>
            <a:r>
              <a:rPr lang="ru-RU" dirty="0" smtClean="0"/>
              <a:t>А. Делятся и растут;</a:t>
            </a:r>
          </a:p>
          <a:p>
            <a:r>
              <a:rPr lang="ru-RU" dirty="0" smtClean="0"/>
              <a:t>В. Не делятся, но растут;</a:t>
            </a:r>
          </a:p>
          <a:p>
            <a:r>
              <a:rPr lang="ru-RU" dirty="0" smtClean="0"/>
              <a:t>С. Делятся и не растут.</a:t>
            </a:r>
          </a:p>
          <a:p>
            <a:endParaRPr lang="en-US" dirty="0" smtClean="0"/>
          </a:p>
          <a:p>
            <a:r>
              <a:rPr lang="en-US" b="1" dirty="0" smtClean="0"/>
              <a:t>12. </a:t>
            </a:r>
            <a:r>
              <a:rPr lang="ru-RU" b="1" dirty="0" smtClean="0"/>
              <a:t>Ген кодирует информацию:</a:t>
            </a:r>
          </a:p>
          <a:p>
            <a:r>
              <a:rPr lang="ru-RU" dirty="0" smtClean="0"/>
              <a:t>А. О первичной структуре белка;</a:t>
            </a:r>
          </a:p>
          <a:p>
            <a:r>
              <a:rPr lang="ru-RU" dirty="0" smtClean="0"/>
              <a:t>В. О первичной и вторичной структуре белка;</a:t>
            </a:r>
          </a:p>
          <a:p>
            <a:r>
              <a:rPr lang="ru-RU" dirty="0" smtClean="0"/>
              <a:t>С. Обо всех уровнях структуры белка.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0034" y="857232"/>
            <a:ext cx="814393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/>
              <a:t>Задание №2</a:t>
            </a:r>
          </a:p>
          <a:p>
            <a:pPr algn="ctr"/>
            <a:endParaRPr lang="ru-RU" sz="2800" dirty="0" smtClean="0"/>
          </a:p>
          <a:p>
            <a:r>
              <a:rPr lang="ru-RU" b="1" dirty="0" smtClean="0"/>
              <a:t>Многие животные и растения названы "в честь" других животных и растений. Например, летучая мышь, которая, естественно, вовсе не мышь, а животное из отряда Рукокрылые. А теперь попробуйте вспомнить:</a:t>
            </a:r>
          </a:p>
          <a:p>
            <a:endParaRPr lang="en-US" dirty="0" smtClean="0"/>
          </a:p>
          <a:p>
            <a:r>
              <a:rPr lang="en-US" dirty="0" smtClean="0"/>
              <a:t>1. </a:t>
            </a:r>
            <a:r>
              <a:rPr lang="ru-RU" dirty="0" smtClean="0"/>
              <a:t>Какая капуста - не капуста</a:t>
            </a:r>
            <a:r>
              <a:rPr lang="ru-RU" dirty="0" smtClean="0"/>
              <a:t>?  </a:t>
            </a:r>
            <a:r>
              <a:rPr lang="ru-RU" dirty="0" smtClean="0"/>
              <a:t>А кто она?</a:t>
            </a:r>
          </a:p>
          <a:p>
            <a:r>
              <a:rPr lang="en-US" dirty="0" smtClean="0"/>
              <a:t>2. </a:t>
            </a:r>
            <a:r>
              <a:rPr lang="ru-RU" dirty="0" smtClean="0"/>
              <a:t>Какой лев - не лев</a:t>
            </a:r>
            <a:r>
              <a:rPr lang="ru-RU" dirty="0" smtClean="0"/>
              <a:t>?  </a:t>
            </a:r>
            <a:r>
              <a:rPr lang="ru-RU" dirty="0" smtClean="0"/>
              <a:t>А кто он?</a:t>
            </a:r>
          </a:p>
          <a:p>
            <a:r>
              <a:rPr lang="en-US" dirty="0" smtClean="0"/>
              <a:t>3. </a:t>
            </a:r>
            <a:r>
              <a:rPr lang="ru-RU" dirty="0" smtClean="0"/>
              <a:t>Какой огурец - не огурец? </a:t>
            </a:r>
            <a:r>
              <a:rPr lang="ru-RU" dirty="0" smtClean="0"/>
              <a:t> А </a:t>
            </a:r>
            <a:r>
              <a:rPr lang="ru-RU" dirty="0" smtClean="0"/>
              <a:t>кто он?</a:t>
            </a:r>
          </a:p>
          <a:p>
            <a:r>
              <a:rPr lang="en-US" dirty="0" smtClean="0"/>
              <a:t>4. </a:t>
            </a:r>
            <a:r>
              <a:rPr lang="ru-RU" dirty="0" smtClean="0"/>
              <a:t>Какой заяц - не заяц</a:t>
            </a:r>
            <a:r>
              <a:rPr lang="ru-RU" dirty="0" smtClean="0"/>
              <a:t>?  </a:t>
            </a:r>
            <a:r>
              <a:rPr lang="ru-RU" dirty="0" smtClean="0"/>
              <a:t>А кто он?</a:t>
            </a:r>
          </a:p>
          <a:p>
            <a:r>
              <a:rPr lang="en-US" dirty="0" smtClean="0"/>
              <a:t>5. </a:t>
            </a:r>
            <a:r>
              <a:rPr lang="ru-RU" dirty="0" smtClean="0"/>
              <a:t>Какой котик - не котик</a:t>
            </a:r>
            <a:r>
              <a:rPr lang="ru-RU" dirty="0" smtClean="0"/>
              <a:t>?  </a:t>
            </a:r>
            <a:r>
              <a:rPr lang="ru-RU" dirty="0" smtClean="0"/>
              <a:t>А кто он?</a:t>
            </a:r>
          </a:p>
          <a:p>
            <a:r>
              <a:rPr lang="en-US" dirty="0" smtClean="0"/>
              <a:t>6. </a:t>
            </a:r>
            <a:r>
              <a:rPr lang="ru-RU" dirty="0" smtClean="0"/>
              <a:t>Какая свинка - не свинка? </a:t>
            </a:r>
            <a:r>
              <a:rPr lang="ru-RU" dirty="0" smtClean="0"/>
              <a:t> А </a:t>
            </a:r>
            <a:r>
              <a:rPr lang="ru-RU" dirty="0" smtClean="0"/>
              <a:t>кто она?</a:t>
            </a:r>
          </a:p>
          <a:p>
            <a:r>
              <a:rPr lang="en-US" dirty="0" smtClean="0"/>
              <a:t>7. </a:t>
            </a:r>
            <a:r>
              <a:rPr lang="ru-RU" dirty="0" smtClean="0"/>
              <a:t>Какой ёж - не ёж? </a:t>
            </a:r>
            <a:r>
              <a:rPr lang="ru-RU" dirty="0" smtClean="0"/>
              <a:t> А </a:t>
            </a:r>
            <a:r>
              <a:rPr lang="ru-RU" dirty="0" smtClean="0"/>
              <a:t>кто он?</a:t>
            </a:r>
          </a:p>
          <a:p>
            <a:r>
              <a:rPr lang="en-US" dirty="0" smtClean="0"/>
              <a:t>8. </a:t>
            </a:r>
            <a:r>
              <a:rPr lang="ru-RU" dirty="0" smtClean="0"/>
              <a:t>Какая крыса - не крыса</a:t>
            </a:r>
            <a:r>
              <a:rPr lang="ru-RU" dirty="0" smtClean="0"/>
              <a:t>?  </a:t>
            </a:r>
            <a:r>
              <a:rPr lang="ru-RU" dirty="0" smtClean="0"/>
              <a:t>А кто она?</a:t>
            </a:r>
          </a:p>
          <a:p>
            <a:pPr algn="ctr"/>
            <a:endParaRPr lang="ru-RU" dirty="0" smtClean="0"/>
          </a:p>
          <a:p>
            <a:pPr algn="ctr"/>
            <a:endParaRPr lang="ru-RU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0034" y="714356"/>
            <a:ext cx="8072494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/>
              <a:t>Задание №3</a:t>
            </a:r>
          </a:p>
          <a:p>
            <a:r>
              <a:rPr lang="ru-RU" b="1" dirty="0" smtClean="0"/>
              <a:t>Рассмотрите устройства, используемые человеком.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 </a:t>
            </a:r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r>
              <a:rPr lang="ru-RU" b="1" dirty="0" smtClean="0"/>
              <a:t>Какие организмы и как используют в своей жизнедеятельности принципы, лежащие в основе действия этих предметов?</a:t>
            </a:r>
            <a:endParaRPr lang="ru-RU" dirty="0"/>
          </a:p>
        </p:txBody>
      </p:sp>
      <p:pic>
        <p:nvPicPr>
          <p:cNvPr id="4" name="Рисунок 3" descr="сканирование00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3174" y="1571612"/>
            <a:ext cx="3644210" cy="335758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2910" y="285728"/>
            <a:ext cx="800105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dirty="0" smtClean="0"/>
          </a:p>
          <a:p>
            <a:pPr algn="ctr"/>
            <a:r>
              <a:rPr lang="ru-RU" sz="2800" b="1" i="1" dirty="0" smtClean="0"/>
              <a:t>Задание №4</a:t>
            </a:r>
          </a:p>
          <a:p>
            <a:pPr algn="ctr"/>
            <a:endParaRPr lang="ru-RU" dirty="0" smtClean="0"/>
          </a:p>
          <a:p>
            <a:r>
              <a:rPr lang="ru-RU" sz="1600" b="1" dirty="0" smtClean="0"/>
              <a:t>Здесь перечислены широко распространенные убеждения. Кое-что из перечисленного и вправду соответствует истине, а кое-что - не более, чем легенда. Разделите эти высказывания на правдивые и ошибочные, поясните свой выбор.</a:t>
            </a:r>
          </a:p>
          <a:p>
            <a:endParaRPr lang="en-US" sz="1600" b="1" dirty="0" smtClean="0"/>
          </a:p>
          <a:p>
            <a:r>
              <a:rPr lang="en-US" sz="1600" dirty="0" smtClean="0"/>
              <a:t>1. </a:t>
            </a:r>
            <a:r>
              <a:rPr lang="ru-RU" sz="1600" dirty="0" smtClean="0"/>
              <a:t>Возраст божьей коровки можно определить по точкам на надкрыльях.</a:t>
            </a:r>
          </a:p>
          <a:p>
            <a:r>
              <a:rPr lang="en-US" sz="1600" dirty="0" smtClean="0"/>
              <a:t>2. </a:t>
            </a:r>
            <a:r>
              <a:rPr lang="ru-RU" sz="1600" dirty="0" smtClean="0"/>
              <a:t>Страусы при опасности прячут голову в песок.</a:t>
            </a:r>
          </a:p>
          <a:p>
            <a:r>
              <a:rPr lang="en-US" sz="1600" dirty="0" smtClean="0"/>
              <a:t>3. </a:t>
            </a:r>
            <a:r>
              <a:rPr lang="ru-RU" sz="1600" dirty="0" smtClean="0"/>
              <a:t>Лягушки и жабы поедают ягоды садовой клубники.</a:t>
            </a:r>
          </a:p>
          <a:p>
            <a:r>
              <a:rPr lang="en-US" sz="1600" dirty="0" smtClean="0"/>
              <a:t>4. </a:t>
            </a:r>
            <a:r>
              <a:rPr lang="ru-RU" sz="1600" dirty="0" smtClean="0"/>
              <a:t>Ёжики запасают на зиму яблоки и грибы, таская их на своих колючках.</a:t>
            </a:r>
          </a:p>
          <a:p>
            <a:r>
              <a:rPr lang="en-US" sz="1600" dirty="0" smtClean="0"/>
              <a:t>5. </a:t>
            </a:r>
            <a:r>
              <a:rPr lang="ru-RU" sz="1600" dirty="0" smtClean="0"/>
              <a:t>Рак "пальмовый вор"  срезает кокосы с пальм, залезая на них.</a:t>
            </a:r>
          </a:p>
          <a:p>
            <a:r>
              <a:rPr lang="en-US" sz="1600" dirty="0" smtClean="0"/>
              <a:t>6. </a:t>
            </a:r>
            <a:r>
              <a:rPr lang="ru-RU" sz="1600" dirty="0" smtClean="0"/>
              <a:t>Лиса заметает следы хвостом.</a:t>
            </a:r>
          </a:p>
          <a:p>
            <a:r>
              <a:rPr lang="en-US" sz="1600" dirty="0" smtClean="0"/>
              <a:t>7. </a:t>
            </a:r>
            <a:r>
              <a:rPr lang="ru-RU" sz="1600" dirty="0" smtClean="0"/>
              <a:t>У змеи ядовитой раздвоенное жало.</a:t>
            </a:r>
          </a:p>
          <a:p>
            <a:r>
              <a:rPr lang="en-US" sz="1600" dirty="0" smtClean="0"/>
              <a:t>8. </a:t>
            </a:r>
            <a:r>
              <a:rPr lang="ru-RU" sz="1600" dirty="0" smtClean="0"/>
              <a:t>Удавы гипнотизируют добычу.</a:t>
            </a:r>
          </a:p>
          <a:p>
            <a:r>
              <a:rPr lang="en-US" sz="1600" dirty="0" smtClean="0"/>
              <a:t>9. </a:t>
            </a:r>
            <a:r>
              <a:rPr lang="ru-RU" sz="1600" dirty="0" smtClean="0"/>
              <a:t>Свиней обучают искать грибы.</a:t>
            </a:r>
          </a:p>
          <a:p>
            <a:r>
              <a:rPr lang="en-US" sz="1600" dirty="0" smtClean="0"/>
              <a:t>10. </a:t>
            </a:r>
            <a:r>
              <a:rPr lang="ru-RU" sz="1600" dirty="0" smtClean="0"/>
              <a:t>Кусаются только самки комаров</a:t>
            </a:r>
            <a:endParaRPr lang="ru-RU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0034" y="642918"/>
            <a:ext cx="8001056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/>
              <a:t>Задание №5</a:t>
            </a:r>
          </a:p>
          <a:p>
            <a:pPr algn="ctr"/>
            <a:endParaRPr lang="ru-RU" dirty="0" smtClean="0"/>
          </a:p>
          <a:p>
            <a:r>
              <a:rPr lang="ru-RU" b="1" dirty="0" smtClean="0"/>
              <a:t>Дайте развернутые ответы на вопросы</a:t>
            </a:r>
          </a:p>
          <a:p>
            <a:endParaRPr lang="en-US" b="1" dirty="0" smtClean="0"/>
          </a:p>
          <a:p>
            <a:pPr marL="342900" indent="-342900">
              <a:buAutoNum type="arabicPeriod"/>
            </a:pPr>
            <a:r>
              <a:rPr lang="ru-RU" dirty="0" smtClean="0"/>
              <a:t>Приведите примеры организмов различных типов и царств, имеющих колючие части тела. Играют ли эти части адаптивную роль? Дают ли они преимущество или мешают их обладателям? Как колючие части тела могли появиться в процессе эволюции?</a:t>
            </a:r>
          </a:p>
          <a:p>
            <a:pPr marL="342900" indent="-342900">
              <a:buAutoNum type="arabicPeriod"/>
            </a:pPr>
            <a:endParaRPr lang="ru-RU" dirty="0" smtClean="0"/>
          </a:p>
          <a:p>
            <a:pPr marL="342900" indent="-342900"/>
            <a:endParaRPr lang="ru-RU" dirty="0" smtClean="0"/>
          </a:p>
          <a:p>
            <a:r>
              <a:rPr lang="en-US" dirty="0" smtClean="0"/>
              <a:t>2. </a:t>
            </a:r>
            <a:r>
              <a:rPr lang="ru-RU" dirty="0" smtClean="0"/>
              <a:t>При недостатке витаминов в рационе питания у человека развиваются различные заболевания. А какие болезни могут развиваться у человека при избытке витаминов в пище?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57</TotalTime>
  <Words>745</Words>
  <Application>Microsoft Office PowerPoint</Application>
  <PresentationFormat>Экран (4:3)</PresentationFormat>
  <Paragraphs>118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Аспект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Елена</cp:lastModifiedBy>
  <cp:revision>9</cp:revision>
  <dcterms:created xsi:type="dcterms:W3CDTF">2013-03-14T07:41:56Z</dcterms:created>
  <dcterms:modified xsi:type="dcterms:W3CDTF">2013-04-05T07:32:52Z</dcterms:modified>
</cp:coreProperties>
</file>