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9"/>
  </p:notesMasterIdLst>
  <p:sldIdLst>
    <p:sldId id="266" r:id="rId2"/>
    <p:sldId id="267" r:id="rId3"/>
    <p:sldId id="268" r:id="rId4"/>
    <p:sldId id="265" r:id="rId5"/>
    <p:sldId id="258" r:id="rId6"/>
    <p:sldId id="257" r:id="rId7"/>
    <p:sldId id="259" r:id="rId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72D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63" autoAdjust="0"/>
    <p:restoredTop sz="99118" autoAdjust="0"/>
  </p:normalViewPr>
  <p:slideViewPr>
    <p:cSldViewPr>
      <p:cViewPr varScale="1">
        <p:scale>
          <a:sx n="69" d="100"/>
          <a:sy n="69" d="100"/>
        </p:scale>
        <p:origin x="-1338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70032732-4D67-42AE-A2F6-5529A9FE42E3}" type="datetimeFigureOut">
              <a:rPr lang="ru-RU"/>
              <a:pPr>
                <a:defRPr/>
              </a:pPr>
              <a:t>22.01.2014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3C175A1F-9296-4537-9A34-D6AA4B56914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8473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5363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8A5515E-FC29-4C9C-A093-B5A6DD9E26B2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11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13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18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Прямая соединительная линия 10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Прямая соединительная линия 19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Прямая соединительная линия 15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5" name="Прямая соединительная линия 21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6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Овал 22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Овал 23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Овал 25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Овал 24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22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1B1C7E-08DC-44A0-8FB7-2415E2489CC4}" type="datetimeFigureOut">
              <a:rPr lang="ru-RU"/>
              <a:pPr>
                <a:defRPr/>
              </a:pPr>
              <a:t>22.01.2014</a:t>
            </a:fld>
            <a:endParaRPr lang="ru-RU"/>
          </a:p>
        </p:txBody>
      </p:sp>
      <p:sp>
        <p:nvSpPr>
          <p:cNvPr id="23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4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182191-40A4-491E-9946-0878577982E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758BBB-2746-4AFA-8B64-1F0F049C45FA}" type="datetimeFigureOut">
              <a:rPr lang="ru-RU"/>
              <a:pPr>
                <a:defRPr/>
              </a:pPr>
              <a:t>22.01.2014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52A971-DA42-4A4C-84FC-F5EB67B785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524D175-FB37-4135-A37A-70CEA20B0D30}" type="datetimeFigureOut">
              <a:rPr lang="ru-RU"/>
              <a:pPr>
                <a:defRPr/>
              </a:pPr>
              <a:t>22.01.2014</a:t>
            </a:fld>
            <a:endParaRPr lang="ru-RU"/>
          </a:p>
        </p:txBody>
      </p:sp>
      <p:sp>
        <p:nvSpPr>
          <p:cNvPr id="5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5C8E65E-9637-4887-87F6-3A7FF5858B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9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10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11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Прямая соединительная линия 12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Прямая соединительная линия 14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Прямая соединительная линия 15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Овал 19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Овал 20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Овал 21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Овал 22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Прямая соединительная линия 25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E57694-3839-4B27-8876-E4EC0158CBF5}" type="datetimeFigureOut">
              <a:rPr lang="ru-RU"/>
              <a:pPr>
                <a:defRPr/>
              </a:pPr>
              <a:t>22.01.2014</a:t>
            </a:fld>
            <a:endParaRPr lang="ru-RU"/>
          </a:p>
        </p:txBody>
      </p:sp>
      <p:sp>
        <p:nvSpPr>
          <p:cNvPr id="21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BC37EC-8016-40FA-B86A-B837FDA409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90F57E-C999-43E7-AC30-0B000F669E65}" type="datetimeFigureOut">
              <a:rPr lang="ru-RU"/>
              <a:pPr>
                <a:defRPr/>
              </a:pPr>
              <a:t>22.01.2014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EC89E1-5850-4406-B693-99558CDE1D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BBC68C-AFF9-492C-A13D-20C56DAF7706}" type="datetimeFigureOut">
              <a:rPr lang="ru-RU"/>
              <a:pPr>
                <a:defRPr/>
              </a:pPr>
              <a:t>22.01.2014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7494EC-2CB8-4EB4-96C9-72C130876C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67FCFD-7BDB-4C06-A7EA-09BBF434426F}" type="datetimeFigureOut">
              <a:rPr lang="ru-RU"/>
              <a:pPr>
                <a:defRPr/>
              </a:pPr>
              <a:t>22.01.2014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BED3F4-2EE7-4EF9-944B-05F7E86394C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6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Прямая соединительная линия 8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8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Овал 13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Дата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673C1E92-6CCA-4D7F-8CD1-382CF9D7AE66}" type="datetimeFigureOut">
              <a:rPr lang="ru-RU"/>
              <a:pPr>
                <a:defRPr/>
              </a:pPr>
              <a:t>22.01.2014</a:t>
            </a:fld>
            <a:endParaRPr lang="ru-RU"/>
          </a:p>
        </p:txBody>
      </p:sp>
      <p:sp>
        <p:nvSpPr>
          <p:cNvPr id="13" name="Номер слайда 2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FE621681-7910-406F-89AA-DB830034E0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" name="Нижний колонтитул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Овал 12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1" name="Прямая соединительная линия 19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A0C3C2C6-5201-46E7-9657-D607AD58F56A}" type="datetimeFigureOut">
              <a:rPr lang="ru-RU"/>
              <a:pPr>
                <a:defRPr/>
              </a:pPr>
              <a:t>22.01.2014</a:t>
            </a:fld>
            <a:endParaRPr lang="ru-RU"/>
          </a:p>
        </p:txBody>
      </p:sp>
      <p:sp>
        <p:nvSpPr>
          <p:cNvPr id="13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CF8FC49-8E7B-4CB5-9D08-6E572BFF44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7AC365-B6FA-4EA5-8CEB-E6BFC44B43B1}" type="datetimeFigureOut">
              <a:rPr lang="ru-RU"/>
              <a:pPr>
                <a:defRPr/>
              </a:pPr>
              <a:t>22.01.2014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5620C8-DF64-4C94-941C-190987CA39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28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A59596E-85C9-4CA6-9FCB-2B80E3E4F3B2}" type="datetimeFigureOut">
              <a:rPr lang="ru-RU"/>
              <a:pPr>
                <a:defRPr/>
              </a:pPr>
              <a:t>22.01.2014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 smtClean="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FEA18BE-071E-43FB-91A5-1261015C60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07" r:id="rId4"/>
    <p:sldLayoutId id="2147483706" r:id="rId5"/>
    <p:sldLayoutId id="2147483705" r:id="rId6"/>
    <p:sldLayoutId id="2147483711" r:id="rId7"/>
    <p:sldLayoutId id="2147483712" r:id="rId8"/>
    <p:sldLayoutId id="2147483704" r:id="rId9"/>
    <p:sldLayoutId id="2147483703" r:id="rId10"/>
  </p:sldLayoutIdLst>
  <p:txStyles>
    <p:titleStyle>
      <a:lvl1pPr algn="l" rtl="0" fontAlgn="base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fontAlgn="base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fontAlgn="base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fontAlgn="base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fontAlgn="base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vk.com/away.php?to=http://www.myshared.ru/slide/212803/&amp;post=167598905_1344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91680" y="692696"/>
            <a:ext cx="6120680" cy="576064"/>
          </a:xfrm>
        </p:spPr>
        <p:txBody>
          <a:bodyPr>
            <a:norm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МБОУ «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Верхнешипкинская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СОШ»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79712" y="1772816"/>
            <a:ext cx="6172200" cy="1152128"/>
          </a:xfrm>
        </p:spPr>
        <p:txBody>
          <a:bodyPr/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Чередование гласных в корнях слов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91886" y="2967335"/>
            <a:ext cx="836023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Times New Roman" pitchFamily="18" charset="0"/>
              </a:rPr>
              <a:t>Выполнила: Тучина Гузель </a:t>
            </a:r>
            <a:r>
              <a:rPr lang="ru-RU" sz="2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Times New Roman" pitchFamily="18" charset="0"/>
              </a:rPr>
              <a:t>Раифовна</a:t>
            </a:r>
            <a:r>
              <a:rPr lang="ru-RU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Times New Roman" pitchFamily="18" charset="0"/>
              </a:rPr>
              <a:t>, ученица 6 класса</a:t>
            </a:r>
            <a:endParaRPr lang="ru-RU" sz="2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713535" y="4221088"/>
            <a:ext cx="39626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622902" y="3943621"/>
            <a:ext cx="6442276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Times New Roman" pitchFamily="18" charset="0"/>
              </a:rPr>
              <a:t>Руководитель: Тучина </a:t>
            </a:r>
            <a:r>
              <a:rPr lang="ru-RU" sz="2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Times New Roman" pitchFamily="18" charset="0"/>
              </a:rPr>
              <a:t>Тагира</a:t>
            </a:r>
            <a:r>
              <a:rPr lang="ru-RU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ru-RU" sz="2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Times New Roman" pitchFamily="18" charset="0"/>
              </a:rPr>
              <a:t>Накиповна</a:t>
            </a:r>
            <a:r>
              <a:rPr lang="ru-RU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Times New Roman" pitchFamily="18" charset="0"/>
              </a:rPr>
              <a:t>, </a:t>
            </a:r>
          </a:p>
          <a:p>
            <a:pPr algn="ctr"/>
            <a:r>
              <a:rPr lang="ru-RU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Times New Roman" pitchFamily="18" charset="0"/>
              </a:rPr>
              <a:t>учитель русского языка и литературы, </a:t>
            </a:r>
          </a:p>
          <a:p>
            <a:pPr algn="ctr"/>
            <a:r>
              <a:rPr lang="ru-RU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Times New Roman" pitchFamily="18" charset="0"/>
              </a:rPr>
              <a:t>зам. </a:t>
            </a:r>
            <a:r>
              <a:rPr lang="ru-RU" sz="2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Times New Roman" pitchFamily="18" charset="0"/>
              </a:rPr>
              <a:t>дирктора</a:t>
            </a:r>
            <a:r>
              <a:rPr lang="ru-RU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Times New Roman" pitchFamily="18" charset="0"/>
              </a:rPr>
              <a:t> по ВР</a:t>
            </a:r>
            <a:endParaRPr lang="ru-RU" sz="2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0992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7529264" cy="346050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Цели и задачи:</a:t>
            </a:r>
            <a:endParaRPr lang="ru-RU" sz="2400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b="1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написание букв на месте безударных гласных не соответствует общему правилу, а подчиняется 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традиции</a:t>
            </a:r>
          </a:p>
          <a:p>
            <a:r>
              <a:rPr lang="ru-RU" b="1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корни с чередующимися 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гласными 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b="1" i="1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 и</a:t>
            </a:r>
            <a:r>
              <a:rPr lang="ru-RU" b="1" i="1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b="1" i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; </a:t>
            </a:r>
            <a:r>
              <a:rPr lang="ru-RU" b="1" i="1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  </a:t>
            </a:r>
            <a:r>
              <a:rPr lang="ru-RU" b="1" dirty="0" err="1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  </a:t>
            </a:r>
            <a:r>
              <a:rPr lang="ru-RU" b="1" i="1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1299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8256421"/>
              </p:ext>
            </p:extLst>
          </p:nvPr>
        </p:nvGraphicFramePr>
        <p:xfrm>
          <a:off x="755573" y="570492"/>
          <a:ext cx="6264698" cy="51627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32349"/>
                <a:gridCol w="3132349"/>
              </a:tblGrid>
              <a:tr h="7866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 перед суффиксом -а-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 в остальных случаях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25" marR="47625" marT="47625" marB="47625"/>
                </a:tc>
              </a:tr>
              <a:tr h="43761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собирать – </a:t>
                      </a:r>
                      <a:r>
                        <a:rPr lang="ru-RU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бир</a:t>
                      </a: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(а) –</a:t>
                      </a:r>
                      <a:b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запирать – пир(а) –</a:t>
                      </a:r>
                      <a:b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обдирать – </a:t>
                      </a:r>
                      <a:r>
                        <a:rPr lang="ru-RU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дир</a:t>
                      </a: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(а) –</a:t>
                      </a:r>
                      <a:b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обтирать – тир(а) –</a:t>
                      </a:r>
                      <a:b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замирать – мир(а) –</a:t>
                      </a:r>
                      <a:b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выжигать – жиг(а) –</a:t>
                      </a:r>
                      <a:b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вычитать – </a:t>
                      </a:r>
                      <a:r>
                        <a:rPr lang="ru-RU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чит</a:t>
                      </a: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(а) –</a:t>
                      </a:r>
                      <a:b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Исключения: сочетать, сочетание </a:t>
                      </a:r>
                      <a:b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расстилать – </a:t>
                      </a:r>
                      <a:r>
                        <a:rPr lang="ru-RU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стил</a:t>
                      </a: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(а) –</a:t>
                      </a:r>
                      <a:b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блистать – </a:t>
                      </a:r>
                      <a:r>
                        <a:rPr lang="ru-RU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блист</a:t>
                      </a: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(а ) –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бер</a:t>
                      </a: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– соберет</a:t>
                      </a:r>
                      <a:b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 – запереть</a:t>
                      </a:r>
                      <a:b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дер – обдерет</a:t>
                      </a:r>
                      <a:b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тер – обтереть</a:t>
                      </a:r>
                      <a:b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мер – замереть</a:t>
                      </a:r>
                      <a:b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жег – выжег</a:t>
                      </a:r>
                      <a:b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чет – вычет </a:t>
                      </a:r>
                      <a:b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стел – расстелить</a:t>
                      </a:r>
                      <a:b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блест</a:t>
                      </a: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– блестеть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25" marR="47625" marT="47625" marB="47625"/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827584" y="81505"/>
            <a:ext cx="626469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ea typeface="Times New Roman" pitchFamily="18" charset="0"/>
                <a:cs typeface="Times New Roman" pitchFamily="18" charset="0"/>
              </a:rPr>
              <a:t>Чередование гласных 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ea typeface="Times New Roman" pitchFamily="18" charset="0"/>
                <a:cs typeface="Times New Roman" pitchFamily="18" charset="0"/>
              </a:rPr>
              <a:t>/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ea typeface="Times New Roman" pitchFamily="18" charset="0"/>
                <a:cs typeface="Times New Roman" pitchFamily="18" charset="0"/>
              </a:rPr>
              <a:t>е 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ea typeface="Times New Roman" pitchFamily="18" charset="0"/>
                <a:cs typeface="Times New Roman" pitchFamily="18" charset="0"/>
              </a:rPr>
              <a:t>в корне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accent3">
                  <a:lumMod val="75000"/>
                </a:schemeClr>
              </a:solidFill>
              <a:effectLst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6853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extBox 4"/>
          <p:cNvSpPr txBox="1">
            <a:spLocks noChangeArrowheads="1"/>
          </p:cNvSpPr>
          <p:nvPr/>
        </p:nvSpPr>
        <p:spPr bwMode="auto">
          <a:xfrm>
            <a:off x="5214938" y="4929188"/>
            <a:ext cx="28575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755650" y="188913"/>
            <a:ext cx="78359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3200" b="1">
                <a:solidFill>
                  <a:schemeClr val="hlink"/>
                </a:solidFill>
              </a:rPr>
              <a:t>О-А в безударных корнях -лаг- - -лож-</a:t>
            </a:r>
            <a:r>
              <a:rPr lang="ru-RU">
                <a:latin typeface="Century Schoolbook" pitchFamily="18" charset="0"/>
              </a:rPr>
              <a:t> </a:t>
            </a:r>
            <a:br>
              <a:rPr lang="ru-RU">
                <a:latin typeface="Century Schoolbook" pitchFamily="18" charset="0"/>
              </a:rPr>
            </a:br>
            <a:r>
              <a:rPr lang="ru-RU">
                <a:latin typeface="Century Schoolbook" pitchFamily="18" charset="0"/>
              </a:rPr>
              <a:t>  </a:t>
            </a:r>
          </a:p>
        </p:txBody>
      </p:sp>
      <p:graphicFrame>
        <p:nvGraphicFramePr>
          <p:cNvPr id="14399" name="Group 63"/>
          <p:cNvGraphicFramePr>
            <a:graphicFrameLocks noGrp="1"/>
          </p:cNvGraphicFramePr>
          <p:nvPr/>
        </p:nvGraphicFramePr>
        <p:xfrm>
          <a:off x="2051050" y="1268413"/>
          <a:ext cx="4206875" cy="3931920"/>
        </p:xfrm>
        <a:graphic>
          <a:graphicData uri="http://schemas.openxmlformats.org/drawingml/2006/table">
            <a:tbl>
              <a:tblPr/>
              <a:tblGrid>
                <a:gridCol w="1558925"/>
                <a:gridCol w="749300"/>
                <a:gridCol w="1898650"/>
              </a:tblGrid>
              <a:tr h="915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… (перед ж)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-    -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Пол…жить  </a:t>
                      </a:r>
                      <a:b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</a:b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предл…жить  </a:t>
                      </a:r>
                      <a:b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</a:b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изл…жить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1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…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(перед г)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-  -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Пол…гать  </a:t>
                      </a:r>
                      <a:b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</a:b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прил…гательное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6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Исключение: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полог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8167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755650" y="333375"/>
            <a:ext cx="71564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2400" b="1">
                <a:solidFill>
                  <a:srgbClr val="972D88"/>
                </a:solidFill>
              </a:rPr>
              <a:t>О-А в безударных корнях -раст- - -ращ- - -рос-</a:t>
            </a:r>
            <a:r>
              <a:rPr lang="ru-RU" sz="2400">
                <a:solidFill>
                  <a:srgbClr val="972D88"/>
                </a:solidFill>
              </a:rPr>
              <a:t> </a:t>
            </a:r>
            <a:br>
              <a:rPr lang="ru-RU" sz="2400">
                <a:solidFill>
                  <a:srgbClr val="972D88"/>
                </a:solidFill>
              </a:rPr>
            </a:br>
            <a:r>
              <a:rPr lang="ru-RU" sz="2400">
                <a:solidFill>
                  <a:srgbClr val="972D88"/>
                </a:solidFill>
              </a:rPr>
              <a:t>  </a:t>
            </a:r>
          </a:p>
        </p:txBody>
      </p:sp>
      <p:graphicFrame>
        <p:nvGraphicFramePr>
          <p:cNvPr id="16445" name="Group 61"/>
          <p:cNvGraphicFramePr>
            <a:graphicFrameLocks noGrp="1"/>
          </p:cNvGraphicFramePr>
          <p:nvPr/>
        </p:nvGraphicFramePr>
        <p:xfrm>
          <a:off x="657225" y="2514600"/>
          <a:ext cx="7831138" cy="3200400"/>
        </p:xfrm>
        <a:graphic>
          <a:graphicData uri="http://schemas.openxmlformats.org/drawingml/2006/table">
            <a:tbl>
              <a:tblPr/>
              <a:tblGrid>
                <a:gridCol w="2581275"/>
                <a:gridCol w="2598738"/>
                <a:gridCol w="2651125"/>
              </a:tblGrid>
              <a:tr h="1190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… (перед СТ, Щ)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-раст- - -ращ-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Возр…ст  </a:t>
                      </a:r>
                      <a:b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</a:b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р…стить  </a:t>
                      </a:r>
                      <a:b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</a:b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выр…щивать  </a:t>
                      </a:r>
                      <a:b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</a:b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прир…щение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1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… (перед остальными)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-рос-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Зар…сли  </a:t>
                      </a:r>
                      <a:b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</a:b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выр…с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6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Исключения: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росток, ростовщик, Ростов, отрасль, Ростислав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6446" name="Rectangle 62"/>
          <p:cNvSpPr>
            <a:spLocks noChangeArrowheads="1"/>
          </p:cNvSpPr>
          <p:nvPr/>
        </p:nvSpPr>
        <p:spPr bwMode="auto">
          <a:xfrm>
            <a:off x="6727825" y="2351088"/>
            <a:ext cx="9144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ru-RU">
                <a:hlinkClick r:id="rId2"/>
              </a:rPr>
              <a:t> </a:t>
            </a:r>
            <a:r>
              <a:rPr lang="ru-RU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1403350" y="260350"/>
            <a:ext cx="7002463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2800" b="1">
                <a:solidFill>
                  <a:schemeClr val="bg2"/>
                </a:solidFill>
              </a:rPr>
              <a:t>О - А в безударных корнях -кос- - -кас-</a:t>
            </a:r>
            <a:r>
              <a:rPr lang="ru-RU" sz="2800">
                <a:solidFill>
                  <a:schemeClr val="bg2"/>
                </a:solidFill>
              </a:rPr>
              <a:t> </a:t>
            </a:r>
            <a:br>
              <a:rPr lang="ru-RU" sz="2800">
                <a:solidFill>
                  <a:schemeClr val="bg2"/>
                </a:solidFill>
              </a:rPr>
            </a:br>
            <a:r>
              <a:rPr lang="ru-RU" sz="2800">
                <a:solidFill>
                  <a:schemeClr val="bg2"/>
                </a:solidFill>
              </a:rPr>
              <a:t>  </a:t>
            </a:r>
          </a:p>
        </p:txBody>
      </p:sp>
      <p:graphicFrame>
        <p:nvGraphicFramePr>
          <p:cNvPr id="17449" name="Group 41"/>
          <p:cNvGraphicFramePr>
            <a:graphicFrameLocks noGrp="1"/>
          </p:cNvGraphicFramePr>
          <p:nvPr/>
        </p:nvGraphicFramePr>
        <p:xfrm>
          <a:off x="1835150" y="1412875"/>
          <a:ext cx="6192838" cy="3826193"/>
        </p:xfrm>
        <a:graphic>
          <a:graphicData uri="http://schemas.openxmlformats.org/drawingml/2006/table">
            <a:tbl>
              <a:tblPr/>
              <a:tblGrid>
                <a:gridCol w="2446338"/>
                <a:gridCol w="3746500"/>
              </a:tblGrid>
              <a:tr h="2881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72D88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…перед суффиксом -а-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72D88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К…саться  </a:t>
                      </a:r>
                      <a:b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72D88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</a:b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72D88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прик…саться  </a:t>
                      </a:r>
                      <a:b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72D88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</a:b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72D88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к…сательная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1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72D88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… перед -сн-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72D88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Прик…снуться  </a:t>
                      </a:r>
                      <a:b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72D88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</a:b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72D88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прик…сновение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257175" y="188913"/>
            <a:ext cx="88868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b="1">
                <a:solidFill>
                  <a:srgbClr val="972D88"/>
                </a:solidFill>
                <a:latin typeface="Century Schoolbook" pitchFamily="18" charset="0"/>
              </a:rPr>
              <a:t>Правописание корней -гар- - -гор-, -зар- - -зор-, -клан- - -клон-, -твар- - -твор-</a:t>
            </a:r>
            <a:r>
              <a:rPr lang="ru-RU">
                <a:solidFill>
                  <a:srgbClr val="972D88"/>
                </a:solidFill>
                <a:latin typeface="Century Schoolbook" pitchFamily="18" charset="0"/>
              </a:rPr>
              <a:t> </a:t>
            </a:r>
            <a:br>
              <a:rPr lang="ru-RU">
                <a:solidFill>
                  <a:srgbClr val="972D88"/>
                </a:solidFill>
                <a:latin typeface="Century Schoolbook" pitchFamily="18" charset="0"/>
              </a:rPr>
            </a:br>
            <a:r>
              <a:rPr lang="ru-RU">
                <a:solidFill>
                  <a:srgbClr val="972D88"/>
                </a:solidFill>
                <a:latin typeface="Century Schoolbook" pitchFamily="18" charset="0"/>
              </a:rPr>
              <a:t>  </a:t>
            </a:r>
          </a:p>
        </p:txBody>
      </p:sp>
      <p:graphicFrame>
        <p:nvGraphicFramePr>
          <p:cNvPr id="18561" name="Group 129"/>
          <p:cNvGraphicFramePr>
            <a:graphicFrameLocks noGrp="1"/>
          </p:cNvGraphicFramePr>
          <p:nvPr/>
        </p:nvGraphicFramePr>
        <p:xfrm>
          <a:off x="128588" y="1268413"/>
          <a:ext cx="7612062" cy="4494213"/>
        </p:xfrm>
        <a:graphic>
          <a:graphicData uri="http://schemas.openxmlformats.org/drawingml/2006/table">
            <a:tbl>
              <a:tblPr/>
              <a:tblGrid>
                <a:gridCol w="1666875"/>
                <a:gridCol w="1384300"/>
                <a:gridCol w="823912"/>
                <a:gridCol w="3736975"/>
              </a:tblGrid>
              <a:tr h="138271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Под ударением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Без ударения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41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-г…р-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Заг…р  </a:t>
                      </a:r>
                      <a:b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</a:b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ог…рок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-г…р-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Заг…рел  </a:t>
                      </a:r>
                      <a:b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</a:b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г…релый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1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-з…р- - -з…р-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З…рево  </a:t>
                      </a:r>
                      <a:b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</a:b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з…рька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-з…р-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З…рница  </a:t>
                      </a:r>
                      <a:b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</a:b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оз…рение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1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-кл…н- - -кл…н-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Кл…няться  </a:t>
                      </a:r>
                      <a:b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</a:b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покл…н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кл…н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Накл…нять  </a:t>
                      </a:r>
                      <a:b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</a:b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скл…нение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1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-тв…р- - -тв…р-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Тв…рь  </a:t>
                      </a:r>
                      <a:b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</a:b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тв…рчество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тв…р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entury Schoolbook" pitchFamily="18" charset="0"/>
                          <a:cs typeface="Arial" charset="0"/>
                        </a:rPr>
                        <a:t>Тв…рить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Эркер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710</TotalTime>
  <Words>221</Words>
  <Application>Microsoft Office PowerPoint</Application>
  <PresentationFormat>Экран (4:3)</PresentationFormat>
  <Paragraphs>59</Paragraphs>
  <Slides>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Эркер</vt:lpstr>
      <vt:lpstr>МБОУ «Верхнешипкинская СОШ»</vt:lpstr>
      <vt:lpstr>Цели и задачи: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Раиф</cp:lastModifiedBy>
  <cp:revision>42</cp:revision>
  <dcterms:modified xsi:type="dcterms:W3CDTF">2014-01-22T22:42:49Z</dcterms:modified>
</cp:coreProperties>
</file>