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7" r:id="rId3"/>
    <p:sldId id="263" r:id="rId4"/>
    <p:sldId id="259" r:id="rId5"/>
    <p:sldId id="272" r:id="rId6"/>
    <p:sldId id="258" r:id="rId7"/>
    <p:sldId id="269" r:id="rId8"/>
    <p:sldId id="260" r:id="rId9"/>
    <p:sldId id="261" r:id="rId10"/>
    <p:sldId id="262" r:id="rId11"/>
    <p:sldId id="270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B156364-0896-49CA-9759-3DDE027F4DED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809B97A-1804-4A8D-8041-1AFC514BF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4" name="Прямая соединительная линия 113"/>
          <p:cNvCxnSpPr/>
          <p:nvPr/>
        </p:nvCxnSpPr>
        <p:spPr>
          <a:xfrm flipV="1">
            <a:off x="6156176" y="3140968"/>
            <a:ext cx="1458885" cy="117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6228184" y="2132856"/>
            <a:ext cx="1458885" cy="117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7596336" y="1196752"/>
            <a:ext cx="0" cy="194421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V="1">
            <a:off x="6156176" y="1196752"/>
            <a:ext cx="1458885" cy="117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6228184" y="1196752"/>
            <a:ext cx="0" cy="194421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3995936" y="1196752"/>
            <a:ext cx="936104" cy="93610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>
            <a:endCxn id="9" idx="5"/>
          </p:cNvCxnSpPr>
          <p:nvPr/>
        </p:nvCxnSpPr>
        <p:spPr>
          <a:xfrm>
            <a:off x="4932040" y="1124744"/>
            <a:ext cx="50917" cy="206714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1835696" y="2132856"/>
            <a:ext cx="0" cy="100811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2915816" y="1196752"/>
            <a:ext cx="0" cy="93610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V="1">
            <a:off x="1835696" y="3140968"/>
            <a:ext cx="1029203" cy="2109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V="1">
            <a:off x="1835696" y="2132856"/>
            <a:ext cx="1029203" cy="2109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flipV="1">
            <a:off x="1907704" y="1196752"/>
            <a:ext cx="1029203" cy="2109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619672" y="3645024"/>
            <a:ext cx="621676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b="1" dirty="0" smtClean="0"/>
              <a:t>г. до н. э.</a:t>
            </a:r>
            <a:endParaRPr lang="ru-RU" sz="8800" b="1" dirty="0"/>
          </a:p>
        </p:txBody>
      </p:sp>
      <p:grpSp>
        <p:nvGrpSpPr>
          <p:cNvPr id="48" name="Группа 47"/>
          <p:cNvGrpSpPr/>
          <p:nvPr/>
        </p:nvGrpSpPr>
        <p:grpSpPr>
          <a:xfrm>
            <a:off x="1403648" y="764704"/>
            <a:ext cx="6704367" cy="2817604"/>
            <a:chOff x="1403648" y="764704"/>
            <a:chExt cx="6704367" cy="2817604"/>
          </a:xfrm>
        </p:grpSpPr>
        <p:grpSp>
          <p:nvGrpSpPr>
            <p:cNvPr id="2" name="Группа 29"/>
            <p:cNvGrpSpPr/>
            <p:nvPr/>
          </p:nvGrpSpPr>
          <p:grpSpPr>
            <a:xfrm>
              <a:off x="1619672" y="764704"/>
              <a:ext cx="6488343" cy="2817604"/>
              <a:chOff x="1547664" y="764704"/>
              <a:chExt cx="6488343" cy="2817604"/>
            </a:xfrm>
          </p:grpSpPr>
          <p:sp>
            <p:nvSpPr>
              <p:cNvPr id="4" name="Овал 3"/>
              <p:cNvSpPr/>
              <p:nvPr/>
            </p:nvSpPr>
            <p:spPr>
              <a:xfrm>
                <a:off x="1691680" y="1124744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Овал 4"/>
              <p:cNvSpPr/>
              <p:nvPr/>
            </p:nvSpPr>
            <p:spPr>
              <a:xfrm>
                <a:off x="2771800" y="1124744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" name="Овал 5"/>
              <p:cNvSpPr/>
              <p:nvPr/>
            </p:nvSpPr>
            <p:spPr>
              <a:xfrm>
                <a:off x="1691680" y="306896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2771800" y="306896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Овал 8"/>
              <p:cNvSpPr/>
              <p:nvPr/>
            </p:nvSpPr>
            <p:spPr>
              <a:xfrm>
                <a:off x="4788024" y="306896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Овал 9"/>
              <p:cNvSpPr/>
              <p:nvPr/>
            </p:nvSpPr>
            <p:spPr>
              <a:xfrm>
                <a:off x="4788024" y="1124744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Овал 10"/>
              <p:cNvSpPr/>
              <p:nvPr/>
            </p:nvSpPr>
            <p:spPr>
              <a:xfrm>
                <a:off x="7452320" y="306896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Овал 11"/>
              <p:cNvSpPr/>
              <p:nvPr/>
            </p:nvSpPr>
            <p:spPr>
              <a:xfrm>
                <a:off x="6084168" y="306896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Овал 12"/>
              <p:cNvSpPr/>
              <p:nvPr/>
            </p:nvSpPr>
            <p:spPr>
              <a:xfrm>
                <a:off x="7452320" y="1124744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Овал 13"/>
              <p:cNvSpPr/>
              <p:nvPr/>
            </p:nvSpPr>
            <p:spPr>
              <a:xfrm>
                <a:off x="7452320" y="206084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Овал 14"/>
              <p:cNvSpPr/>
              <p:nvPr/>
            </p:nvSpPr>
            <p:spPr>
              <a:xfrm>
                <a:off x="6084168" y="206084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Овал 15"/>
              <p:cNvSpPr/>
              <p:nvPr/>
            </p:nvSpPr>
            <p:spPr>
              <a:xfrm>
                <a:off x="6084168" y="1124744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619672" y="76470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3</a:t>
                </a:r>
                <a:endParaRPr lang="ru-RU" b="1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915816" y="1916832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/>
                  <a:t>5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547664" y="321297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/>
                  <a:t>1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699792" y="76470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/>
                  <a:t>4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716016" y="3212976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9</a:t>
                </a:r>
                <a:endParaRPr lang="ru-RU" b="1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563888" y="1916832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/>
                  <a:t>7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16016" y="76470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8</a:t>
                </a:r>
                <a:endParaRPr lang="ru-RU" b="1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308304" y="3212976"/>
                <a:ext cx="5116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15</a:t>
                </a:r>
                <a:endParaRPr lang="ru-RU" b="1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012160" y="3212976"/>
                <a:ext cx="5116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10</a:t>
                </a:r>
                <a:endParaRPr lang="ru-RU" b="1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524328" y="1916832"/>
                <a:ext cx="5116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14</a:t>
                </a:r>
                <a:endParaRPr lang="ru-RU" b="1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308304" y="764704"/>
                <a:ext cx="5116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13</a:t>
                </a:r>
                <a:endParaRPr lang="ru-RU" b="1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580112" y="1916832"/>
                <a:ext cx="5116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11</a:t>
                </a:r>
                <a:endParaRPr lang="ru-RU" b="1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940152" y="764704"/>
                <a:ext cx="5116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12</a:t>
                </a:r>
                <a:endParaRPr lang="ru-RU" b="1" dirty="0"/>
              </a:p>
            </p:txBody>
          </p:sp>
          <p:sp>
            <p:nvSpPr>
              <p:cNvPr id="8" name="Овал 7"/>
              <p:cNvSpPr/>
              <p:nvPr/>
            </p:nvSpPr>
            <p:spPr>
              <a:xfrm>
                <a:off x="3851920" y="206084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0" name="Овал 39"/>
            <p:cNvSpPr/>
            <p:nvPr/>
          </p:nvSpPr>
          <p:spPr>
            <a:xfrm>
              <a:off x="1763688" y="206084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2843808" y="206084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403648" y="1916832"/>
              <a:ext cx="348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2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771800" y="3212976"/>
              <a:ext cx="348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/>
                <a:t>6</a:t>
              </a:r>
              <a:endParaRPr lang="ru-RU" b="1" dirty="0"/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404664"/>
            <a:ext cx="49776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/>
              <a:t>Битва при Каннах</a:t>
            </a:r>
          </a:p>
          <a:p>
            <a:pPr algn="ctr"/>
            <a:r>
              <a:rPr lang="en-US" sz="3600" b="1" dirty="0" smtClean="0"/>
              <a:t>III </a:t>
            </a:r>
            <a:r>
              <a:rPr lang="ru-RU" sz="3600" b="1" dirty="0" smtClean="0"/>
              <a:t>этап</a:t>
            </a:r>
            <a:endParaRPr lang="ru-RU" sz="3600" b="1" dirty="0"/>
          </a:p>
        </p:txBody>
      </p:sp>
      <p:sp>
        <p:nvSpPr>
          <p:cNvPr id="24" name="Прямоугольник с двумя вырезанными соседними углами 23"/>
          <p:cNvSpPr/>
          <p:nvPr/>
        </p:nvSpPr>
        <p:spPr>
          <a:xfrm rot="5400000">
            <a:off x="3887924" y="2960948"/>
            <a:ext cx="2088232" cy="1872208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Арка 24"/>
          <p:cNvSpPr/>
          <p:nvPr/>
        </p:nvSpPr>
        <p:spPr>
          <a:xfrm rot="5400000">
            <a:off x="4175956" y="2456892"/>
            <a:ext cx="4752528" cy="2664296"/>
          </a:xfrm>
          <a:prstGeom prst="blockArc">
            <a:avLst>
              <a:gd name="adj1" fmla="val 10254787"/>
              <a:gd name="adj2" fmla="val 374356"/>
              <a:gd name="adj3" fmla="val 27886"/>
            </a:avLst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3" name="Группа 17"/>
          <p:cNvGrpSpPr/>
          <p:nvPr/>
        </p:nvGrpSpPr>
        <p:grpSpPr>
          <a:xfrm rot="3383714">
            <a:off x="1803015" y="4309814"/>
            <a:ext cx="1577532" cy="970689"/>
            <a:chOff x="2123728" y="1556792"/>
            <a:chExt cx="914400" cy="914400"/>
          </a:xfrm>
        </p:grpSpPr>
        <p:sp>
          <p:nvSpPr>
            <p:cNvPr id="19" name="Прямоугольный треугольник 18"/>
            <p:cNvSpPr/>
            <p:nvPr/>
          </p:nvSpPr>
          <p:spPr>
            <a:xfrm rot="16200000">
              <a:off x="2123728" y="1556792"/>
              <a:ext cx="914400" cy="914400"/>
            </a:xfrm>
            <a:prstGeom prst="rtTriangle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ый треугольник 19"/>
            <p:cNvSpPr/>
            <p:nvPr/>
          </p:nvSpPr>
          <p:spPr>
            <a:xfrm rot="5400000">
              <a:off x="2123728" y="1556792"/>
              <a:ext cx="914400" cy="914400"/>
            </a:xfrm>
            <a:prstGeom prst="rtTriangle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" name="Группа 20"/>
          <p:cNvGrpSpPr/>
          <p:nvPr/>
        </p:nvGrpSpPr>
        <p:grpSpPr>
          <a:xfrm rot="18247299">
            <a:off x="1823146" y="2236047"/>
            <a:ext cx="1536885" cy="959654"/>
            <a:chOff x="5652120" y="1556792"/>
            <a:chExt cx="1224136" cy="914400"/>
          </a:xfrm>
        </p:grpSpPr>
        <p:sp>
          <p:nvSpPr>
            <p:cNvPr id="16" name="Прямоугольный треугольник 15"/>
            <p:cNvSpPr/>
            <p:nvPr/>
          </p:nvSpPr>
          <p:spPr>
            <a:xfrm rot="16200000">
              <a:off x="5806988" y="1401924"/>
              <a:ext cx="914400" cy="1224136"/>
            </a:xfrm>
            <a:prstGeom prst="rtTriangle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ый треугольник 16"/>
            <p:cNvSpPr/>
            <p:nvPr/>
          </p:nvSpPr>
          <p:spPr>
            <a:xfrm rot="5400000">
              <a:off x="5806988" y="1401924"/>
              <a:ext cx="914400" cy="1224136"/>
            </a:xfrm>
            <a:prstGeom prst="rtTriangle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8" name="Прямоугольник 27"/>
          <p:cNvSpPr/>
          <p:nvPr/>
        </p:nvSpPr>
        <p:spPr>
          <a:xfrm>
            <a:off x="4211960" y="1772816"/>
            <a:ext cx="1368152" cy="62636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283968" y="5589240"/>
            <a:ext cx="1368152" cy="62636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3707904" y="2492896"/>
            <a:ext cx="2304256" cy="2808312"/>
          </a:xfrm>
          <a:prstGeom prst="line">
            <a:avLst/>
          </a:prstGeom>
          <a:ln w="1905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563888" y="2564904"/>
            <a:ext cx="2520280" cy="2664296"/>
          </a:xfrm>
          <a:prstGeom prst="line">
            <a:avLst/>
          </a:prstGeom>
          <a:ln w="1905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 058.jpg"/>
          <p:cNvPicPr>
            <a:picLocks noChangeAspect="1"/>
          </p:cNvPicPr>
          <p:nvPr/>
        </p:nvPicPr>
        <p:blipFill>
          <a:blip r:embed="rId2" cstate="print"/>
          <a:srcRect l="14117" r="3734" b="59870"/>
          <a:stretch>
            <a:fillRect/>
          </a:stretch>
        </p:blipFill>
        <p:spPr>
          <a:xfrm rot="5400000">
            <a:off x="-623551" y="1423750"/>
            <a:ext cx="5765854" cy="38716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4067944" y="3140968"/>
            <a:ext cx="48718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202 г.до н.э. </a:t>
            </a:r>
            <a:r>
              <a:rPr lang="ru-RU" sz="3200" dirty="0" smtClean="0"/>
              <a:t>–битва </a:t>
            </a:r>
          </a:p>
          <a:p>
            <a:pPr algn="ctr"/>
            <a:r>
              <a:rPr lang="ru-RU" sz="3200" dirty="0" smtClean="0"/>
              <a:t>у города </a:t>
            </a:r>
            <a:r>
              <a:rPr lang="ru-RU" sz="3200" b="1" dirty="0" smtClean="0"/>
              <a:t>Зама</a:t>
            </a:r>
            <a:endParaRPr lang="ru-RU" sz="32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4" y="260648"/>
          <a:ext cx="8352930" cy="6139032"/>
        </p:xfrm>
        <a:graphic>
          <a:graphicData uri="http://schemas.openxmlformats.org/drawingml/2006/table">
            <a:tbl>
              <a:tblPr/>
              <a:tblGrid>
                <a:gridCol w="556752"/>
                <a:gridCol w="556752"/>
                <a:gridCol w="556752"/>
                <a:gridCol w="556752"/>
                <a:gridCol w="556752"/>
                <a:gridCol w="556752"/>
                <a:gridCol w="556752"/>
                <a:gridCol w="556752"/>
                <a:gridCol w="556752"/>
                <a:gridCol w="556752"/>
                <a:gridCol w="553160"/>
                <a:gridCol w="560344"/>
                <a:gridCol w="556752"/>
                <a:gridCol w="557577"/>
                <a:gridCol w="557577"/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0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Г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Ь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Ы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Ц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Ц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Б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Ы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Г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Ы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Я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Я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Calibri"/>
                          <a:ea typeface="Calibri"/>
                          <a:cs typeface="Times New Roman"/>
                        </a:rPr>
                        <a:t>Ы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23528" y="5733256"/>
            <a:ext cx="63526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9.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Консул, который был против сражения при Каннах.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10.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Консул, который настаивал на сражении при Каннах.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8104" y="1340768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84168" y="1340768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588224" y="1340768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164288" y="1340768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740352" y="1340768"/>
            <a:ext cx="401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Л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084168" y="1772816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084168" y="2132856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084168" y="2564904"/>
            <a:ext cx="4026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084168" y="908720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В</a:t>
            </a:r>
            <a:endParaRPr lang="ru-RU" sz="20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655639" cy="5380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/>
              <a:t>Домашнее задание: </a:t>
            </a:r>
            <a:r>
              <a:rPr lang="ru-RU" sz="3200" b="1" dirty="0" smtClean="0">
                <a:latin typeface="Calibri"/>
                <a:ea typeface="Calibri"/>
                <a:cs typeface="Times New Roman"/>
              </a:rPr>
              <a:t>§44 </a:t>
            </a:r>
            <a:endParaRPr lang="ru-RU" sz="2400" b="1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chemeClr val="accent1"/>
                </a:solidFill>
                <a:latin typeface="Calibri"/>
                <a:ea typeface="Calibri"/>
                <a:cs typeface="Times New Roman"/>
              </a:rPr>
              <a:t>1. 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Заполните таблицу «Пунические войны» (стр.233 в учебнике).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chemeClr val="accent1"/>
                </a:solidFill>
                <a:latin typeface="Calibri"/>
                <a:ea typeface="Calibri"/>
                <a:cs typeface="Times New Roman"/>
              </a:rPr>
              <a:t>2.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Используя памятку №10, подготовьте рассказ «</a:t>
            </a:r>
            <a:r>
              <a:rPr lang="ru-RU" sz="2400" dirty="0" err="1" smtClean="0">
                <a:latin typeface="Calibri"/>
                <a:ea typeface="Calibri"/>
                <a:cs typeface="Times New Roman"/>
              </a:rPr>
              <a:t>Ганнибалова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 война» (зад. 5, стр. 232).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chemeClr val="accent1"/>
                </a:solidFill>
                <a:latin typeface="Calibri"/>
                <a:ea typeface="Calibri"/>
                <a:cs typeface="Times New Roman"/>
              </a:rPr>
              <a:t>3. 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Подготовьте рассказ на тему «</a:t>
            </a:r>
            <a:r>
              <a:rPr lang="ru-RU" sz="2400" dirty="0" err="1" smtClean="0">
                <a:latin typeface="Calibri"/>
                <a:ea typeface="Calibri"/>
                <a:cs typeface="Times New Roman"/>
              </a:rPr>
              <a:t>Ганнибалова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 война» от имени римского или карфагенского воина.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chemeClr val="accent1"/>
                </a:solidFill>
                <a:latin typeface="Calibri"/>
                <a:ea typeface="Calibri"/>
                <a:cs typeface="Times New Roman"/>
              </a:rPr>
              <a:t>4. 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Какие пословицы и поговорки вы могли бы вспомнить, изучив войны Рима с Карфагеном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r>
              <a:rPr lang="ru-RU" sz="2400" b="1" dirty="0" smtClean="0">
                <a:solidFill>
                  <a:schemeClr val="accent1"/>
                </a:solidFill>
                <a:latin typeface="Calibri"/>
                <a:ea typeface="Calibri"/>
                <a:cs typeface="Times New Roman"/>
              </a:rPr>
              <a:t>5. 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Почему Сталинградскую битву, которая происходила во время Великой Отечественной войны,  некоторые историки называют Каннами ХХ века?</a:t>
            </a:r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 0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651827">
            <a:off x="6270213" y="3921613"/>
            <a:ext cx="3271938" cy="168087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39552" y="476672"/>
            <a:ext cx="8376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Войны Рима с Карфагеном.</a:t>
            </a:r>
            <a:endParaRPr lang="ru-RU" sz="4000" b="1" dirty="0"/>
          </a:p>
        </p:txBody>
      </p:sp>
      <p:pic>
        <p:nvPicPr>
          <p:cNvPr id="4" name="Рисунок 3" descr=" 063.jpg"/>
          <p:cNvPicPr>
            <a:picLocks noChangeAspect="1"/>
          </p:cNvPicPr>
          <p:nvPr/>
        </p:nvPicPr>
        <p:blipFill>
          <a:blip r:embed="rId3" cstate="print"/>
          <a:srcRect r="5000" b="1991"/>
          <a:stretch>
            <a:fillRect/>
          </a:stretch>
        </p:blipFill>
        <p:spPr>
          <a:xfrm rot="5070312">
            <a:off x="225907" y="4363985"/>
            <a:ext cx="2743767" cy="1324025"/>
          </a:xfrm>
          <a:prstGeom prst="rect">
            <a:avLst/>
          </a:prstGeom>
        </p:spPr>
      </p:pic>
      <p:pic>
        <p:nvPicPr>
          <p:cNvPr id="5" name="Рисунок 4" descr=" 06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2986443" y="-242026"/>
            <a:ext cx="2948781" cy="5682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 058.jpg"/>
          <p:cNvPicPr>
            <a:picLocks noChangeAspect="1"/>
          </p:cNvPicPr>
          <p:nvPr/>
        </p:nvPicPr>
        <p:blipFill>
          <a:blip r:embed="rId2" cstate="print"/>
          <a:srcRect l="842" r="3734" b="1615"/>
          <a:stretch>
            <a:fillRect/>
          </a:stretch>
        </p:blipFill>
        <p:spPr>
          <a:xfrm rot="5400000">
            <a:off x="1727282" y="-639050"/>
            <a:ext cx="5693846" cy="8069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021.jpg"/>
          <p:cNvPicPr>
            <a:picLocks noChangeAspect="1"/>
          </p:cNvPicPr>
          <p:nvPr/>
        </p:nvPicPr>
        <p:blipFill>
          <a:blip r:embed="rId2" cstate="print"/>
          <a:srcRect b="2618"/>
          <a:stretch>
            <a:fillRect/>
          </a:stretch>
        </p:blipFill>
        <p:spPr>
          <a:xfrm>
            <a:off x="323528" y="980728"/>
            <a:ext cx="3139240" cy="4464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327984" y="1268760"/>
            <a:ext cx="5816016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«Он был смел, бросаясь </a:t>
            </a:r>
          </a:p>
          <a:p>
            <a:r>
              <a:rPr lang="ru-RU" sz="3200" dirty="0" smtClean="0"/>
              <a:t>навстречу опасности, и </a:t>
            </a:r>
          </a:p>
          <a:p>
            <a:r>
              <a:rPr lang="ru-RU" sz="3200" dirty="0" smtClean="0"/>
              <a:t>осмотрителен в самой</a:t>
            </a:r>
          </a:p>
          <a:p>
            <a:r>
              <a:rPr lang="ru-RU" sz="3200" dirty="0" smtClean="0"/>
              <a:t>опасности. Не было </a:t>
            </a:r>
          </a:p>
          <a:p>
            <a:r>
              <a:rPr lang="ru-RU" sz="3200" dirty="0" smtClean="0"/>
              <a:t>такого труда, от которого </a:t>
            </a:r>
          </a:p>
          <a:p>
            <a:r>
              <a:rPr lang="ru-RU" sz="3200" dirty="0" smtClean="0"/>
              <a:t>бы он уставал или пал</a:t>
            </a:r>
          </a:p>
          <a:p>
            <a:r>
              <a:rPr lang="ru-RU" sz="3200" dirty="0" smtClean="0"/>
              <a:t>духом…»</a:t>
            </a:r>
          </a:p>
          <a:p>
            <a:r>
              <a:rPr lang="ru-RU" dirty="0" smtClean="0"/>
              <a:t>                           </a:t>
            </a:r>
            <a:r>
              <a:rPr lang="ru-RU" sz="2000" i="1" dirty="0" smtClean="0"/>
              <a:t>римский историк </a:t>
            </a:r>
          </a:p>
          <a:p>
            <a:r>
              <a:rPr lang="ru-RU" sz="2000" i="1" dirty="0" smtClean="0"/>
              <a:t>                        Тит </a:t>
            </a:r>
            <a:r>
              <a:rPr lang="ru-RU" sz="2000" i="1" dirty="0" err="1" smtClean="0"/>
              <a:t>Ливий</a:t>
            </a:r>
            <a:r>
              <a:rPr lang="ru-RU" sz="2000" i="1" dirty="0" smtClean="0"/>
              <a:t> о Ганнибале</a:t>
            </a:r>
            <a:endParaRPr lang="ru-RU" sz="2000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 058.jpg"/>
          <p:cNvPicPr>
            <a:picLocks noChangeAspect="1"/>
          </p:cNvPicPr>
          <p:nvPr/>
        </p:nvPicPr>
        <p:blipFill>
          <a:blip r:embed="rId2" cstate="print"/>
          <a:srcRect l="842" r="3734" b="1615"/>
          <a:stretch>
            <a:fillRect/>
          </a:stretch>
        </p:blipFill>
        <p:spPr>
          <a:xfrm rot="5400000">
            <a:off x="1727282" y="-639050"/>
            <a:ext cx="5693846" cy="8069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 descr=" 05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2176936" y="-152599"/>
            <a:ext cx="4896544" cy="70191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Группа 57"/>
          <p:cNvGrpSpPr/>
          <p:nvPr/>
        </p:nvGrpSpPr>
        <p:grpSpPr>
          <a:xfrm>
            <a:off x="4644008" y="3068960"/>
            <a:ext cx="3168352" cy="842392"/>
            <a:chOff x="4644008" y="3068960"/>
            <a:chExt cx="3168352" cy="842392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4644008" y="3068960"/>
              <a:ext cx="2880320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4644008" y="3212976"/>
              <a:ext cx="3024336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4644008" y="3356992"/>
              <a:ext cx="3168352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4644008" y="3501008"/>
              <a:ext cx="2952328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644008" y="3645024"/>
              <a:ext cx="2880320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932040" y="3861048"/>
              <a:ext cx="576064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5076056" y="3789040"/>
              <a:ext cx="216024" cy="1223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7092280" y="3356992"/>
              <a:ext cx="216024" cy="1223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6660232" y="3429000"/>
              <a:ext cx="216024" cy="1223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6228184" y="3573016"/>
              <a:ext cx="216024" cy="1223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5724128" y="3645024"/>
              <a:ext cx="216024" cy="1223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644008" y="1700808"/>
            <a:ext cx="31951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1  2  3  4</a:t>
            </a:r>
            <a:endParaRPr lang="ru-RU" sz="48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39552" y="-315416"/>
            <a:ext cx="71686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6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1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15616" y="-315416"/>
            <a:ext cx="71686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6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1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91680" y="-315416"/>
            <a:ext cx="71686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6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16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V="1">
            <a:off x="5508104" y="1916832"/>
            <a:ext cx="576064" cy="4320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6372200" y="1844824"/>
            <a:ext cx="576064" cy="4320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835696" y="332656"/>
            <a:ext cx="66672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/>
              <a:t>Разгадайте ребус:</a:t>
            </a:r>
            <a:endParaRPr lang="ru-RU" sz="48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932040" y="4293096"/>
            <a:ext cx="31197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/>
              <a:t>Канны</a:t>
            </a:r>
            <a:endParaRPr lang="ru-RU" sz="6000" b="1" dirty="0"/>
          </a:p>
        </p:txBody>
      </p:sp>
      <p:grpSp>
        <p:nvGrpSpPr>
          <p:cNvPr id="57" name="Группа 56"/>
          <p:cNvGrpSpPr/>
          <p:nvPr/>
        </p:nvGrpSpPr>
        <p:grpSpPr>
          <a:xfrm>
            <a:off x="2123728" y="2204864"/>
            <a:ext cx="1872208" cy="3276944"/>
            <a:chOff x="2123728" y="2204864"/>
            <a:chExt cx="1872208" cy="3276944"/>
          </a:xfrm>
        </p:grpSpPr>
        <p:sp>
          <p:nvSpPr>
            <p:cNvPr id="54" name="Блок-схема: ручное управление 53"/>
            <p:cNvSpPr/>
            <p:nvPr/>
          </p:nvSpPr>
          <p:spPr>
            <a:xfrm>
              <a:off x="2123728" y="2276872"/>
              <a:ext cx="1872208" cy="3204936"/>
            </a:xfrm>
            <a:prstGeom prst="flowChartManualOperat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Солнце 2"/>
            <p:cNvSpPr/>
            <p:nvPr/>
          </p:nvSpPr>
          <p:spPr>
            <a:xfrm>
              <a:off x="2627784" y="3356992"/>
              <a:ext cx="914400" cy="914400"/>
            </a:xfrm>
            <a:prstGeom prst="su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Цилиндр 54"/>
            <p:cNvSpPr/>
            <p:nvPr/>
          </p:nvSpPr>
          <p:spPr>
            <a:xfrm>
              <a:off x="2123728" y="2204864"/>
              <a:ext cx="1872208" cy="432048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563888" y="5229200"/>
            <a:ext cx="53254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/>
              <a:t>216</a:t>
            </a:r>
            <a:r>
              <a:rPr lang="ru-RU" sz="4800" b="1" dirty="0" smtClean="0"/>
              <a:t> г. до н. э.</a:t>
            </a:r>
            <a:endParaRPr lang="ru-RU" sz="4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 062.jpg"/>
          <p:cNvPicPr>
            <a:picLocks noChangeAspect="1"/>
          </p:cNvPicPr>
          <p:nvPr/>
        </p:nvPicPr>
        <p:blipFill>
          <a:blip r:embed="rId2" cstate="print"/>
          <a:srcRect l="3339" t="2778" r="2995" b="17989"/>
          <a:stretch>
            <a:fillRect/>
          </a:stretch>
        </p:blipFill>
        <p:spPr>
          <a:xfrm rot="5175614">
            <a:off x="-760177" y="1612170"/>
            <a:ext cx="4326165" cy="1880585"/>
          </a:xfrm>
          <a:prstGeom prst="rect">
            <a:avLst/>
          </a:prstGeom>
        </p:spPr>
      </p:pic>
      <p:pic>
        <p:nvPicPr>
          <p:cNvPr id="4" name="Рисунок 3" descr=" 063.jpg"/>
          <p:cNvPicPr>
            <a:picLocks noChangeAspect="1"/>
          </p:cNvPicPr>
          <p:nvPr/>
        </p:nvPicPr>
        <p:blipFill>
          <a:blip r:embed="rId3" cstate="print"/>
          <a:srcRect l="1568" r="4350" b="6135"/>
          <a:stretch>
            <a:fillRect/>
          </a:stretch>
        </p:blipFill>
        <p:spPr>
          <a:xfrm rot="16200000" flipH="1">
            <a:off x="5546509" y="3251383"/>
            <a:ext cx="4464497" cy="208343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35696" y="476672"/>
            <a:ext cx="70791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«Дальше медлить нельзя, у нас в два раза</a:t>
            </a:r>
          </a:p>
          <a:p>
            <a:r>
              <a:rPr lang="ru-RU" sz="2400" dirty="0" smtClean="0"/>
              <a:t> больше пехоты, чем у Ганнибала. </a:t>
            </a:r>
          </a:p>
          <a:p>
            <a:r>
              <a:rPr lang="ru-RU" sz="2400" dirty="0" smtClean="0"/>
              <a:t>Римские легионы раздавят проклятых </a:t>
            </a:r>
          </a:p>
          <a:p>
            <a:r>
              <a:rPr lang="ru-RU" sz="2400" dirty="0" err="1" smtClean="0"/>
              <a:t>пунов</a:t>
            </a:r>
            <a:r>
              <a:rPr lang="ru-RU" sz="2400" dirty="0" smtClean="0"/>
              <a:t>!»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627784" y="2276872"/>
            <a:ext cx="493276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«Только безумец может дать </a:t>
            </a:r>
          </a:p>
          <a:p>
            <a:r>
              <a:rPr lang="ru-RU" sz="2400" dirty="0" smtClean="0"/>
              <a:t>здесь сражение Ганнибалу. </a:t>
            </a:r>
          </a:p>
          <a:p>
            <a:r>
              <a:rPr lang="ru-RU" sz="2400" dirty="0" smtClean="0"/>
              <a:t>Карфагенская конница </a:t>
            </a:r>
          </a:p>
          <a:p>
            <a:r>
              <a:rPr lang="ru-RU" sz="2400" dirty="0" smtClean="0"/>
              <a:t>сильнее нашей, а эта </a:t>
            </a:r>
          </a:p>
          <a:p>
            <a:r>
              <a:rPr lang="ru-RU" sz="2400" dirty="0" smtClean="0"/>
              <a:t>равнина прекрасное место </a:t>
            </a:r>
          </a:p>
          <a:p>
            <a:r>
              <a:rPr lang="ru-RU" sz="2400" dirty="0" smtClean="0"/>
              <a:t>для действий конницы!»</a:t>
            </a:r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олилиния 39"/>
          <p:cNvSpPr/>
          <p:nvPr/>
        </p:nvSpPr>
        <p:spPr>
          <a:xfrm>
            <a:off x="3516086" y="1988840"/>
            <a:ext cx="2496074" cy="645503"/>
          </a:xfrm>
          <a:custGeom>
            <a:avLst/>
            <a:gdLst>
              <a:gd name="connsiteX0" fmla="*/ 2460171 w 2460171"/>
              <a:gd name="connsiteY0" fmla="*/ 0 h 620486"/>
              <a:gd name="connsiteX1" fmla="*/ 1436914 w 2460171"/>
              <a:gd name="connsiteY1" fmla="*/ 141514 h 620486"/>
              <a:gd name="connsiteX2" fmla="*/ 0 w 2460171"/>
              <a:gd name="connsiteY2" fmla="*/ 620486 h 620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0171" h="620486">
                <a:moveTo>
                  <a:pt x="2460171" y="0"/>
                </a:moveTo>
                <a:cubicBezTo>
                  <a:pt x="2153556" y="19050"/>
                  <a:pt x="1846942" y="38100"/>
                  <a:pt x="1436914" y="141514"/>
                </a:cubicBezTo>
                <a:cubicBezTo>
                  <a:pt x="1026886" y="244928"/>
                  <a:pt x="513443" y="432707"/>
                  <a:pt x="0" y="620486"/>
                </a:cubicBezTo>
              </a:path>
            </a:pathLst>
          </a:custGeom>
          <a:ln w="203200">
            <a:solidFill>
              <a:schemeClr val="tx2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>
            <a:off x="3707905" y="4797152"/>
            <a:ext cx="2448270" cy="775095"/>
          </a:xfrm>
          <a:custGeom>
            <a:avLst/>
            <a:gdLst>
              <a:gd name="connsiteX0" fmla="*/ 2100943 w 2100943"/>
              <a:gd name="connsiteY0" fmla="*/ 674914 h 776514"/>
              <a:gd name="connsiteX1" fmla="*/ 1458686 w 2100943"/>
              <a:gd name="connsiteY1" fmla="*/ 664028 h 776514"/>
              <a:gd name="connsiteX2" fmla="*/ 0 w 2100943"/>
              <a:gd name="connsiteY2" fmla="*/ 0 h 776514"/>
              <a:gd name="connsiteX0" fmla="*/ 2166597 w 2166597"/>
              <a:gd name="connsiteY0" fmla="*/ 613225 h 704542"/>
              <a:gd name="connsiteX1" fmla="*/ 1524340 w 2166597"/>
              <a:gd name="connsiteY1" fmla="*/ 602339 h 704542"/>
              <a:gd name="connsiteX2" fmla="*/ 0 w 2166597"/>
              <a:gd name="connsiteY2" fmla="*/ 0 h 704542"/>
              <a:gd name="connsiteX0" fmla="*/ 2232251 w 2232251"/>
              <a:gd name="connsiteY0" fmla="*/ 613225 h 704543"/>
              <a:gd name="connsiteX1" fmla="*/ 1589994 w 2232251"/>
              <a:gd name="connsiteY1" fmla="*/ 602339 h 704543"/>
              <a:gd name="connsiteX2" fmla="*/ 0 w 2232251"/>
              <a:gd name="connsiteY2" fmla="*/ 0 h 704543"/>
              <a:gd name="connsiteX0" fmla="*/ 2232251 w 2232251"/>
              <a:gd name="connsiteY0" fmla="*/ 613225 h 664025"/>
              <a:gd name="connsiteX1" fmla="*/ 1589994 w 2232251"/>
              <a:gd name="connsiteY1" fmla="*/ 602339 h 664025"/>
              <a:gd name="connsiteX2" fmla="*/ 0 w 2232251"/>
              <a:gd name="connsiteY2" fmla="*/ 0 h 664025"/>
              <a:gd name="connsiteX0" fmla="*/ 2232251 w 2232251"/>
              <a:gd name="connsiteY0" fmla="*/ 613225 h 664025"/>
              <a:gd name="connsiteX1" fmla="*/ 1510052 w 2232251"/>
              <a:gd name="connsiteY1" fmla="*/ 555204 h 664025"/>
              <a:gd name="connsiteX2" fmla="*/ 0 w 2232251"/>
              <a:gd name="connsiteY2" fmla="*/ 0 h 664025"/>
              <a:gd name="connsiteX0" fmla="*/ 2232251 w 2232251"/>
              <a:gd name="connsiteY0" fmla="*/ 613225 h 664025"/>
              <a:gd name="connsiteX1" fmla="*/ 1378743 w 2232251"/>
              <a:gd name="connsiteY1" fmla="*/ 555204 h 664025"/>
              <a:gd name="connsiteX2" fmla="*/ 0 w 2232251"/>
              <a:gd name="connsiteY2" fmla="*/ 0 h 664025"/>
              <a:gd name="connsiteX0" fmla="*/ 2232251 w 2232251"/>
              <a:gd name="connsiteY0" fmla="*/ 613225 h 664025"/>
              <a:gd name="connsiteX1" fmla="*/ 1378743 w 2232251"/>
              <a:gd name="connsiteY1" fmla="*/ 555204 h 664025"/>
              <a:gd name="connsiteX2" fmla="*/ 0 w 2232251"/>
              <a:gd name="connsiteY2" fmla="*/ 0 h 66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2251" h="664025">
                <a:moveTo>
                  <a:pt x="2232251" y="613225"/>
                </a:moveTo>
                <a:cubicBezTo>
                  <a:pt x="2086201" y="664025"/>
                  <a:pt x="1688337" y="626823"/>
                  <a:pt x="1378743" y="555204"/>
                </a:cubicBezTo>
                <a:cubicBezTo>
                  <a:pt x="1006701" y="453000"/>
                  <a:pt x="554264" y="275771"/>
                  <a:pt x="0" y="0"/>
                </a:cubicBezTo>
              </a:path>
            </a:pathLst>
          </a:custGeom>
          <a:ln w="203200">
            <a:solidFill>
              <a:schemeClr val="tx2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907704" y="404664"/>
            <a:ext cx="49776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/>
              <a:t>Битва при Каннах</a:t>
            </a:r>
          </a:p>
          <a:p>
            <a:pPr algn="ctr"/>
            <a:r>
              <a:rPr lang="en-US" sz="3600" b="1" dirty="0" smtClean="0"/>
              <a:t>I </a:t>
            </a:r>
            <a:r>
              <a:rPr lang="ru-RU" sz="3600" b="1" dirty="0" smtClean="0"/>
              <a:t>этап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2852936"/>
            <a:ext cx="1872208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Группа 6"/>
          <p:cNvGrpSpPr/>
          <p:nvPr/>
        </p:nvGrpSpPr>
        <p:grpSpPr>
          <a:xfrm>
            <a:off x="1979712" y="1772816"/>
            <a:ext cx="914400" cy="914400"/>
            <a:chOff x="2123728" y="1556792"/>
            <a:chExt cx="914400" cy="914400"/>
          </a:xfrm>
        </p:grpSpPr>
        <p:sp>
          <p:nvSpPr>
            <p:cNvPr id="5" name="Прямоугольный треугольник 4"/>
            <p:cNvSpPr/>
            <p:nvPr/>
          </p:nvSpPr>
          <p:spPr>
            <a:xfrm rot="16200000">
              <a:off x="2123728" y="1556792"/>
              <a:ext cx="914400" cy="91440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ый треугольник 5"/>
            <p:cNvSpPr/>
            <p:nvPr/>
          </p:nvSpPr>
          <p:spPr>
            <a:xfrm rot="5400000">
              <a:off x="2123728" y="1556792"/>
              <a:ext cx="914400" cy="914400"/>
            </a:xfrm>
            <a:prstGeom prst="rtTriangl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051720" y="5013176"/>
            <a:ext cx="914400" cy="914400"/>
            <a:chOff x="2123728" y="1556792"/>
            <a:chExt cx="914400" cy="914400"/>
          </a:xfrm>
        </p:grpSpPr>
        <p:sp>
          <p:nvSpPr>
            <p:cNvPr id="9" name="Прямоугольный треугольник 8"/>
            <p:cNvSpPr/>
            <p:nvPr/>
          </p:nvSpPr>
          <p:spPr>
            <a:xfrm rot="16200000">
              <a:off x="2123728" y="1556792"/>
              <a:ext cx="914400" cy="91440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ый треугольник 9"/>
            <p:cNvSpPr/>
            <p:nvPr/>
          </p:nvSpPr>
          <p:spPr>
            <a:xfrm rot="5400000">
              <a:off x="2123728" y="1556792"/>
              <a:ext cx="914400" cy="914400"/>
            </a:xfrm>
            <a:prstGeom prst="rtTriangl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300192" y="2636912"/>
            <a:ext cx="720080" cy="223224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6012160" y="1556792"/>
            <a:ext cx="1224136" cy="914400"/>
            <a:chOff x="5652120" y="1556792"/>
            <a:chExt cx="1224136" cy="914400"/>
          </a:xfrm>
        </p:grpSpPr>
        <p:sp>
          <p:nvSpPr>
            <p:cNvPr id="16" name="Прямоугольный треугольник 15"/>
            <p:cNvSpPr/>
            <p:nvPr/>
          </p:nvSpPr>
          <p:spPr>
            <a:xfrm rot="16200000">
              <a:off x="5806988" y="1401924"/>
              <a:ext cx="914400" cy="1224136"/>
            </a:xfrm>
            <a:prstGeom prst="rtTriangle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ый треугольник 16"/>
            <p:cNvSpPr/>
            <p:nvPr/>
          </p:nvSpPr>
          <p:spPr>
            <a:xfrm rot="5400000">
              <a:off x="5806988" y="1401924"/>
              <a:ext cx="914400" cy="1224136"/>
            </a:xfrm>
            <a:prstGeom prst="rtTriangle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084168" y="5013176"/>
            <a:ext cx="1224136" cy="914400"/>
            <a:chOff x="2123728" y="1556792"/>
            <a:chExt cx="914400" cy="914400"/>
          </a:xfrm>
        </p:grpSpPr>
        <p:sp>
          <p:nvSpPr>
            <p:cNvPr id="19" name="Прямоугольный треугольник 18"/>
            <p:cNvSpPr/>
            <p:nvPr/>
          </p:nvSpPr>
          <p:spPr>
            <a:xfrm rot="16200000">
              <a:off x="2123728" y="1556792"/>
              <a:ext cx="914400" cy="914400"/>
            </a:xfrm>
            <a:prstGeom prst="rtTriangle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ый треугольник 19"/>
            <p:cNvSpPr/>
            <p:nvPr/>
          </p:nvSpPr>
          <p:spPr>
            <a:xfrm rot="5400000">
              <a:off x="2123728" y="1556792"/>
              <a:ext cx="914400" cy="914400"/>
            </a:xfrm>
            <a:prstGeom prst="rtTriangle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2" name="Стрелка вправо 21"/>
          <p:cNvSpPr/>
          <p:nvPr/>
        </p:nvSpPr>
        <p:spPr>
          <a:xfrm>
            <a:off x="3491880" y="3573016"/>
            <a:ext cx="1800200" cy="484632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1187624" y="6021288"/>
            <a:ext cx="1729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римляне</a:t>
            </a:r>
            <a:endParaRPr lang="ru-RU" sz="2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932040" y="6021288"/>
            <a:ext cx="3547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 войско Ганнибала</a:t>
            </a:r>
            <a:endParaRPr lang="ru-RU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55576" y="2060848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конница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7308304" y="5301208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конница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7236296" y="1844824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конница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827584" y="5373216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конница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323528" y="3501008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пехота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7092280" y="34290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пехота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395536" y="1340768"/>
            <a:ext cx="1691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86 тыс.</a:t>
            </a:r>
            <a:endParaRPr lang="ru-RU" sz="28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7020272" y="1124744"/>
            <a:ext cx="1814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 50 тыс.</a:t>
            </a:r>
            <a:endParaRPr lang="ru-RU" sz="2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404664"/>
            <a:ext cx="49776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/>
              <a:t>Битва при Каннах</a:t>
            </a:r>
          </a:p>
          <a:p>
            <a:pPr algn="ctr"/>
            <a:r>
              <a:rPr lang="en-US" sz="3600" b="1" dirty="0" smtClean="0"/>
              <a:t>II </a:t>
            </a:r>
            <a:r>
              <a:rPr lang="ru-RU" sz="3600" b="1" dirty="0" smtClean="0"/>
              <a:t>этап</a:t>
            </a:r>
            <a:endParaRPr lang="ru-RU" sz="3600" b="1" dirty="0"/>
          </a:p>
        </p:txBody>
      </p:sp>
      <p:sp>
        <p:nvSpPr>
          <p:cNvPr id="24" name="Прямоугольник с двумя вырезанными соседними углами 23"/>
          <p:cNvSpPr/>
          <p:nvPr/>
        </p:nvSpPr>
        <p:spPr>
          <a:xfrm rot="5400000">
            <a:off x="3887924" y="2960948"/>
            <a:ext cx="2088232" cy="1872208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Арка 24"/>
          <p:cNvSpPr/>
          <p:nvPr/>
        </p:nvSpPr>
        <p:spPr>
          <a:xfrm rot="5400000">
            <a:off x="4463988" y="2384884"/>
            <a:ext cx="4176464" cy="2664296"/>
          </a:xfrm>
          <a:prstGeom prst="blockArc">
            <a:avLst>
              <a:gd name="adj1" fmla="val 10254787"/>
              <a:gd name="adj2" fmla="val 374356"/>
              <a:gd name="adj3" fmla="val 27886"/>
            </a:avLst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олилиния 25"/>
          <p:cNvSpPr/>
          <p:nvPr/>
        </p:nvSpPr>
        <p:spPr>
          <a:xfrm>
            <a:off x="1691680" y="3068960"/>
            <a:ext cx="1214568" cy="648072"/>
          </a:xfrm>
          <a:custGeom>
            <a:avLst/>
            <a:gdLst>
              <a:gd name="connsiteX0" fmla="*/ 669471 w 1551214"/>
              <a:gd name="connsiteY0" fmla="*/ 0 h 794657"/>
              <a:gd name="connsiteX1" fmla="*/ 146957 w 1551214"/>
              <a:gd name="connsiteY1" fmla="*/ 457200 h 794657"/>
              <a:gd name="connsiteX2" fmla="*/ 1551214 w 1551214"/>
              <a:gd name="connsiteY2" fmla="*/ 794657 h 794657"/>
              <a:gd name="connsiteX0" fmla="*/ 623855 w 1231900"/>
              <a:gd name="connsiteY0" fmla="*/ 0 h 697497"/>
              <a:gd name="connsiteX1" fmla="*/ 101341 w 1231900"/>
              <a:gd name="connsiteY1" fmla="*/ 457200 h 697497"/>
              <a:gd name="connsiteX2" fmla="*/ 1231900 w 1231900"/>
              <a:gd name="connsiteY2" fmla="*/ 697497 h 697497"/>
              <a:gd name="connsiteX0" fmla="*/ 710512 w 1214568"/>
              <a:gd name="connsiteY0" fmla="*/ 0 h 720080"/>
              <a:gd name="connsiteX1" fmla="*/ 84009 w 1214568"/>
              <a:gd name="connsiteY1" fmla="*/ 479783 h 720080"/>
              <a:gd name="connsiteX2" fmla="*/ 1214568 w 1214568"/>
              <a:gd name="connsiteY2" fmla="*/ 720080 h 720080"/>
              <a:gd name="connsiteX0" fmla="*/ 710512 w 1214568"/>
              <a:gd name="connsiteY0" fmla="*/ 0 h 648072"/>
              <a:gd name="connsiteX1" fmla="*/ 84009 w 1214568"/>
              <a:gd name="connsiteY1" fmla="*/ 479783 h 648072"/>
              <a:gd name="connsiteX2" fmla="*/ 1214568 w 1214568"/>
              <a:gd name="connsiteY2" fmla="*/ 648072 h 648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4568" h="648072">
                <a:moveTo>
                  <a:pt x="710512" y="0"/>
                </a:moveTo>
                <a:cubicBezTo>
                  <a:pt x="375776" y="162378"/>
                  <a:pt x="0" y="371771"/>
                  <a:pt x="84009" y="479783"/>
                </a:cubicBezTo>
                <a:cubicBezTo>
                  <a:pt x="168018" y="587795"/>
                  <a:pt x="585918" y="545565"/>
                  <a:pt x="1214568" y="648072"/>
                </a:cubicBezTo>
              </a:path>
            </a:pathLst>
          </a:custGeom>
          <a:ln w="190500">
            <a:solidFill>
              <a:schemeClr val="tx2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1919705" y="4077073"/>
            <a:ext cx="996111" cy="936104"/>
          </a:xfrm>
          <a:custGeom>
            <a:avLst/>
            <a:gdLst>
              <a:gd name="connsiteX0" fmla="*/ 328385 w 1057728"/>
              <a:gd name="connsiteY0" fmla="*/ 957943 h 957943"/>
              <a:gd name="connsiteX1" fmla="*/ 121557 w 1057728"/>
              <a:gd name="connsiteY1" fmla="*/ 522514 h 957943"/>
              <a:gd name="connsiteX2" fmla="*/ 1057728 w 1057728"/>
              <a:gd name="connsiteY2" fmla="*/ 0 h 957943"/>
              <a:gd name="connsiteX0" fmla="*/ 294770 w 822423"/>
              <a:gd name="connsiteY0" fmla="*/ 915279 h 915279"/>
              <a:gd name="connsiteX1" fmla="*/ 87942 w 822423"/>
              <a:gd name="connsiteY1" fmla="*/ 479850 h 915279"/>
              <a:gd name="connsiteX2" fmla="*/ 822423 w 822423"/>
              <a:gd name="connsiteY2" fmla="*/ 0 h 915279"/>
              <a:gd name="connsiteX0" fmla="*/ 568401 w 1096054"/>
              <a:gd name="connsiteY0" fmla="*/ 915279 h 915279"/>
              <a:gd name="connsiteX1" fmla="*/ 87942 w 1096054"/>
              <a:gd name="connsiteY1" fmla="*/ 504056 h 915279"/>
              <a:gd name="connsiteX2" fmla="*/ 1096054 w 1096054"/>
              <a:gd name="connsiteY2" fmla="*/ 0 h 915279"/>
              <a:gd name="connsiteX0" fmla="*/ 556400 w 1012045"/>
              <a:gd name="connsiteY0" fmla="*/ 843271 h 843271"/>
              <a:gd name="connsiteX1" fmla="*/ 75941 w 1012045"/>
              <a:gd name="connsiteY1" fmla="*/ 432048 h 843271"/>
              <a:gd name="connsiteX2" fmla="*/ 1012045 w 1012045"/>
              <a:gd name="connsiteY2" fmla="*/ 0 h 843271"/>
              <a:gd name="connsiteX0" fmla="*/ 636071 w 996111"/>
              <a:gd name="connsiteY0" fmla="*/ 936104 h 936104"/>
              <a:gd name="connsiteX1" fmla="*/ 60007 w 996111"/>
              <a:gd name="connsiteY1" fmla="*/ 432048 h 936104"/>
              <a:gd name="connsiteX2" fmla="*/ 996111 w 996111"/>
              <a:gd name="connsiteY2" fmla="*/ 0 h 936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6111" h="936104">
                <a:moveTo>
                  <a:pt x="636071" y="936104"/>
                </a:moveTo>
                <a:cubicBezTo>
                  <a:pt x="471878" y="798218"/>
                  <a:pt x="0" y="588065"/>
                  <a:pt x="60007" y="432048"/>
                </a:cubicBezTo>
                <a:cubicBezTo>
                  <a:pt x="120014" y="276031"/>
                  <a:pt x="588804" y="181428"/>
                  <a:pt x="996111" y="0"/>
                </a:cubicBezTo>
              </a:path>
            </a:pathLst>
          </a:custGeom>
          <a:ln w="190500">
            <a:solidFill>
              <a:schemeClr val="tx2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7"/>
          <p:cNvGrpSpPr/>
          <p:nvPr/>
        </p:nvGrpSpPr>
        <p:grpSpPr>
          <a:xfrm rot="2713231">
            <a:off x="2271808" y="5042553"/>
            <a:ext cx="1680934" cy="914400"/>
            <a:chOff x="2123728" y="1556792"/>
            <a:chExt cx="914400" cy="914400"/>
          </a:xfrm>
        </p:grpSpPr>
        <p:sp>
          <p:nvSpPr>
            <p:cNvPr id="19" name="Прямоугольный треугольник 18"/>
            <p:cNvSpPr/>
            <p:nvPr/>
          </p:nvSpPr>
          <p:spPr>
            <a:xfrm rot="16200000">
              <a:off x="2123728" y="1556792"/>
              <a:ext cx="914400" cy="914400"/>
            </a:xfrm>
            <a:prstGeom prst="rtTriangle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ый треугольник 19"/>
            <p:cNvSpPr/>
            <p:nvPr/>
          </p:nvSpPr>
          <p:spPr>
            <a:xfrm rot="5400000">
              <a:off x="2123728" y="1556792"/>
              <a:ext cx="914400" cy="914400"/>
            </a:xfrm>
            <a:prstGeom prst="rtTriangle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20"/>
          <p:cNvGrpSpPr/>
          <p:nvPr/>
        </p:nvGrpSpPr>
        <p:grpSpPr>
          <a:xfrm rot="18247299">
            <a:off x="1965997" y="1879563"/>
            <a:ext cx="1786627" cy="914400"/>
            <a:chOff x="5652120" y="1556792"/>
            <a:chExt cx="1224136" cy="914400"/>
          </a:xfrm>
        </p:grpSpPr>
        <p:sp>
          <p:nvSpPr>
            <p:cNvPr id="16" name="Прямоугольный треугольник 15"/>
            <p:cNvSpPr/>
            <p:nvPr/>
          </p:nvSpPr>
          <p:spPr>
            <a:xfrm rot="16200000">
              <a:off x="5806988" y="1401924"/>
              <a:ext cx="914400" cy="1224136"/>
            </a:xfrm>
            <a:prstGeom prst="rtTriangle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ый треугольник 16"/>
            <p:cNvSpPr/>
            <p:nvPr/>
          </p:nvSpPr>
          <p:spPr>
            <a:xfrm rot="5400000">
              <a:off x="5806988" y="1401924"/>
              <a:ext cx="914400" cy="1224136"/>
            </a:xfrm>
            <a:prstGeom prst="rtTriangle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8" name="Прямоугольник 27"/>
          <p:cNvSpPr/>
          <p:nvPr/>
        </p:nvSpPr>
        <p:spPr>
          <a:xfrm>
            <a:off x="4211960" y="1772816"/>
            <a:ext cx="1368152" cy="62636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283968" y="5589240"/>
            <a:ext cx="1368152" cy="62636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427</TotalTime>
  <Words>346</Words>
  <Application>Microsoft Office PowerPoint</Application>
  <PresentationFormat>Экран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55</cp:revision>
  <dcterms:created xsi:type="dcterms:W3CDTF">2013-08-24T14:23:27Z</dcterms:created>
  <dcterms:modified xsi:type="dcterms:W3CDTF">2014-01-23T11:10:51Z</dcterms:modified>
</cp:coreProperties>
</file>