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77" r:id="rId4"/>
    <p:sldId id="275" r:id="rId5"/>
    <p:sldId id="289" r:id="rId6"/>
    <p:sldId id="290" r:id="rId7"/>
    <p:sldId id="292" r:id="rId8"/>
    <p:sldId id="294" r:id="rId9"/>
    <p:sldId id="295" r:id="rId10"/>
    <p:sldId id="262" r:id="rId11"/>
    <p:sldId id="263" r:id="rId12"/>
    <p:sldId id="264" r:id="rId13"/>
    <p:sldId id="265" r:id="rId14"/>
    <p:sldId id="258" r:id="rId15"/>
    <p:sldId id="260" r:id="rId16"/>
    <p:sldId id="261" r:id="rId17"/>
    <p:sldId id="282" r:id="rId18"/>
    <p:sldId id="283" r:id="rId19"/>
    <p:sldId id="291" r:id="rId20"/>
    <p:sldId id="271" r:id="rId21"/>
    <p:sldId id="266" r:id="rId22"/>
    <p:sldId id="267" r:id="rId23"/>
    <p:sldId id="268" r:id="rId24"/>
    <p:sldId id="279" r:id="rId25"/>
    <p:sldId id="280" r:id="rId26"/>
    <p:sldId id="296" r:id="rId27"/>
    <p:sldId id="29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F6FA3-FC10-4418-B9CE-C3A930C86CEE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slide" Target="slide4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9.jpeg"/><Relationship Id="rId7" Type="http://schemas.openxmlformats.org/officeDocument/2006/relationships/slide" Target="slide25.xml"/><Relationship Id="rId12" Type="http://schemas.openxmlformats.org/officeDocument/2006/relationships/hyperlink" Target="&#1048;&#1089;&#1090;&#1086;&#1088;&#1080;&#1103;%20&#1084;&#1086;&#1077;&#1075;&#1086;%20&#1075;&#1086;&#1088;&#1086;&#1076;&#1072;.pptx" TargetMode="Externa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hyperlink" Target="&#1060;&#1080;&#1083;&#1080;&#1085;&#1089;&#1082;&#1086;&#1077;.pptx" TargetMode="External"/><Relationship Id="rId5" Type="http://schemas.openxmlformats.org/officeDocument/2006/relationships/slide" Target="slide10.xml"/><Relationship Id="rId10" Type="http://schemas.openxmlformats.org/officeDocument/2006/relationships/slide" Target="slide26.xml"/><Relationship Id="rId4" Type="http://schemas.openxmlformats.org/officeDocument/2006/relationships/slide" Target="slide12.xml"/><Relationship Id="rId9" Type="http://schemas.openxmlformats.org/officeDocument/2006/relationships/hyperlink" Target="&#1087;&#1088;&#1077;&#1079;&#1077;&#1085;&#1090;&#1072;&#1094;&#1080;&#1103;%20&#1087;&#1086;%20&#1088;&#1091;&#1089;&#1089;&#1082;&#1086;&#1084;&#1091;%20&#1103;&#1079;&#1099;&#1082;&#1091;.ppt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sochi2014.blob.core.windows.net/storage/upload/786/786682bd982ef3fc9ec60edb7a6ac2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8234318" cy="457203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5286388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До ХХ</a:t>
            </a:r>
            <a:r>
              <a:rPr lang="en-US" sz="3600" dirty="0" smtClean="0"/>
              <a:t>II</a:t>
            </a:r>
            <a:r>
              <a:rPr lang="ru-RU" sz="3600" dirty="0" smtClean="0"/>
              <a:t> Олимпийских зимних игр осталось 63 дня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узей хрусталя во Владимире. Ранее - Троицкая старообрядческая церковь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7358082" cy="4905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Областной Центр народного творчества - ОЦ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067675" cy="6076951"/>
          </a:xfrm>
          <a:prstGeom prst="rect">
            <a:avLst/>
          </a:prstGeom>
          <a:noFill/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715404" y="6429396"/>
            <a:ext cx="252090" cy="2612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Город Суздаль - торговые ря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1"/>
            <a:ext cx="8358246" cy="3003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4429132"/>
            <a:ext cx="6500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Город Суздаль. Торговые ряды. Фотография Романа Баринова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Суздаль Панора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501122" cy="17342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786189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Панорама Суздальского </a:t>
            </a:r>
            <a:r>
              <a:rPr lang="ru-RU" i="1" dirty="0" smtClean="0"/>
              <a:t>кремля</a:t>
            </a:r>
            <a:endParaRPr lang="ru-RU" dirty="0"/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643966" y="6357958"/>
            <a:ext cx="271458" cy="27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норама Мурома с колеса обозрения. Вид на Благовещенский и Свято-троицкий монастыр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334375" cy="5505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Пристань на О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8072494" cy="5381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Усадьбы и гражданская архитектура в Муроме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57166"/>
            <a:ext cx="5854859" cy="5831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уромский педагогический коллед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7548613" cy="5661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Женская гимназия в Муроме на старой открытк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8096250" cy="50101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6072205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Женская гимназия. Помещается на Сретенской улице.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Сретенская церков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24869" cy="6018651"/>
          </a:xfrm>
          <a:prstGeom prst="rect">
            <a:avLst/>
          </a:prstGeom>
          <a:noFill/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715404" y="6357958"/>
            <a:ext cx="285720" cy="285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ochionline2014.ru/wp-content/uploads/2013/04/estafeta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19741" cy="5414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Топонимика города Меленки. Мельни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28604"/>
            <a:ext cx="4736529" cy="5867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Администрация меленковского района. Финансовое управление. Улица Первого М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382029" cy="523876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857892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Администрация </a:t>
            </a:r>
            <a:r>
              <a:rPr lang="ru-RU" dirty="0" err="1"/>
              <a:t>меленковского</a:t>
            </a:r>
            <a:r>
              <a:rPr lang="ru-RU" dirty="0"/>
              <a:t> района. Финансовое управление. </a:t>
            </a:r>
            <a:endParaRPr lang="ru-RU" dirty="0" smtClean="0"/>
          </a:p>
          <a:p>
            <a:pPr algn="ctr"/>
            <a:r>
              <a:rPr lang="ru-RU" dirty="0" smtClean="0"/>
              <a:t>Улица </a:t>
            </a:r>
            <a:r>
              <a:rPr lang="ru-RU" dirty="0"/>
              <a:t>Первого Мая. Фотограф - Дмитрий </a:t>
            </a:r>
            <a:r>
              <a:rPr lang="ru-RU" dirty="0" err="1"/>
              <a:t>Сдобин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Здание администрации Мелен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077324" cy="50483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643578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Здание администрации </a:t>
            </a:r>
            <a:r>
              <a:rPr lang="ru-RU" dirty="0" err="1"/>
              <a:t>Меленковского</a:t>
            </a:r>
            <a:r>
              <a:rPr lang="ru-RU" dirty="0"/>
              <a:t> района. Фотограф - Дмитрий </a:t>
            </a:r>
            <a:r>
              <a:rPr lang="ru-RU" dirty="0" err="1"/>
              <a:t>Сдобин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Вид на центральную площадь г. Меленки. Улица Красноармей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8215370" cy="5134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6072206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Вид на центральную площадь г. Меленки. Улица Красноармейская. </a:t>
            </a:r>
            <a:endParaRPr lang="ru-RU" dirty="0" smtClean="0"/>
          </a:p>
          <a:p>
            <a:pPr algn="ctr"/>
            <a:r>
              <a:rPr lang="ru-RU" dirty="0" smtClean="0"/>
              <a:t>Фотограф </a:t>
            </a:r>
            <a:r>
              <a:rPr lang="ru-RU" dirty="0"/>
              <a:t>- Дмитрий </a:t>
            </a:r>
            <a:r>
              <a:rPr lang="ru-RU" dirty="0" err="1"/>
              <a:t>Сдобин</a:t>
            </a:r>
            <a:r>
              <a:rPr lang="ru-RU" dirty="0"/>
              <a:t>.</a:t>
            </a: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643966" y="6357958"/>
            <a:ext cx="285720" cy="285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dealnayarabota.ru/img/navash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61902"/>
            <a:ext cx="3416015" cy="2505079"/>
          </a:xfrm>
          <a:prstGeom prst="rect">
            <a:avLst/>
          </a:prstGeom>
          <a:noFill/>
        </p:spPr>
      </p:pic>
      <p:pic>
        <p:nvPicPr>
          <p:cNvPr id="36868" name="Picture 4" descr="https://encrypted-tbn0.gstatic.com/images?q=tbn:ANd9GcQlpx3xsU-8q1Pw5C8ErjHNdhZYWQ7joQRaQyzRr73CVlI_GN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3326"/>
            <a:ext cx="3214710" cy="2518192"/>
          </a:xfrm>
          <a:prstGeom prst="rect">
            <a:avLst/>
          </a:prstGeom>
          <a:noFill/>
        </p:spPr>
      </p:pic>
      <p:pic>
        <p:nvPicPr>
          <p:cNvPr id="36872" name="Picture 8" descr="http://prv1.lori-images.net/gorod-navashino-ploschad-lenina-doska-pocheta-0003528645-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771774"/>
            <a:ext cx="5476875" cy="4086226"/>
          </a:xfrm>
          <a:prstGeom prst="rect">
            <a:avLst/>
          </a:prstGeom>
          <a:noFill/>
        </p:spPr>
      </p:pic>
      <p:pic>
        <p:nvPicPr>
          <p:cNvPr id="36874" name="Picture 10" descr="https://encrypted-tbn1.gstatic.com/images?q=tbn:ANd9GcSVSWXOxU_PaMvGOqq4i6tOqLBH0RwdMaGBo_x7NXbBV63ISjJw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3428992" cy="2568436"/>
          </a:xfrm>
          <a:prstGeom prst="rect">
            <a:avLst/>
          </a:prstGeom>
          <a:noFill/>
        </p:spPr>
      </p:pic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8715404" y="642939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encrypted-tbn1.gstatic.com/images?q=tbn:ANd9GcSsBuGin-idQRdA4JVqeqN6Pl93TCTn2oY2E7hu0zKi3CgUJf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354757" cy="3232570"/>
          </a:xfrm>
          <a:prstGeom prst="rect">
            <a:avLst/>
          </a:prstGeom>
          <a:noFill/>
        </p:spPr>
      </p:pic>
      <p:pic>
        <p:nvPicPr>
          <p:cNvPr id="37892" name="Picture 4" descr="http://www.smgrf.ru/images/municipality/viksa/viksa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246" y="3929066"/>
            <a:ext cx="3493201" cy="2332961"/>
          </a:xfrm>
          <a:prstGeom prst="rect">
            <a:avLst/>
          </a:prstGeom>
          <a:noFill/>
        </p:spPr>
      </p:pic>
      <p:pic>
        <p:nvPicPr>
          <p:cNvPr id="37894" name="Picture 6" descr="https://encrypted-tbn0.gstatic.com/images?q=tbn:ANd9GcRon0hXEvgBePUz2cAIVcJh4aaLHjl5nOTyZvDxxMpls4oHRYQ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14818"/>
            <a:ext cx="4167399" cy="1357322"/>
          </a:xfrm>
          <a:prstGeom prst="rect">
            <a:avLst/>
          </a:prstGeom>
          <a:noFill/>
        </p:spPr>
      </p:pic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8643966" y="6429396"/>
            <a:ext cx="271490" cy="2714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89.111.189.90/vmz/22/Vyksa-Steel-Works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214290"/>
            <a:ext cx="4143374" cy="3360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азвал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786742" cy="51911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5786454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Церковь в </a:t>
            </a:r>
            <a:r>
              <a:rPr lang="ru-RU" dirty="0" err="1" smtClean="0"/>
              <a:t>Решном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(в наст. время </a:t>
            </a:r>
            <a:r>
              <a:rPr lang="ru-RU" dirty="0" err="1" smtClean="0"/>
              <a:t>Решное</a:t>
            </a:r>
            <a:r>
              <a:rPr lang="ru-RU" dirty="0" smtClean="0"/>
              <a:t> — часть </a:t>
            </a:r>
            <a:r>
              <a:rPr lang="ru-RU" dirty="0" err="1" smtClean="0"/>
              <a:t>Досчатого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загородный д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929618" cy="52864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857892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Охотничий дом </a:t>
            </a:r>
            <a:r>
              <a:rPr lang="ru-RU" dirty="0" err="1" smtClean="0"/>
              <a:t>Баташeвых</a:t>
            </a:r>
            <a:r>
              <a:rPr lang="ru-RU" dirty="0" smtClean="0"/>
              <a:t> (конец XVIII века) в селе </a:t>
            </a:r>
            <a:r>
              <a:rPr lang="ru-RU" dirty="0" err="1" smtClean="0"/>
              <a:t>Досчатое</a:t>
            </a:r>
            <a:r>
              <a:rPr lang="ru-RU" dirty="0" smtClean="0"/>
              <a:t> </a:t>
            </a:r>
          </a:p>
          <a:p>
            <a:pPr algn="ctr"/>
            <a:r>
              <a:rPr lang="ru-RU" dirty="0" err="1" smtClean="0"/>
              <a:t>Выксунского</a:t>
            </a:r>
            <a:r>
              <a:rPr lang="ru-RU" dirty="0" smtClean="0"/>
              <a:t> района ,  выполненный в романском стиле.</a:t>
            </a:r>
            <a:endParaRPr lang="ru-RU" dirty="0"/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715404" y="6429396"/>
            <a:ext cx="214282" cy="2142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data:image/jpeg;base64,/9j/4AAQSkZJRgABAQAAAQABAAD/2wCEAAkGBxANEA0NDQ8MDQ0NDQ0NDQ0NDQ8NDQ0MFBEWFhQRFBQYHCggGBolHRQVITEhJSktLi4uFyAzODYsNzQtLjcBCgoKDg0OFxAQFywcHBwsLCssLCwsLCwsLCwsLCwsLCwtLCwsLCwsLCwsLCwsLCwsLCwsLCwsLCwsLCwsLCwsLP/AABEIAKsBJgMBEQACEQEDEQH/xAAcAAADAQEBAQEBAAAAAAAAAAAAAQIDBAYHBQj/xABBEAACAgECAgYIAwUECwAAAAAAAQIDEQQSITEFBhNBUWEHIkJxgZGhsSMywRQVM2LRQ6Lh8DRSVGOCkqOys8LS/8QAGwEBAQADAQEBAAAAAAAAAAAAAAECAwQFBgf/xAAtEQEBAAEDAwIFAwQDAAAAAAAAAQIDERIEITEFMiJBUWFxE7HwI4HB4TORof/aAAwDAQACEQMRAD8A+TJFFYAaAaQFJAJoBooYBgBAABgCkAAMBoBoAYCAQFIBgJgLACaAlgKKArOABzwBlOWQEmBQCwBLYDiBaQGcpAPBA0AwKApIBNANIoAEAAPADSAYAAYAYDAlgAABSAeABoBYAW3IClECdoABEkBOABICgEBEkA4oC+4DCTA2wQNAMAA0iAMBIoGgFgB4AaQAA8AGAGA8AJgJgLAFKIFJAMBMAAcUBMgJfECWgJYE4AaQDwAmBDAcUA2gOeQHTkgaYFADAIlFYAe0B4ANoBtANoBtANoD2gPACwAmAsANRILSAe0D23R3UWM6Vdbd+aKl6mNiT8+88HqPWuGt+ljj3ezo+nadk5Xe36PO9LdERpk1XYppeabPV6fqLqTvNnN1fRzSvw3d+VKDR0vPKDwUKQC24AmSAgB4ANoBgBSiBG0CooByQHLNAdWCA2gUogNRAnAGiiBLQBgB8SgywGAZAeQDIDTAGAsgNMgakA9wDTIR7rp3W2abS6Do2pvtVRGy/HsyksqP1Pnuj6fDW6nV6nLxvtP7PYueWlhjjj7rP/HjtTBwk1Jtz9r3nvYWWdo8/Wlxu1u9Zc+74mxzo2LxKB4XLmBGAJkBngCkgHgAwBMkBCApIAkBy2IDqwQGAKQFYAloC4gDQBgAwAYKDABgBpEDwAYAAFgAwBSiBpVQ5tRjGUpSeIxinKUn4JLmY5ZTGb27SMpjbdo9l1b6kXb4X6yvsq4NThRL+LdJcUpR9mPjni+WO88Hr/WtGY3T0st7fN+U/wBu7pultzly8R6bpLq+6KtVr7PxNS4TlDK4KWOHDyPJ6f1Gampp9Ph2xeldTDleE3sj5POTk228tvLfmfaySTaPn8rcrvUlYkwE4lDwBnJATgCkgG0AYAiaAzwBokQTJAYThnyKOggMANAUBLQFpAGAHgAwAYAMAGAHgB4AMAIAwA0gOvo7QWamyummErLbJKMILm3+i789xhnnjhOV8Mscd32vqz1Vq6LrWFG3WTj+NfjKh/JXnkvv9F8F6x6ndfU4Y34Y7tHCf2frpKPF8ZeL4ng22unvZ9Iz6cuhDS22W42xhJvz4HT0WGWevhMfO6aPbUfz3bLc5SxjLbwu7PcfqeE2xkeVqXfK1O0yYE0AgBoDOQAkUWkQDQAkBlYUKKApIgixFHNYwOpEAA0BQCAtAGAAAAMANAADAAABACQG+m08rJRrrjKc5yUYQisylJ8kkY5ZTGW27SMpN6+2dRuq0ejKnZYoz1tscWSWGqYv+yg/u+9+SR8N6v61dbK6el7Y6sNPZ+3qrXnC59/vPnpPq7dLH51nGKgnZbKMIxW6UpNRjFeLbLJc7xwm9XLP5R886/ddIaiEtJpPWr5WW8oy8o+PvPsfRfRctLKa2t2vyjlz15p42Y97Xz1H1TzwwIYDiApAZsCooCsAAABjIAiUWQZWMDkt5lHYkQADiBQEgWgKAQBgBgADAMAMBMBAUu7zeAPrvo16uRo037xmk77l+E3x7GhvGV5vi8+DS8T4317rNTUuWnhdsMLJfva7NHCSyfV7OubnJV1uK2pSsnJNxinyXm39Fx8DyPTfS8uqtyy+HGfP7tmpnMPLyvSfWH9m0+o1UsStrulpY1P2dVxypeSw35rHidun6Rc+ox0PE82/Z1aurhNOXHxs+X9KdN6nWPOoussWcqLeIJ+UVwPsem6HQ6ef08JHl562eX2fms62kkAMCGA0gFIDMC4gUAgCQGLAaAYGVgHJbzKO0gQFIBgIC0AwGAAADAAGAmAmAJAaw0N01LURrlLT0zjVO1flVso7tvi8Lg8cuHijVdTGZbWrJX3jouT0XR+kqsTc1RWpxXPMYJuK81yPguoyvU6+rhp+Mst/+uz09HT373txj9zozT9nWk/zzzKzv9Z8fpyXkkfYdL080dPHCfJ5mpqXLK5PnXpH6s3Tsv1GnScLHpbHX2jTnfidUtsOTeFXx5+s/Ezm2GrMvq2Y574XGvmOTvjUTYCyNgNjYRkuwrJNhE5F2puhNF4pu0jIcabhyHCpyhbhwpyhTmXhTlGLmXhU5w1Mv6ZzPfkfpsf1ETyZzRrH9aOecRdE/VbKRjwZcichwORqReByPeOByLcOByaKROByG4cYcqN5eCc6N44Q5U9w4HOnuLwhyo3E4Q5UbxwhypOQ4Q5jcOByru6F0EtVfXQntUnKU5c9lUIuc5fCMWzHUnHG2fJcbvZHs+q2uV+uo0sIwr0tVGpWzlWq9kpuUvFuUk2+9yfgjxdbC3Tyyvu2dcsln5fQtJrKdXbp+xthfTCE7+0qkp12KE9uFJcH63D4M+e9N6XPQzz1dbHbb5PQzz/pWTzl+z0FWqSzujsznDzujj393xPd0PUdLPtfhebloWeO7z/pEqi9DK2WEqrK5bu+MZPblPuw5J/A7NTvtYww+b4X0n/Eck0+09dtPPr+19cv4nfobXFqz3lcmTfxjDlRkcYb0mxxhvUJl4xN6psm0Xes2XaJuENkaIqkwgAiYEqGTKY1LlGsKjOYNdzaKKRltGO9Z2FYuSwxrONEjmdAaKBIICgYFogZQAADKAAACAZQIDv6MslW7ZxbW2mabTxhS4P6ZObqb8O31bdL3PYeiTS9pPXamXDNUNHVn2p3bpT+Sr+pxZTvI25V3eji+z9zU/s+3t4dtV63Ls3qZWP9UcHqMxtsvzb9K7bPQrprWaauNuophZHFe5V7lNbnYuHFp42R7vbR4uXSY7/DXR+pL5j9i/VV9IaPV0VPLnROLrksSrtxlJx7ju6LW1ML+lm0amM90fCdTZGcW8eupQ4p8FHEt2V4t7ePkfSdPbLs5NTbZxnY0GgJkUTFBDYVARSQVYC25LsxtWqzKYMbmTgjOYtdyoSMk3UghtAZWFHLKJp1Mtq36eG8UpGlsNSKHlBCKBgOIFgADAChAPADwAtoFqJB0WQ2afepL8S91SivzbIwzJ+578fBnJ1F7yN2lO1r2XUCbq/YIuTXbat27Fw3S24bfisQiuPj5nFqW/L6Nkfo+iGif7LdCvC7O++pqSTyvxMc/wCZp/A8z1HL45/Pk6tObT+fV7GWpsqhnU07sRak4YjxU0uXLlJfU86Wbb7ttx3vYtPpau1d9D22KK7WKW2U4OqfB+PNPKfOJ09Pl/UkrVqTbF8R1tey7X1rlXdZGPioxvUV9D6XQveOLPw4mjuaDQESKhxQCYVOBslrWFRlxYXJsq8GcxYXPc8GezC0MDOQE4ApAVgDGxFHJMwykrZjdj2nO3ngAwEPBQmAICsAGAGAAPiUVkBNsgNzKGpMgdsvUw85bbS7uSX6/Q49f3xv0/a9p1ZW3X9GwaafawrS57K4p5XDxkot/wCBxZ3eX8Vs+T1foqSj+9anzp6Tvjjy7WzH2PK66b8MvrJ+0dM7dvz+73joWGvfwfFPl/Q4eE43uvK7uF9GRU90cqTaeM+rlVuP2kZYWzKMsrvNnwDpfctTqlLhLtJqffxVmX9UfVdP8nDn4cmT0HMSYCZUUoMyk3S5KVRZgwua4xRnIwtrRFQFQgEwM2AsgVEBuQGVrA45krKKRzOkwGEAElFYArAAAwBAMAAYBgBgft9EqmcI1zVUbN3OVfaWWLMnwbfqpJYeF4eJ5vVb8946NP2v3uo/4vSVUnx2Ot/8U7E2/pg58p2Z16XqM+x6W6wafh62qhel37X67f8A1Eed1PfQ07f55dG+9/n2fRVJLPLm+fxOfHLHZLK5bpYlwxhLL48e405Wcpszk7PiHX6utam3YqVZDUaiuzYttk1lSi5xzzWWs4WT6Lod7Y5dXbZ5hQPZ2cXKKVRlMGFzWoGcxYXKrwXZEgEQLwAioMBKmQVmAkBcUApIDGwqbuWZKzikcrpUggwIGUJEoZQ0AwAAQDAAGgHgBgfr9HwslCE4V+rRXq98lLG5Tda3PjltZ+SPO6j/AJHRp+16r0RUdrfKzx1CSb/1YQU/8+80anmRX7cNGl01r5rh+0aPTNee+mcX9dOjzPd08n0t/f8A27fFey7eNclXu2tOEWnnEn2bf2X0OHLCy5brZ8Mv1E7vX7nhuOPe/wDAwuN8LJ2fGuvq3a++aT2TnNwk1jcopReHufDcpdy59+T6f0rvJ9nn9V2xr8FI91525SAWAgYUmARKLIhFACJkBmwCKAtATIIwsZkOaZjWcWcjpCApliAoEAMCkAAAAAwEBSAoAQH62g1LWn1NalOP4fHi3BxlbXwS7nlc+84Opx+PGt2l4es9DdjUn3JS1FnwVU44/uo5dbzKzx8vXyo29I13eOj08X5uGpnX9tSeZo3+nZ9/3jsz8v1dSlK2ba/K4OPm8Pi/n9C5Tfes7208Z+WOqnNTcsQkorK9Zxl+Xjwxg57jLUx7R8f61anttbe8zfZrs9spOXZ8W9q8OecefwPo/SsNsd3m9XX5R7DhKRQyIlhSkBUEBTCEUICJMCAKiBQEyCMJmSOWwxrZHOrGeZzrv4qVjTJyq8W8bfE2TUYXBalk2zKVr41aKhSKGiUNlCAbAQABcUXZN40jWZcWNzaxrMpiwuQlNx4J4U4zjJePtL6xOXqsZ2rboXy9l6I3+JYuPDT6pr/lkv8A2Z5fUXab/aunH3PoVr/FV65VaXX/ADru080v7jPH0rtLPx/l3ZN7nmyXrLPa14SXKuLePmb53lk8mpdpJPo5bYvbLc5bn2kZPPDK24+5rynct7PjHSM9+p1s+e7U24flk+n9Px2048rqr3jFHe5UyAaAkBSCNIoAYCKBgZyAgCogVkCZgrCZkjCUcmrO7NmLiijzHoKCqRFVFMcji2VmOZsx1GGWC96Zux1I1XBUTNgYCKGkNjeKVZnMWFyaxqMpiwuTRRMtmNqghlGd/Da/5kvmmv1ObqZ8Ddo34nt/RJjtLc/7Lf8Adf1PF6u/Dfxf2duE+J9J0lSl6r47nqYPP+8zJr6I8edtvw7bO0fndEz3di5bt8qKnNv8rlXHZPHnuXE345bZVjl4VrLdsZt+zv3e9N//ACjHHvsmb4jXLO6XfKc5P5n1vSTbTjyOou+SjpaUzAYCCF3gaADCpKgYGUgJAuKAYCmCuaZkjCbMKzjKNWeR49r1ZiFWxyXjse0bmwRApszjDKs92DJg6KbSzOw4yt4tM3Y6kvlrywsbRrR0SRzZZVaiZ7MdzwVDCKAAGFZ6r8r8sP5M068+Cs9L3R7n0TVvda/DTWf90V+p4XWz4b+K79P3PcdKXayFF0ujY1WaqNtLhG7+G4NxU88V7LbPK0uHLHndps9DVl/Tx2/nd0dH4gtRB/2ep1Cgv5Xa7PsxvN592rL5Pw+tF7q0monyc67ZLxWY7UvnI3aGO9xjHVr5JSvVj7s/PifXaM2wjx9XvnVm1rKQDCJClADUBMBATIqM5ACQFBQgiZgrnmZI57DGsowhPB49j1ZdnVVYnzNVjdjlK1lWibs+LOdRZkxuDlmb45svLNlYqi8AaxmY7Mt/q2he0ZY6tiZacrpruTOnDqJfLmz0LPDaLydOOUrRcbDKxNAMKAibVmMvczDVnwVnh7o+jeh6lOrUW49ZVWRz75wZ871vtyv2ejpe96LrPqbNPoNffRLZbVX2kJeGzs2/pk83RxmeWEvzv+Hfq34Z+H43o26Yt1+k1N2oe+6Wpspm4RwuMKsN+HDv8Td1eljpZyY+HPhblO7n9Impxpppe264JeCc3L7Vo2dFN8oa/bs+dRWEl5I+sw9seNld7TyZMQwEwFIKcEBYEhAETIKhlQkBQDQVEwlc8yo57CVnHMeS9JUWY1li7qnwNOToxVPkSeVr86zmzpx8OTLyhFYqQFAXAwrPFpIkZ1tppPxN+lld3NqSbO6P9Tvnhx00uQRUl+n2AkoUuT9zMc/bVx8x9J9C/wDous8m0vdmJ8513/Hl+P8AL0tL3x6Xp1Z0etT5fs+o/wDGjy9L3Yfn/Dv1fH9nkPQ886XXZ7tdNr3qms6/UvOLRouf0kv8OC7nbD6VS/qbuinxNev5eKkfUTw8e+SKBgDIqGBpEBsIkyQEESKEwEgKRA0URMFc0iowsJW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data:image/jpeg;base64,/9j/4AAQSkZJRgABAQAAAQABAAD/2wCEAAkGBxANEA0NDQ8MDQ0NDQ0NDQ0NDQ8NDQ0MFBEWFhQRFBQYHCggGBolHRQVITEhJSktLi4uFyAzODYsNzQtLjcBCgoKDg0OFxAQFywcHBwsLCssLCwsLCwsLCwsLCwsLCwtLCwsLCwsLCwsLCwsLCwsLCwsLCwsLCwsLCwsLCwsLP/AABEIAKsBJgMBEQACEQEDEQH/xAAcAAADAQEBAQEBAAAAAAAAAAAAAQIDBAYHBQj/xABBEAACAgECAgYIAwUECwAAAAAAAQIDEQQSITEFBhNBUWEHIkJxgZGhsSMywRQVM2LRQ6Lh8DRSVGOCkqOys8LS/8QAGwEBAQADAQEBAAAAAAAAAAAAAAECAwQFBgf/xAAtEQEBAAEDAwIFAwQDAAAAAAAAAQIDERIEITEFMiJBUWFxE7HwI4HB4TORof/aAAwDAQACEQMRAD8A+TJFFYAaAaQFJAJoBooYBgBAABgCkAAMBoBoAYCAQFIBgJgLACaAlgKKArOABzwBlOWQEmBQCwBLYDiBaQGcpAPBA0AwKApIBNANIoAEAAPADSAYAAYAYDAlgAABSAeABoBYAW3IClECdoABEkBOABICgEBEkA4oC+4DCTA2wQNAMAA0iAMBIoGgFgB4AaQAA8AGAGA8AJgJgLAFKIFJAMBMAAcUBMgJfECWgJYE4AaQDwAmBDAcUA2gOeQHTkgaYFADAIlFYAe0B4ANoBtANoBtANoD2gPACwAmAsANRILSAe0D23R3UWM6Vdbd+aKl6mNiT8+88HqPWuGt+ljj3ezo+nadk5Xe36PO9LdERpk1XYppeabPV6fqLqTvNnN1fRzSvw3d+VKDR0vPKDwUKQC24AmSAgB4ANoBgBSiBG0CooByQHLNAdWCA2gUogNRAnAGiiBLQBgB8SgywGAZAeQDIDTAGAsgNMgakA9wDTIR7rp3W2abS6Do2pvtVRGy/HsyksqP1Pnuj6fDW6nV6nLxvtP7PYueWlhjjj7rP/HjtTBwk1Jtz9r3nvYWWdo8/Wlxu1u9Zc+74mxzo2LxKB4XLmBGAJkBngCkgHgAwBMkBCApIAkBy2IDqwQGAKQFYAloC4gDQBgAwAYKDABgBpEDwAYAAFgAwBSiBpVQ5tRjGUpSeIxinKUn4JLmY5ZTGb27SMpjbdo9l1b6kXb4X6yvsq4NThRL+LdJcUpR9mPjni+WO88Hr/WtGY3T0st7fN+U/wBu7pultzly8R6bpLq+6KtVr7PxNS4TlDK4KWOHDyPJ6f1Gampp9Ph2xeldTDleE3sj5POTk228tvLfmfaySTaPn8rcrvUlYkwE4lDwBnJATgCkgG0AYAiaAzwBokQTJAYThnyKOggMANAUBLQFpAGAHgAwAYAMAGAHgB4AMAIAwA0gOvo7QWamyummErLbJKMILm3+i789xhnnjhOV8Mscd32vqz1Vq6LrWFG3WTj+NfjKh/JXnkvv9F8F6x6ndfU4Y34Y7tHCf2frpKPF8ZeL4ng22unvZ9Iz6cuhDS22W42xhJvz4HT0WGWevhMfO6aPbUfz3bLc5SxjLbwu7PcfqeE2xkeVqXfK1O0yYE0AgBoDOQAkUWkQDQAkBlYUKKApIgixFHNYwOpEAA0BQCAtAGAAAAMANAADAAABACQG+m08rJRrrjKc5yUYQisylJ8kkY5ZTGW27SMpN6+2dRuq0ejKnZYoz1tscWSWGqYv+yg/u+9+SR8N6v61dbK6el7Y6sNPZ+3qrXnC59/vPnpPq7dLH51nGKgnZbKMIxW6UpNRjFeLbLJc7xwm9XLP5R886/ddIaiEtJpPWr5WW8oy8o+PvPsfRfRctLKa2t2vyjlz15p42Y97Xz1H1TzwwIYDiApAZsCooCsAAABjIAiUWQZWMDkt5lHYkQADiBQEgWgKAQBgBgADAMAMBMBAUu7zeAPrvo16uRo037xmk77l+E3x7GhvGV5vi8+DS8T4317rNTUuWnhdsMLJfva7NHCSyfV7OubnJV1uK2pSsnJNxinyXm39Fx8DyPTfS8uqtyy+HGfP7tmpnMPLyvSfWH9m0+o1UsStrulpY1P2dVxypeSw35rHidun6Rc+ox0PE82/Z1aurhNOXHxs+X9KdN6nWPOoussWcqLeIJ+UVwPsem6HQ6ef08JHl562eX2fms62kkAMCGA0gFIDMC4gUAgCQGLAaAYGVgHJbzKO0gQFIBgIC0AwGAAADAAGAmAmAJAaw0N01LURrlLT0zjVO1flVso7tvi8Lg8cuHijVdTGZbWrJX3jouT0XR+kqsTc1RWpxXPMYJuK81yPguoyvU6+rhp+Mst/+uz09HT373txj9zozT9nWk/zzzKzv9Z8fpyXkkfYdL080dPHCfJ5mpqXLK5PnXpH6s3Tsv1GnScLHpbHX2jTnfidUtsOTeFXx5+s/Ezm2GrMvq2Y574XGvmOTvjUTYCyNgNjYRkuwrJNhE5F2puhNF4pu0jIcabhyHCpyhbhwpyhTmXhTlGLmXhU5w1Mv6ZzPfkfpsf1ETyZzRrH9aOecRdE/VbKRjwZcichwORqReByPeOByLcOByaKROByG4cYcqN5eCc6N44Q5U9w4HOnuLwhyo3E4Q5UbxwhypOQ4Q5jcOByru6F0EtVfXQntUnKU5c9lUIuc5fCMWzHUnHG2fJcbvZHs+q2uV+uo0sIwr0tVGpWzlWq9kpuUvFuUk2+9yfgjxdbC3Tyyvu2dcsln5fQtJrKdXbp+xthfTCE7+0qkp12KE9uFJcH63D4M+e9N6XPQzz1dbHbb5PQzz/pWTzl+z0FWqSzujsznDzujj393xPd0PUdLPtfhebloWeO7z/pEqi9DK2WEqrK5bu+MZPblPuw5J/A7NTvtYww+b4X0n/Eck0+09dtPPr+19cv4nfobXFqz3lcmTfxjDlRkcYb0mxxhvUJl4xN6psm0Xes2XaJuENkaIqkwgAiYEqGTKY1LlGsKjOYNdzaKKRltGO9Z2FYuSwxrONEjmdAaKBIICgYFogZQAADKAAACAZQIDv6MslW7ZxbW2mabTxhS4P6ZObqb8O31bdL3PYeiTS9pPXamXDNUNHVn2p3bpT+Sr+pxZTvI25V3eji+z9zU/s+3t4dtV63Ls3qZWP9UcHqMxtsvzb9K7bPQrprWaauNuophZHFe5V7lNbnYuHFp42R7vbR4uXSY7/DXR+pL5j9i/VV9IaPV0VPLnROLrksSrtxlJx7ju6LW1ML+lm0amM90fCdTZGcW8eupQ4p8FHEt2V4t7ePkfSdPbLs5NTbZxnY0GgJkUTFBDYVARSQVYC25LsxtWqzKYMbmTgjOYtdyoSMk3UghtAZWFHLKJp1Mtq36eG8UpGlsNSKHlBCKBgOIFgADAChAPADwAtoFqJB0WQ2afepL8S91SivzbIwzJ+578fBnJ1F7yN2lO1r2XUCbq/YIuTXbat27Fw3S24bfisQiuPj5nFqW/L6Nkfo+iGif7LdCvC7O++pqSTyvxMc/wCZp/A8z1HL45/Pk6tObT+fV7GWpsqhnU07sRak4YjxU0uXLlJfU86Wbb7ttx3vYtPpau1d9D22KK7WKW2U4OqfB+PNPKfOJ09Pl/UkrVqTbF8R1tey7X1rlXdZGPioxvUV9D6XQveOLPw4mjuaDQESKhxQCYVOBslrWFRlxYXJsq8GcxYXPc8GezC0MDOQE4ApAVgDGxFHJMwykrZjdj2nO3ngAwEPBQmAICsAGAGAAPiUVkBNsgNzKGpMgdsvUw85bbS7uSX6/Q49f3xv0/a9p1ZW3X9GwaafawrS57K4p5XDxkot/wCBxZ3eX8Vs+T1foqSj+9anzp6Tvjjy7WzH2PK66b8MvrJ+0dM7dvz+73joWGvfwfFPl/Q4eE43uvK7uF9GRU90cqTaeM+rlVuP2kZYWzKMsrvNnwDpfctTqlLhLtJqffxVmX9UfVdP8nDn4cmT0HMSYCZUUoMyk3S5KVRZgwua4xRnIwtrRFQFQgEwM2AsgVEBuQGVrA45krKKRzOkwGEAElFYArAAAwBAMAAYBgBgft9EqmcI1zVUbN3OVfaWWLMnwbfqpJYeF4eJ5vVb8946NP2v3uo/4vSVUnx2Ot/8U7E2/pg58p2Z16XqM+x6W6wafh62qhel37X67f8A1Eed1PfQ07f55dG+9/n2fRVJLPLm+fxOfHLHZLK5bpYlwxhLL48e405Wcpszk7PiHX6utam3YqVZDUaiuzYttk1lSi5xzzWWs4WT6Lod7Y5dXbZ5hQPZ2cXKKVRlMGFzWoGcxYXKrwXZEgEQLwAioMBKmQVmAkBcUApIDGwqbuWZKzikcrpUggwIGUJEoZQ0AwAAQDAAGgHgBgfr9HwslCE4V+rRXq98lLG5Tda3PjltZ+SPO6j/AJHRp+16r0RUdrfKzx1CSb/1YQU/8+80anmRX7cNGl01r5rh+0aPTNee+mcX9dOjzPd08n0t/f8A27fFey7eNclXu2tOEWnnEn2bf2X0OHLCy5brZ8Mv1E7vX7nhuOPe/wDAwuN8LJ2fGuvq3a++aT2TnNwk1jcopReHufDcpdy59+T6f0rvJ9nn9V2xr8FI91525SAWAgYUmARKLIhFACJkBmwCKAtATIIwsZkOaZjWcWcjpCApliAoEAMCkAAAAAwEBSAoAQH62g1LWn1NalOP4fHi3BxlbXwS7nlc+84Opx+PGt2l4es9DdjUn3JS1FnwVU44/uo5dbzKzx8vXyo29I13eOj08X5uGpnX9tSeZo3+nZ9/3jsz8v1dSlK2ba/K4OPm8Pi/n9C5Tfes7208Z+WOqnNTcsQkorK9Zxl+Xjwxg57jLUx7R8f61anttbe8zfZrs9spOXZ8W9q8OecefwPo/SsNsd3m9XX5R7DhKRQyIlhSkBUEBTCEUICJMCAKiBQEyCMJmSOWwxrZHOrGeZzrv4qVjTJyq8W8bfE2TUYXBalk2zKVr41aKhSKGiUNlCAbAQABcUXZN40jWZcWNzaxrMpiwuQlNx4J4U4zjJePtL6xOXqsZ2rboXy9l6I3+JYuPDT6pr/lkv8A2Z5fUXab/aunH3PoVr/FV65VaXX/ADru080v7jPH0rtLPx/l3ZN7nmyXrLPa14SXKuLePmb53lk8mpdpJPo5bYvbLc5bn2kZPPDK24+5rynct7PjHSM9+p1s+e7U24flk+n9Px2048rqr3jFHe5UyAaAkBSCNIoAYCKBgZyAgCogVkCZgrCZkjCUcmrO7NmLiijzHoKCqRFVFMcji2VmOZsx1GGWC96Zux1I1XBUTNgYCKGkNjeKVZnMWFyaxqMpiwuTRRMtmNqghlGd/Da/5kvmmv1ObqZ8Ddo34nt/RJjtLc/7Lf8Adf1PF6u/Dfxf2duE+J9J0lSl6r47nqYPP+8zJr6I8edtvw7bO0fndEz3di5bt8qKnNv8rlXHZPHnuXE345bZVjl4VrLdsZt+zv3e9N//ACjHHvsmb4jXLO6XfKc5P5n1vSTbTjyOou+SjpaUzAYCCF3gaADCpKgYGUgJAuKAYCmCuaZkjCbMKzjKNWeR49r1ZiFWxyXjse0bmwRApszjDKs92DJg6KbSzOw4yt4tM3Y6kvlrywsbRrR0SRzZZVaiZ7MdzwVDCKAAGFZ6r8r8sP5M068+Cs9L3R7n0TVvda/DTWf90V+p4XWz4b+K79P3PcdKXayFF0ujY1WaqNtLhG7+G4NxU88V7LbPK0uHLHndps9DVl/Tx2/nd0dH4gtRB/2ep1Cgv5Xa7PsxvN592rL5Pw+tF7q0monyc67ZLxWY7UvnI3aGO9xjHVr5JSvVj7s/PifXaM2wjx9XvnVm1rKQDCJClADUBMBATIqM5ACQFBQgiZgrnmZI57DGsowhPB49j1ZdnVVYnzNVjdjlK1lWibs+LOdRZkxuDlmb45svLNlYqi8AaxmY7Mt/q2he0ZY6tiZacrpruTOnDqJfLmz0LPDaLydOOUrRcbDKxNAMKAibVmMvczDVnwVnh7o+jeh6lOrUW49ZVWRz75wZ871vtyv2ejpe96LrPqbNPoNffRLZbVX2kJeGzs2/pk83RxmeWEvzv+Hfq34Z+H43o26Yt1+k1N2oe+6Wpspm4RwuMKsN+HDv8Td1eljpZyY+HPhblO7n9Impxpppe264JeCc3L7Vo2dFN8oa/bs+dRWEl5I+sw9seNld7TyZMQwEwFIKcEBYEhAETIKhlQkBQDQVEwlc8yo57CVnHMeS9JUWY1li7qnwNOToxVPkSeVr86zmzpx8OTLyhFYqQFAXAwrPFpIkZ1tppPxN+lld3NqSbO6P9Tvnhx00uQRUl+n2AkoUuT9zMc/bVx8x9J9C/wDous8m0vdmJ8513/Hl+P8AL0tL3x6Xp1Z0etT5fs+o/wDGjy9L3Yfn/Dv1fH9nkPQ886XXZ7tdNr3qms6/UvOLRouf0kv8OC7nbD6VS/qbuinxNev5eKkfUTw8e+SKBgDIqGBpEBsIkyQEESKEwEgKRA0URMFc0iowsJW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://i2.wp.com/www.imenno.ru/wp-content/uploads/2013/10/fak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14290"/>
            <a:ext cx="3650932" cy="2052636"/>
          </a:xfrm>
          <a:prstGeom prst="rect">
            <a:avLst/>
          </a:prstGeom>
          <a:noFill/>
        </p:spPr>
      </p:pic>
      <p:pic>
        <p:nvPicPr>
          <p:cNvPr id="34824" name="Picture 8" descr="http://3.bp.blogspot.com/-BzhpTMh62YQ/UmAMFaCBiyI/AAAAAAAAAeQ/BtMYW0OJBXo/s1600/getImage+%25281%2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357430"/>
            <a:ext cx="2873395" cy="2119718"/>
          </a:xfrm>
          <a:prstGeom prst="rect">
            <a:avLst/>
          </a:prstGeom>
          <a:noFill/>
        </p:spPr>
      </p:pic>
      <p:pic>
        <p:nvPicPr>
          <p:cNvPr id="34826" name="Picture 10" descr="http://www.vedom.ru/files/items/4/228/m57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428868"/>
            <a:ext cx="3071834" cy="2034237"/>
          </a:xfrm>
          <a:prstGeom prst="rect">
            <a:avLst/>
          </a:prstGeom>
          <a:noFill/>
        </p:spPr>
      </p:pic>
      <p:pic>
        <p:nvPicPr>
          <p:cNvPr id="34828" name="Picture 12" descr="https://encrypted-tbn3.gstatic.com/images?q=tbn:ANd9GcTJoO6DQbN3SEh4Jj3AcwILvb3FnHcMAxv-a_zZn0t3H-_j9lgZ6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857760"/>
            <a:ext cx="2619375" cy="1743076"/>
          </a:xfrm>
          <a:prstGeom prst="rect">
            <a:avLst/>
          </a:prstGeom>
          <a:noFill/>
        </p:spPr>
      </p:pic>
      <p:pic>
        <p:nvPicPr>
          <p:cNvPr id="34830" name="Picture 14" descr="https://encrypted-tbn3.gstatic.com/images?q=tbn:ANd9GcQNsTqP6DiYjkl5DTe_8wHw_BTeiGjVkDqp-lcP2H6GwzWDaG3hl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3143248"/>
            <a:ext cx="2286000" cy="1285876"/>
          </a:xfrm>
          <a:prstGeom prst="rect">
            <a:avLst/>
          </a:prstGeom>
          <a:noFill/>
        </p:spPr>
      </p:pic>
      <p:pic>
        <p:nvPicPr>
          <p:cNvPr id="34834" name="Picture 18" descr="http://agenda-u.org/assets/images/2012-/2013/2013.10/2013-10-17/17-10-13-20-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557724"/>
            <a:ext cx="3333733" cy="2300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planetolog.ru/maps/russia-oblast/big/Vladimirskaya_Ob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71480"/>
            <a:ext cx="7500990" cy="5479519"/>
          </a:xfrm>
          <a:prstGeom prst="rect">
            <a:avLst/>
          </a:prstGeom>
          <a:noFill/>
        </p:spPr>
      </p:pic>
      <p:sp>
        <p:nvSpPr>
          <p:cNvPr id="3" name="Овал 2">
            <a:hlinkClick r:id="rId4" action="ppaction://hlinksldjump"/>
          </p:cNvPr>
          <p:cNvSpPr/>
          <p:nvPr/>
        </p:nvSpPr>
        <p:spPr>
          <a:xfrm flipH="1" flipV="1">
            <a:off x="4286248" y="2000240"/>
            <a:ext cx="142876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hlinkClick r:id="rId5" action="ppaction://hlinksldjump"/>
          </p:cNvPr>
          <p:cNvSpPr/>
          <p:nvPr/>
        </p:nvSpPr>
        <p:spPr>
          <a:xfrm>
            <a:off x="4429124" y="292893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6" action="ppaction://hlinksldjump"/>
          </p:cNvPr>
          <p:cNvSpPr/>
          <p:nvPr/>
        </p:nvSpPr>
        <p:spPr>
          <a:xfrm>
            <a:off x="6286512" y="421481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 flipV="1">
            <a:off x="5572132" y="492919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7" action="ppaction://hlinksldjump"/>
          </p:cNvPr>
          <p:cNvSpPr/>
          <p:nvPr/>
        </p:nvSpPr>
        <p:spPr>
          <a:xfrm rot="10800000" flipV="1">
            <a:off x="7000892" y="500063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8" action="ppaction://hlinksldjump"/>
          </p:cNvPr>
          <p:cNvSpPr/>
          <p:nvPr/>
        </p:nvSpPr>
        <p:spPr>
          <a:xfrm rot="10952518" flipV="1">
            <a:off x="6718304" y="4503733"/>
            <a:ext cx="145903" cy="1459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86578" y="3143248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Фоминки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4286256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Вековка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9" action="ppaction://hlinkpres?slideindex=1&amp;slidetitle="/>
          </p:cNvPr>
          <p:cNvSpPr/>
          <p:nvPr/>
        </p:nvSpPr>
        <p:spPr>
          <a:xfrm flipH="1" flipV="1">
            <a:off x="4643438" y="435769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357950" y="2500306"/>
            <a:ext cx="12318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Октябрьская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786578" y="328612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357950" y="257174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215206" y="5143512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Досчатое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>
            <a:hlinkClick r:id="rId10" action="ppaction://hlinksldjump"/>
          </p:cNvPr>
          <p:cNvSpPr/>
          <p:nvPr/>
        </p:nvSpPr>
        <p:spPr>
          <a:xfrm>
            <a:off x="7215206" y="528638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429520" y="3643314"/>
            <a:ext cx="924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>
            <a:hlinkClick r:id="rId11" action="ppaction://hlinkpres?slideindex=1&amp;slidetitle="/>
          </p:cNvPr>
          <p:cNvSpPr/>
          <p:nvPr/>
        </p:nvSpPr>
        <p:spPr>
          <a:xfrm>
            <a:off x="7358082" y="3714752"/>
            <a:ext cx="142875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>
            <a:hlinkClick r:id="rId12" action="ppaction://hlinkpres?slideindex=1&amp;slidetitle="/>
          </p:cNvPr>
          <p:cNvSpPr/>
          <p:nvPr/>
        </p:nvSpPr>
        <p:spPr>
          <a:xfrm>
            <a:off x="4929190" y="2857496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643998" cy="614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latin typeface="Bookman Old Style" pitchFamily="18" charset="0"/>
              </a:rPr>
              <a:t>Топони́мика</a:t>
            </a:r>
            <a:r>
              <a:rPr lang="ru-RU" sz="3200" dirty="0" smtClean="0">
                <a:latin typeface="Bookman Old Style" pitchFamily="18" charset="0"/>
              </a:rPr>
              <a:t> </a:t>
            </a:r>
            <a:r>
              <a:rPr lang="ru-RU" sz="2800" dirty="0" smtClean="0">
                <a:latin typeface="Bookman Old Style" pitchFamily="18" charset="0"/>
              </a:rPr>
              <a:t>(от др.греч. </a:t>
            </a:r>
            <a:r>
              <a:rPr lang="ru-RU" sz="2800" dirty="0" err="1" smtClean="0">
                <a:latin typeface="Bookman Old Style" pitchFamily="18" charset="0"/>
              </a:rPr>
              <a:t>τόπος </a:t>
            </a:r>
            <a:r>
              <a:rPr lang="ru-RU" sz="2800" dirty="0" smtClean="0">
                <a:latin typeface="Bookman Old Style" pitchFamily="18" charset="0"/>
              </a:rPr>
              <a:t>(</a:t>
            </a:r>
            <a:r>
              <a:rPr lang="ru-RU" sz="2800" dirty="0" err="1" smtClean="0">
                <a:latin typeface="Bookman Old Style" pitchFamily="18" charset="0"/>
              </a:rPr>
              <a:t>topos</a:t>
            </a:r>
            <a:r>
              <a:rPr lang="ru-RU" sz="2800" dirty="0" smtClean="0">
                <a:latin typeface="Bookman Old Style" pitchFamily="18" charset="0"/>
              </a:rPr>
              <a:t>) — место и </a:t>
            </a:r>
            <a:r>
              <a:rPr lang="ru-RU" sz="2800" dirty="0" err="1" smtClean="0">
                <a:latin typeface="Bookman Old Style" pitchFamily="18" charset="0"/>
              </a:rPr>
              <a:t>ὄνομα</a:t>
            </a:r>
            <a:r>
              <a:rPr lang="ru-RU" sz="2800" dirty="0" smtClean="0">
                <a:latin typeface="Bookman Old Style" pitchFamily="18" charset="0"/>
              </a:rPr>
              <a:t> (</a:t>
            </a:r>
            <a:r>
              <a:rPr lang="ru-RU" sz="2800" dirty="0" err="1" smtClean="0">
                <a:latin typeface="Bookman Old Style" pitchFamily="18" charset="0"/>
              </a:rPr>
              <a:t>onoma</a:t>
            </a:r>
            <a:r>
              <a:rPr lang="ru-RU" sz="2800" dirty="0" smtClean="0">
                <a:latin typeface="Bookman Old Style" pitchFamily="18" charset="0"/>
              </a:rPr>
              <a:t>) — имя, название)</a:t>
            </a:r>
            <a:r>
              <a:rPr lang="ru-RU" sz="3200" dirty="0" smtClean="0">
                <a:latin typeface="Bookman Old Style" pitchFamily="18" charset="0"/>
              </a:rPr>
              <a:t> — раздел языкознания, изучающий географические названия (топонимы), </a:t>
            </a:r>
          </a:p>
          <a:p>
            <a:pPr algn="ctr"/>
            <a:r>
              <a:rPr lang="ru-RU" sz="3200" dirty="0" smtClean="0">
                <a:latin typeface="Bookman Old Style" pitchFamily="18" charset="0"/>
              </a:rPr>
              <a:t>их происхождение, смысловое значение, развитие, современное состояние, написание и произношение. Топонимика является интегральной научной дисциплиной, которая находится на стыке и использует данные трёх областей знаний: географии, истории и лингвистики.</a:t>
            </a:r>
            <a:endParaRPr lang="ru-RU" sz="32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Bookman Old Style" pitchFamily="18" charset="0"/>
              </a:rPr>
              <a:t>Топоним – это имя собственное, относящееся к любому объекту на земле, природному или созданному человеком.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В зависимости от характера именуемых объектов выделяются: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названия водных объектов –</a:t>
            </a:r>
            <a:r>
              <a:rPr lang="ru-RU" sz="2300" i="1" dirty="0" smtClean="0">
                <a:latin typeface="Bookman Old Style" pitchFamily="18" charset="0"/>
              </a:rPr>
              <a:t>гидронимы</a:t>
            </a:r>
            <a:r>
              <a:rPr lang="ru-RU" sz="2300" dirty="0" smtClean="0">
                <a:latin typeface="Bookman Old Style" pitchFamily="18" charset="0"/>
              </a:rPr>
              <a:t> (</a:t>
            </a:r>
            <a:r>
              <a:rPr lang="ru-RU" sz="2300" i="1" dirty="0" smtClean="0">
                <a:latin typeface="Bookman Old Style" pitchFamily="18" charset="0"/>
              </a:rPr>
              <a:t>Черное море</a:t>
            </a:r>
            <a:r>
              <a:rPr lang="ru-RU" sz="2300" dirty="0" smtClean="0">
                <a:latin typeface="Bookman Old Style" pitchFamily="18" charset="0"/>
              </a:rPr>
              <a:t>, река </a:t>
            </a:r>
            <a:r>
              <a:rPr lang="ru-RU" sz="2300" i="1" dirty="0" smtClean="0">
                <a:latin typeface="Bookman Old Style" pitchFamily="18" charset="0"/>
              </a:rPr>
              <a:t>Сухона</a:t>
            </a:r>
            <a:r>
              <a:rPr lang="ru-RU" sz="2300" dirty="0" smtClean="0">
                <a:latin typeface="Bookman Old Style" pitchFamily="18" charset="0"/>
              </a:rPr>
              <a:t>, ручей </a:t>
            </a:r>
            <a:r>
              <a:rPr lang="ru-RU" sz="2300" i="1" dirty="0" smtClean="0">
                <a:latin typeface="Bookman Old Style" pitchFamily="18" charset="0"/>
              </a:rPr>
              <a:t>Колодезь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названия объектов сухопутной поверхности земли –</a:t>
            </a:r>
            <a:r>
              <a:rPr lang="ru-RU" sz="2300" i="1" dirty="0" err="1" smtClean="0">
                <a:latin typeface="Bookman Old Style" pitchFamily="18" charset="0"/>
              </a:rPr>
              <a:t>оронимы</a:t>
            </a:r>
            <a:r>
              <a:rPr lang="ru-RU" sz="2300" dirty="0" smtClean="0">
                <a:latin typeface="Bookman Old Style" pitchFamily="18" charset="0"/>
              </a:rPr>
              <a:t> (гора </a:t>
            </a:r>
            <a:r>
              <a:rPr lang="ru-RU" sz="2300" i="1" dirty="0" smtClean="0">
                <a:latin typeface="Bookman Old Style" pitchFamily="18" charset="0"/>
              </a:rPr>
              <a:t>Эльбрус</a:t>
            </a:r>
            <a:r>
              <a:rPr lang="ru-RU" sz="2300" dirty="0" smtClean="0">
                <a:latin typeface="Bookman Old Style" pitchFamily="18" charset="0"/>
              </a:rPr>
              <a:t>, </a:t>
            </a:r>
            <a:r>
              <a:rPr lang="ru-RU" sz="2300" i="1" dirty="0" err="1" smtClean="0">
                <a:latin typeface="Bookman Old Style" pitchFamily="18" charset="0"/>
              </a:rPr>
              <a:t>Боровицкий</a:t>
            </a:r>
            <a:r>
              <a:rPr lang="ru-RU" sz="2300" i="1" dirty="0" smtClean="0">
                <a:latin typeface="Bookman Old Style" pitchFamily="18" charset="0"/>
              </a:rPr>
              <a:t> </a:t>
            </a:r>
            <a:r>
              <a:rPr lang="ru-RU" sz="2300" i="1" dirty="0" err="1" smtClean="0">
                <a:latin typeface="Bookman Old Style" pitchFamily="18" charset="0"/>
              </a:rPr>
              <a:t>холм</a:t>
            </a:r>
            <a:r>
              <a:rPr lang="ru-RU" sz="2300" dirty="0" err="1" smtClean="0">
                <a:latin typeface="Bookman Old Style" pitchFamily="18" charset="0"/>
              </a:rPr>
              <a:t>,</a:t>
            </a:r>
            <a:r>
              <a:rPr lang="ru-RU" sz="2300" i="1" dirty="0" err="1" smtClean="0">
                <a:latin typeface="Bookman Old Style" pitchFamily="18" charset="0"/>
              </a:rPr>
              <a:t>Воробьевы</a:t>
            </a:r>
            <a:r>
              <a:rPr lang="ru-RU" sz="2300" i="1" dirty="0" smtClean="0">
                <a:latin typeface="Bookman Old Style" pitchFamily="18" charset="0"/>
              </a:rPr>
              <a:t> горы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названия подземных объектов – </a:t>
            </a:r>
            <a:r>
              <a:rPr lang="ru-RU" sz="2300" i="1" dirty="0" err="1" smtClean="0">
                <a:latin typeface="Bookman Old Style" pitchFamily="18" charset="0"/>
              </a:rPr>
              <a:t>спелеонимы</a:t>
            </a:r>
            <a:r>
              <a:rPr lang="ru-RU" sz="2300" dirty="0" smtClean="0">
                <a:latin typeface="Bookman Old Style" pitchFamily="18" charset="0"/>
              </a:rPr>
              <a:t> (</a:t>
            </a:r>
            <a:r>
              <a:rPr lang="ru-RU" sz="2300" i="1" dirty="0" smtClean="0">
                <a:latin typeface="Bookman Old Style" pitchFamily="18" charset="0"/>
              </a:rPr>
              <a:t>Красная пещера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 defTabSz="0"/>
            <a:r>
              <a:rPr lang="ru-RU" sz="2300" dirty="0" smtClean="0">
                <a:latin typeface="Bookman Old Style" pitchFamily="18" charset="0"/>
              </a:rPr>
              <a:t>названия мелких объектов - </a:t>
            </a:r>
            <a:r>
              <a:rPr lang="ru-RU" sz="2300" i="1" dirty="0" smtClean="0">
                <a:latin typeface="Bookman Old Style" pitchFamily="18" charset="0"/>
              </a:rPr>
              <a:t>микротопонимы</a:t>
            </a:r>
            <a:r>
              <a:rPr lang="ru-RU" sz="2300" dirty="0" smtClean="0">
                <a:latin typeface="Bookman Old Style" pitchFamily="18" charset="0"/>
              </a:rPr>
              <a:t> (скала </a:t>
            </a:r>
            <a:r>
              <a:rPr lang="ru-RU" sz="2300" i="1" dirty="0" smtClean="0">
                <a:latin typeface="Bookman Old Style" pitchFamily="18" charset="0"/>
              </a:rPr>
              <a:t>Парус</a:t>
            </a:r>
            <a:r>
              <a:rPr lang="ru-RU" sz="2300" dirty="0" smtClean="0">
                <a:latin typeface="Bookman Old Style" pitchFamily="18" charset="0"/>
              </a:rPr>
              <a:t>, </a:t>
            </a:r>
            <a:r>
              <a:rPr lang="ru-RU" sz="2300" i="1" dirty="0" smtClean="0">
                <a:latin typeface="Bookman Old Style" pitchFamily="18" charset="0"/>
              </a:rPr>
              <a:t>Марьина пожня</a:t>
            </a:r>
            <a:r>
              <a:rPr lang="ru-RU" sz="2300" dirty="0" smtClean="0">
                <a:latin typeface="Bookman Old Style" pitchFamily="18" charset="0"/>
              </a:rPr>
              <a:t>, </a:t>
            </a:r>
            <a:r>
              <a:rPr lang="ru-RU" sz="2300" i="1" dirty="0" smtClean="0">
                <a:latin typeface="Bookman Old Style" pitchFamily="18" charset="0"/>
              </a:rPr>
              <a:t>Сенькин покос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 defTabSz="0"/>
            <a:r>
              <a:rPr lang="ru-RU" sz="2300" dirty="0" smtClean="0">
                <a:latin typeface="Bookman Old Style" pitchFamily="18" charset="0"/>
              </a:rPr>
              <a:t>названия населенных мест – </a:t>
            </a:r>
            <a:r>
              <a:rPr lang="ru-RU" sz="2300" i="1" dirty="0" err="1" smtClean="0">
                <a:latin typeface="Bookman Old Style" pitchFamily="18" charset="0"/>
              </a:rPr>
              <a:t>ойконимы</a:t>
            </a:r>
            <a:r>
              <a:rPr lang="ru-RU" sz="2300" dirty="0" smtClean="0">
                <a:latin typeface="Bookman Old Style" pitchFamily="18" charset="0"/>
              </a:rPr>
              <a:t> (город </a:t>
            </a:r>
            <a:r>
              <a:rPr lang="ru-RU" sz="2300" i="1" dirty="0" smtClean="0">
                <a:latin typeface="Bookman Old Style" pitchFamily="18" charset="0"/>
              </a:rPr>
              <a:t>Псков</a:t>
            </a:r>
            <a:r>
              <a:rPr lang="ru-RU" sz="2300" dirty="0" smtClean="0">
                <a:latin typeface="Bookman Old Style" pitchFamily="18" charset="0"/>
              </a:rPr>
              <a:t>, деревня </a:t>
            </a:r>
            <a:r>
              <a:rPr lang="ru-RU" sz="2300" i="1" dirty="0" err="1" smtClean="0">
                <a:latin typeface="Bookman Old Style" pitchFamily="18" charset="0"/>
              </a:rPr>
              <a:t>Опалиха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 defTabSz="0"/>
            <a:r>
              <a:rPr lang="ru-RU" sz="2300" dirty="0" smtClean="0">
                <a:latin typeface="Bookman Old Style" pitchFamily="18" charset="0"/>
              </a:rPr>
              <a:t>названия внутригородских объектов –</a:t>
            </a:r>
            <a:r>
              <a:rPr lang="ru-RU" sz="2300" i="1" dirty="0" err="1" smtClean="0">
                <a:latin typeface="Bookman Old Style" pitchFamily="18" charset="0"/>
              </a:rPr>
              <a:t>урбанонимы</a:t>
            </a:r>
            <a:r>
              <a:rPr lang="ru-RU" sz="2300" dirty="0" smtClean="0">
                <a:latin typeface="Bookman Old Style" pitchFamily="18" charset="0"/>
              </a:rPr>
              <a:t> (проспект </a:t>
            </a:r>
            <a:r>
              <a:rPr lang="ru-RU" sz="2300" i="1" dirty="0" smtClean="0">
                <a:latin typeface="Bookman Old Style" pitchFamily="18" charset="0"/>
              </a:rPr>
              <a:t>Вернадского</a:t>
            </a:r>
            <a:r>
              <a:rPr lang="ru-RU" sz="2300" dirty="0" smtClean="0">
                <a:latin typeface="Bookman Old Style" pitchFamily="18" charset="0"/>
              </a:rPr>
              <a:t>, улица </a:t>
            </a:r>
            <a:r>
              <a:rPr lang="ru-RU" sz="2300" i="1" dirty="0" smtClean="0">
                <a:latin typeface="Bookman Old Style" pitchFamily="18" charset="0"/>
              </a:rPr>
              <a:t>Волхонка</a:t>
            </a:r>
            <a:r>
              <a:rPr lang="ru-RU" sz="2300" dirty="0" smtClean="0">
                <a:latin typeface="Bookman Old Style" pitchFamily="18" charset="0"/>
              </a:rPr>
              <a:t>, </a:t>
            </a:r>
            <a:r>
              <a:rPr lang="ru-RU" sz="2300" i="1" dirty="0" smtClean="0">
                <a:latin typeface="Bookman Old Style" pitchFamily="18" charset="0"/>
              </a:rPr>
              <a:t>Бобров переулок</a:t>
            </a:r>
            <a:r>
              <a:rPr lang="ru-RU" sz="2300" dirty="0" smtClean="0">
                <a:latin typeface="Bookman Old Style" pitchFamily="18" charset="0"/>
              </a:rPr>
              <a:t>, магазин «</a:t>
            </a:r>
            <a:r>
              <a:rPr lang="ru-RU" sz="2300" i="1" dirty="0" smtClean="0">
                <a:latin typeface="Bookman Old Style" pitchFamily="18" charset="0"/>
              </a:rPr>
              <a:t>Три толстяка</a:t>
            </a:r>
            <a:r>
              <a:rPr lang="ru-RU" sz="2300" dirty="0" smtClean="0">
                <a:latin typeface="Bookman Old Style" pitchFamily="18" charset="0"/>
              </a:rPr>
              <a:t>», кафе «</a:t>
            </a:r>
            <a:r>
              <a:rPr lang="ru-RU" sz="2300" i="1" dirty="0" smtClean="0">
                <a:latin typeface="Bookman Old Style" pitchFamily="18" charset="0"/>
              </a:rPr>
              <a:t>Столешники</a:t>
            </a:r>
            <a:r>
              <a:rPr lang="ru-RU" sz="2300" dirty="0" smtClean="0">
                <a:latin typeface="Bookman Old Style" pitchFamily="18" charset="0"/>
              </a:rPr>
              <a:t>», оно же «</a:t>
            </a:r>
            <a:r>
              <a:rPr lang="ru-RU" sz="2300" i="1" dirty="0" smtClean="0">
                <a:latin typeface="Bookman Old Style" pitchFamily="18" charset="0"/>
              </a:rPr>
              <a:t>У дяди </a:t>
            </a:r>
            <a:r>
              <a:rPr lang="ru-RU" sz="2300" i="1" dirty="0" err="1" smtClean="0">
                <a:latin typeface="Bookman Old Style" pitchFamily="18" charset="0"/>
              </a:rPr>
              <a:t>Гиляя</a:t>
            </a:r>
            <a:r>
              <a:rPr lang="ru-RU" sz="2300" dirty="0" smtClean="0">
                <a:latin typeface="Bookman Old Style" pitchFamily="18" charset="0"/>
              </a:rPr>
              <a:t>»).</a:t>
            </a:r>
            <a:endParaRPr lang="ru-RU" sz="23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А так советовал проводить классификацию географических названий  Л.Л.Трубе.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Названия - антропонимы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(примеры населённых пунктов Владимирской области)    Андреевка,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Анохино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Артёмовка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2. 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Занятие населения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Брагино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Борщёвка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Бусино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Бутылки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3.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Религиозные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Архангел, Боголюбово, Вознесенье, Воскресенье, Покров и др.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4.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географическому местоположению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Клязьменский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городок,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Нерльская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Новосёлка, Загорье, Нижняя и Верхняя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Занинки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Поречье, Придорожный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5.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размерам и характеру поселения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Городище, Селище, Митины Деревеньки, Погост, Сенинские Дворики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6.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рельефу (</a:t>
            </a:r>
            <a:r>
              <a:rPr lang="ru-RU" b="1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оронимы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)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Бережки,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Брыковы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Горы, Большой и Малый Холмы,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Удол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Вал, Золотая Грива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7.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климату и погоде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Суханиха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Озяблицы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Зимницы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8.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внутренним водам (гидронимы):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Озерки,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Омутищи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Болотский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Ключевая,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Прудищи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Ручей, Рукав и др.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9.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характеру поверхности, горным породам, плодородию земли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Глинище,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Ополье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Пески, Каменка и др.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10.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животным и растениям (</a:t>
            </a:r>
            <a:r>
              <a:rPr lang="ru-RU" b="1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бионимы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):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Барсуки, Берёзка, Боровицы, Бобры, Дубёнки,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Елькино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и 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11.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Названия, символизирующие эпоху социализма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 Большевик, Достижение, Гигант,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Ильичёвка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Красный Октябрь и т. д.</a:t>
            </a: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12. Прочие названия, которые трудно объяснить, в том числе иноязычные. Часто эти  непонятные названия дошли к нам из глубины веков и за огромный промежуток времени сильно видоизменились в произношении и написании, потеряли своё первоначальное назначение, были неправильно переведены, истолкованы, записаны. </a:t>
            </a:r>
            <a:endParaRPr lang="ru-RU" sz="2800" dirty="0" smtClean="0">
              <a:latin typeface="Georgia" pitchFamily="18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Чтобы объяснить смысл и значение какого-то географического названия, надо: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а) хорошо знать русский язык, прежде всего механизм словообразования;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б) фонетический разбор слов;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в) историю своего родного края, то есть  когда он образовался, какие народы здесь жили, чем занимались, какие важнейшие   исторические события проходили, какие  люди его прославили и многое другое;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г) по географии надо хорошо знать рельеф, геологическое прошлое, воды, климат,  растительный и животный мир, почвы, современные и прошлые занятия людей своего края, в частности Владимирской области.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8580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По каждому названию надо найти ответы на поставленные вопросы: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Называемый объект (населенный пункт, водоём, урочище и т.д.)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Его современное  название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Имеет ли объект другие названия, имел ли он их в прошлом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С каких пор (насколько это можно выяснить) известно это название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Есть ли вблизи другие такие названия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Как местное население объясняет это название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Подтверждается ли это объяснение фактическими данными</a:t>
            </a:r>
            <a:endParaRPr lang="ru-RU" sz="3000" dirty="0" smtClean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610</Words>
  <Application>Microsoft Office PowerPoint</Application>
  <PresentationFormat>Экран (4:3)</PresentationFormat>
  <Paragraphs>54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62</cp:revision>
  <dcterms:created xsi:type="dcterms:W3CDTF">2013-11-30T13:36:55Z</dcterms:created>
  <dcterms:modified xsi:type="dcterms:W3CDTF">2014-01-29T10:46:03Z</dcterms:modified>
</cp:coreProperties>
</file>