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67" r:id="rId3"/>
    <p:sldId id="268" r:id="rId4"/>
    <p:sldId id="275" r:id="rId5"/>
    <p:sldId id="257" r:id="rId6"/>
    <p:sldId id="259" r:id="rId7"/>
    <p:sldId id="260" r:id="rId8"/>
    <p:sldId id="258" r:id="rId9"/>
    <p:sldId id="269" r:id="rId10"/>
    <p:sldId id="270" r:id="rId11"/>
    <p:sldId id="271" r:id="rId12"/>
    <p:sldId id="274" r:id="rId13"/>
    <p:sldId id="266" r:id="rId14"/>
    <p:sldId id="265" r:id="rId15"/>
    <p:sldId id="273" r:id="rId16"/>
    <p:sldId id="262" r:id="rId17"/>
    <p:sldId id="272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0F93-CE42-4D69-9A30-DE83EA81206E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59A3C-FB9A-4405-AEB0-2583CC756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72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9A3C-FB9A-4405-AEB0-2583CC7564C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89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59A3C-FB9A-4405-AEB0-2583CC7564C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99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1479-72B6-4394-B6CF-934E9963D64C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6C1479-72B6-4394-B6CF-934E9963D64C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7CF534-0357-4B99-8A92-74A536BD4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324036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Традиции суворовского братства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293096"/>
            <a:ext cx="7704856" cy="1584176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atin typeface="+mj-lt"/>
              </a:rPr>
              <a:t>«Жизнь – Родине, честь – никому!»</a:t>
            </a:r>
          </a:p>
          <a:p>
            <a:endParaRPr lang="ru-RU" sz="6000" dirty="0"/>
          </a:p>
          <a:p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xmlns="" val="12817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Выпускники Московского суворовского- Герои России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738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+mj-lt"/>
              </a:rPr>
              <a:t>Роман </a:t>
            </a:r>
            <a:r>
              <a:rPr lang="ru-RU" b="1" dirty="0" err="1" smtClean="0">
                <a:latin typeface="+mj-lt"/>
              </a:rPr>
              <a:t>николаевич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Щетнев</a:t>
            </a:r>
            <a:r>
              <a:rPr lang="ru-RU" b="1" dirty="0" smtClean="0">
                <a:latin typeface="+mj-lt"/>
              </a:rPr>
              <a:t>-</a:t>
            </a:r>
          </a:p>
          <a:p>
            <a:pPr algn="ctr"/>
            <a:r>
              <a:rPr lang="ru-RU" b="1" dirty="0" smtClean="0">
                <a:latin typeface="+mj-lt"/>
              </a:rPr>
              <a:t> выпускник 1994</a:t>
            </a:r>
            <a:endParaRPr lang="ru-RU" b="1" dirty="0"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412776"/>
            <a:ext cx="4041775" cy="15121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j-lt"/>
              </a:rPr>
              <a:t>Андрей Иванович Бочаров- </a:t>
            </a:r>
          </a:p>
          <a:p>
            <a:pPr algn="ctr"/>
            <a:r>
              <a:rPr lang="ru-RU" b="1" dirty="0" smtClean="0">
                <a:latin typeface="+mj-lt"/>
              </a:rPr>
              <a:t>выпускник 1987</a:t>
            </a:r>
            <a:endParaRPr lang="ru-RU" b="1" dirty="0">
              <a:latin typeface="+mj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924944"/>
            <a:ext cx="4041775" cy="32012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341077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241514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uiExpand="1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Ты стал суворовцем…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atin typeface="+mj-lt"/>
              </a:rPr>
              <a:t>Как и когда ты </a:t>
            </a:r>
            <a:r>
              <a:rPr lang="ru-RU" sz="2500" b="1" dirty="0" smtClean="0">
                <a:latin typeface="+mj-lt"/>
              </a:rPr>
              <a:t>принял решение о поступлении в училище? </a:t>
            </a:r>
          </a:p>
          <a:p>
            <a:r>
              <a:rPr lang="ru-RU" sz="2500" b="1" dirty="0" smtClean="0">
                <a:latin typeface="+mj-lt"/>
              </a:rPr>
              <a:t>Что </a:t>
            </a:r>
            <a:r>
              <a:rPr lang="ru-RU" sz="2500" b="1" dirty="0" smtClean="0">
                <a:latin typeface="+mj-lt"/>
              </a:rPr>
              <a:t>ты ожидал от учебы в нашем училище? Какими были твои первые впечатления?</a:t>
            </a:r>
          </a:p>
          <a:p>
            <a:r>
              <a:rPr lang="ru-RU" sz="2500" b="1" dirty="0" smtClean="0">
                <a:latin typeface="+mj-lt"/>
              </a:rPr>
              <a:t>Звание </a:t>
            </a:r>
            <a:r>
              <a:rPr lang="ru-RU" sz="2500" b="1" dirty="0" smtClean="0">
                <a:latin typeface="+mj-lt"/>
              </a:rPr>
              <a:t>«суворовца» - это особое звание?</a:t>
            </a:r>
          </a:p>
          <a:p>
            <a:r>
              <a:rPr lang="ru-RU" sz="2500" b="1" dirty="0" smtClean="0">
                <a:latin typeface="+mj-lt"/>
              </a:rPr>
              <a:t>Какими </a:t>
            </a:r>
            <a:r>
              <a:rPr lang="ru-RU" sz="2500" b="1" dirty="0" smtClean="0">
                <a:latin typeface="+mj-lt"/>
              </a:rPr>
              <a:t>качествами должен обладать суворовец? А какие качества есть у тебя? Какие ты бы хотел у себя воспитать?</a:t>
            </a:r>
          </a:p>
          <a:p>
            <a:r>
              <a:rPr lang="ru-RU" sz="2500" b="1" dirty="0" smtClean="0">
                <a:latin typeface="+mj-lt"/>
              </a:rPr>
              <a:t>Быть </a:t>
            </a:r>
            <a:r>
              <a:rPr lang="ru-RU" sz="2500" b="1" dirty="0" smtClean="0">
                <a:latin typeface="+mj-lt"/>
              </a:rPr>
              <a:t>суворовцем </a:t>
            </a:r>
            <a:r>
              <a:rPr lang="ru-RU" sz="2500" b="1" dirty="0" err="1" smtClean="0">
                <a:latin typeface="+mj-lt"/>
              </a:rPr>
              <a:t>МсСВУ</a:t>
            </a:r>
            <a:r>
              <a:rPr lang="ru-RU" sz="2500" b="1" dirty="0" smtClean="0">
                <a:latin typeface="+mj-lt"/>
              </a:rPr>
              <a:t> – это престижно?</a:t>
            </a:r>
          </a:p>
          <a:p>
            <a:r>
              <a:rPr lang="ru-RU" sz="2500" b="1" dirty="0" smtClean="0">
                <a:latin typeface="+mj-lt"/>
              </a:rPr>
              <a:t>Как </a:t>
            </a:r>
            <a:r>
              <a:rPr lang="ru-RU" sz="2500" b="1" dirty="0" smtClean="0">
                <a:latin typeface="+mj-lt"/>
              </a:rPr>
              <a:t>относятся твои бывшие одноклассники, друзья к твоему обучению в училище?</a:t>
            </a:r>
          </a:p>
          <a:p>
            <a:r>
              <a:rPr lang="ru-RU" sz="2500" b="1" dirty="0" smtClean="0">
                <a:latin typeface="+mj-lt"/>
              </a:rPr>
              <a:t>Собираешься </a:t>
            </a:r>
            <a:r>
              <a:rPr lang="ru-RU" sz="2500" b="1" dirty="0" smtClean="0">
                <a:latin typeface="+mj-lt"/>
              </a:rPr>
              <a:t>ли ты связать свою жизнь с военной профессией? Как тебе в этом поможет учеба в </a:t>
            </a:r>
            <a:r>
              <a:rPr lang="ru-RU" sz="2500" b="1" dirty="0" err="1" smtClean="0">
                <a:latin typeface="+mj-lt"/>
              </a:rPr>
              <a:t>МсСВУ</a:t>
            </a:r>
            <a:r>
              <a:rPr lang="ru-RU" sz="2500" b="1" dirty="0" smtClean="0">
                <a:latin typeface="+mj-lt"/>
              </a:rPr>
              <a:t>? </a:t>
            </a:r>
            <a:endParaRPr lang="ru-RU" sz="25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7583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Геннадий Дроздов</a:t>
            </a:r>
            <a:br>
              <a:rPr lang="ru-RU" sz="3600" b="1" dirty="0" smtClean="0"/>
            </a:br>
            <a:r>
              <a:rPr lang="ru-RU" sz="3600" b="1" dirty="0" smtClean="0"/>
              <a:t>«Другу»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618028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Ты помнишь юности далекой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Вход в храм с парадного крыльца,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Когда над Волгою широкой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Звенели наши голоса?!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В ответ нам лип склонялись кроны,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Спадая золотом цветов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На алые, как кровь, погоны,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В дань павших на фронтах отцов.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Форсили мы своей одеждой,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С самой фортуной егозя,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Сияли удали надеждой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Лихих суворовцев глаза.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Мы не случайно память эту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Храним до старческих седин.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Ведь жизнь военных пор кадетов</a:t>
            </a:r>
          </a:p>
          <a:p>
            <a:pPr marL="137160" indent="0">
              <a:buNone/>
            </a:pPr>
            <a:r>
              <a:rPr lang="ru-RU" sz="2000" b="1" dirty="0" smtClean="0">
                <a:latin typeface="+mj-lt"/>
              </a:rPr>
              <a:t>Достойна песен и былин</a:t>
            </a:r>
            <a:endParaRPr lang="ru-RU" sz="2000" b="1" dirty="0">
              <a:latin typeface="+mj-lt"/>
            </a:endParaRPr>
          </a:p>
          <a:p>
            <a:endParaRPr lang="ru-RU" sz="20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3179413" cy="2292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461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ТОРЖЕСТВЕННОЕ ОБЕЩАНИЕ СУВОРОВЦА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sz="2400" b="1" dirty="0" smtClean="0">
                <a:latin typeface="+mj-lt"/>
              </a:rPr>
              <a:t>«Я, суворовец Московского суворовского военного училища, перед лицом своих товарищей торжественно обещаю</a:t>
            </a:r>
            <a:r>
              <a:rPr lang="ru-RU" sz="2400" b="1" dirty="0" smtClean="0">
                <a:latin typeface="+mj-lt"/>
              </a:rPr>
              <a:t>:</a:t>
            </a:r>
          </a:p>
          <a:p>
            <a:pPr marL="137160" indent="0">
              <a:buNone/>
            </a:pPr>
            <a:endParaRPr lang="ru-RU" sz="2400" b="1" dirty="0" smtClean="0">
              <a:latin typeface="+mj-lt"/>
            </a:endParaRPr>
          </a:p>
          <a:p>
            <a:pPr marL="137160" indent="0">
              <a:buNone/>
            </a:pPr>
            <a:r>
              <a:rPr lang="ru-RU" sz="2400" b="1" dirty="0" smtClean="0">
                <a:latin typeface="+mj-lt"/>
              </a:rPr>
              <a:t>- твердо </a:t>
            </a:r>
            <a:r>
              <a:rPr lang="ru-RU" sz="2400" b="1" dirty="0" smtClean="0">
                <a:latin typeface="+mj-lt"/>
              </a:rPr>
              <a:t>знать, умело и добросовестно выполнять свои обязанности в повседневной жизни, руководствоваться требованиями общевоинских уставов Вооруженных сил Российской Федерации</a:t>
            </a:r>
            <a:r>
              <a:rPr lang="ru-RU" sz="2400" b="1" dirty="0" smtClean="0">
                <a:latin typeface="+mj-lt"/>
              </a:rPr>
              <a:t>;</a:t>
            </a:r>
            <a:endParaRPr lang="ru-RU" sz="2400" b="1" dirty="0" smtClean="0">
              <a:latin typeface="+mj-lt"/>
            </a:endParaRPr>
          </a:p>
          <a:p>
            <a:pPr marL="137160" indent="0">
              <a:buNone/>
            </a:pPr>
            <a:r>
              <a:rPr lang="ru-RU" sz="2400" b="1" dirty="0" smtClean="0">
                <a:latin typeface="+mj-lt"/>
              </a:rPr>
              <a:t>- упорно </a:t>
            </a:r>
            <a:r>
              <a:rPr lang="ru-RU" sz="2400" b="1" dirty="0" smtClean="0">
                <a:latin typeface="+mj-lt"/>
              </a:rPr>
              <a:t>овладевать знаниями, настойчиво готовить себя к воинской службе и служению Отечеству</a:t>
            </a:r>
            <a:r>
              <a:rPr lang="ru-RU" sz="2400" b="1" dirty="0" smtClean="0">
                <a:latin typeface="+mj-lt"/>
              </a:rPr>
              <a:t>;</a:t>
            </a:r>
            <a:endParaRPr lang="ru-RU" sz="2400" b="1" dirty="0" smtClean="0">
              <a:latin typeface="+mj-lt"/>
            </a:endParaRPr>
          </a:p>
          <a:p>
            <a:pPr marL="137160" indent="0">
              <a:buNone/>
            </a:pPr>
            <a:r>
              <a:rPr lang="ru-RU" sz="2400" b="1" dirty="0" smtClean="0">
                <a:latin typeface="+mj-lt"/>
              </a:rPr>
              <a:t>- быть дисциплинированным, честным, правдивым;</a:t>
            </a:r>
          </a:p>
          <a:p>
            <a:pPr marL="137160" indent="0">
              <a:buNone/>
            </a:pPr>
            <a:r>
              <a:rPr lang="ru-RU" sz="2400" b="1" dirty="0" smtClean="0">
                <a:latin typeface="+mj-lt"/>
              </a:rPr>
              <a:t>- укреплять дружбу в коллективе, помогать товарищам словом и делом;</a:t>
            </a:r>
          </a:p>
          <a:p>
            <a:pPr marL="137160" indent="0">
              <a:buNone/>
            </a:pPr>
            <a:r>
              <a:rPr lang="ru-RU" sz="2400" b="1" dirty="0" smtClean="0">
                <a:latin typeface="+mj-lt"/>
              </a:rPr>
              <a:t>- дорожить </a:t>
            </a:r>
            <a:r>
              <a:rPr lang="ru-RU" sz="2400" b="1" dirty="0" smtClean="0">
                <a:latin typeface="+mj-lt"/>
              </a:rPr>
              <a:t>славой </a:t>
            </a:r>
            <a:r>
              <a:rPr lang="ru-RU" sz="2400" b="1" dirty="0" smtClean="0">
                <a:latin typeface="+mj-lt"/>
              </a:rPr>
              <a:t>и </a:t>
            </a:r>
            <a:r>
              <a:rPr lang="ru-RU" sz="2400" b="1" dirty="0" smtClean="0">
                <a:latin typeface="+mj-lt"/>
              </a:rPr>
              <a:t>боевыми традициями российского воинства, честью училища, своей роты</a:t>
            </a:r>
            <a:r>
              <a:rPr lang="ru-RU" sz="2400" b="1" dirty="0" smtClean="0">
                <a:latin typeface="+mj-lt"/>
              </a:rPr>
              <a:t>»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8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1835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Одна из главных традиций – принятие Торжественного </a:t>
            </a:r>
            <a:r>
              <a:rPr lang="ru-RU" sz="3600" dirty="0" smtClean="0"/>
              <a:t>обещания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27584" y="5229200"/>
            <a:ext cx="7859216" cy="1368152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2800" b="1" dirty="0" smtClean="0">
                <a:latin typeface="+mj-lt"/>
              </a:rPr>
              <a:t>Зал Славы Центрального музея Великой Отечественной </a:t>
            </a:r>
            <a:r>
              <a:rPr lang="ru-RU" sz="2800" b="1" dirty="0" smtClean="0">
                <a:latin typeface="+mj-lt"/>
              </a:rPr>
              <a:t>войны</a:t>
            </a:r>
          </a:p>
          <a:p>
            <a:pPr marL="137160" indent="0" algn="ctr">
              <a:buNone/>
            </a:pPr>
            <a:r>
              <a:rPr lang="ru-RU" sz="2800" b="1" dirty="0" smtClean="0">
                <a:latin typeface="+mj-lt"/>
              </a:rPr>
              <a:t>Сентябрь </a:t>
            </a:r>
            <a:r>
              <a:rPr lang="ru-RU" sz="2800" b="1" dirty="0" smtClean="0">
                <a:latin typeface="+mj-lt"/>
              </a:rPr>
              <a:t>2012 </a:t>
            </a:r>
            <a:r>
              <a:rPr lang="ru-RU" sz="2800" b="1" dirty="0" smtClean="0">
                <a:latin typeface="+mj-lt"/>
              </a:rPr>
              <a:t>года</a:t>
            </a:r>
            <a:endParaRPr lang="ru-RU" sz="2800" b="1" dirty="0">
              <a:latin typeface="+mj-lt"/>
            </a:endParaRPr>
          </a:p>
        </p:txBody>
      </p:sp>
      <p:pic>
        <p:nvPicPr>
          <p:cNvPr id="4098" name="Picture 2" descr="C:\storage (mom)\Картинки\phoca_thumb_l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6995"/>
            <a:ext cx="4038532" cy="2688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storage (mom)\Картинки\phoca_thumb_l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55806"/>
            <a:ext cx="3901582" cy="2596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64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Участие в Параде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9 </a:t>
            </a:r>
            <a:r>
              <a:rPr lang="ru-RU" sz="4400" dirty="0" smtClean="0"/>
              <a:t>мая 2013 года</a:t>
            </a:r>
            <a:endParaRPr lang="ru-RU" sz="440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832647" cy="3888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6712"/>
          </a:xfrm>
        </p:spPr>
        <p:txBody>
          <a:bodyPr/>
          <a:lstStyle/>
          <a:p>
            <a:r>
              <a:rPr lang="ru-RU" dirty="0" smtClean="0"/>
              <a:t>Училище – наш дом родной.</a:t>
            </a:r>
            <a:endParaRPr lang="ru-RU" dirty="0"/>
          </a:p>
        </p:txBody>
      </p:sp>
      <p:pic>
        <p:nvPicPr>
          <p:cNvPr id="2050" name="Picture 2" descr="C:\storage (mom)\Картинки\phoca_thumb_l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05616"/>
            <a:ext cx="3786705" cy="2452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1052736"/>
            <a:ext cx="3816424" cy="2548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Татьяна\Desktop\фото Ланько 2012-2013 учебный год\IMG_0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95682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Татьяна\Desktop\фото Ланько 2012-2013 учебный год\IMG_04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124744"/>
            <a:ext cx="3635896" cy="272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765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Всюду суворовцем будь!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300" b="1" dirty="0" smtClean="0">
                <a:latin typeface="+mj-lt"/>
              </a:rPr>
              <a:t> Помни суворовцев вечно,</a:t>
            </a:r>
            <a:endParaRPr lang="ru-RU" sz="2300" dirty="0" smtClean="0">
              <a:latin typeface="+mj-lt"/>
            </a:endParaRPr>
          </a:p>
          <a:p>
            <a:r>
              <a:rPr lang="ru-RU" sz="2300" b="1" dirty="0" smtClean="0">
                <a:latin typeface="+mj-lt"/>
              </a:rPr>
              <a:t>Милых, веселых, беспечных.</a:t>
            </a:r>
            <a:endParaRPr lang="ru-RU" sz="2300" dirty="0" smtClean="0">
              <a:latin typeface="+mj-lt"/>
            </a:endParaRPr>
          </a:p>
          <a:p>
            <a:r>
              <a:rPr lang="ru-RU" sz="2300" b="1" dirty="0" smtClean="0">
                <a:latin typeface="+mj-lt"/>
              </a:rPr>
              <a:t>Жаль, что годов быстротечных</a:t>
            </a:r>
            <a:endParaRPr lang="ru-RU" sz="2300" dirty="0" smtClean="0">
              <a:latin typeface="+mj-lt"/>
            </a:endParaRPr>
          </a:p>
          <a:p>
            <a:r>
              <a:rPr lang="ru-RU" sz="2300" b="1" dirty="0" smtClean="0">
                <a:latin typeface="+mj-lt"/>
              </a:rPr>
              <a:t>Больше уж нам не вернуть.</a:t>
            </a:r>
            <a:endParaRPr lang="ru-RU" sz="2300" dirty="0" smtClean="0">
              <a:latin typeface="+mj-lt"/>
            </a:endParaRPr>
          </a:p>
          <a:p>
            <a:r>
              <a:rPr lang="ru-RU" sz="2300" b="1" dirty="0" smtClean="0">
                <a:latin typeface="+mj-lt"/>
              </a:rPr>
              <a:t>Так же, как в бывших свершеньях,</a:t>
            </a:r>
            <a:endParaRPr lang="ru-RU" sz="2300" dirty="0" smtClean="0">
              <a:latin typeface="+mj-lt"/>
            </a:endParaRPr>
          </a:p>
          <a:p>
            <a:r>
              <a:rPr lang="ru-RU" sz="2300" b="1" dirty="0" smtClean="0">
                <a:latin typeface="+mj-lt"/>
              </a:rPr>
              <a:t>В мыслях своих и стремленьях –</a:t>
            </a:r>
            <a:endParaRPr lang="ru-RU" sz="2300" dirty="0" smtClean="0">
              <a:latin typeface="+mj-lt"/>
            </a:endParaRPr>
          </a:p>
          <a:p>
            <a:r>
              <a:rPr lang="ru-RU" sz="2300" b="1" dirty="0" smtClean="0">
                <a:latin typeface="+mj-lt"/>
              </a:rPr>
              <a:t>Всюду суворовцем будь!</a:t>
            </a:r>
            <a:endParaRPr lang="ru-RU" sz="2300" dirty="0"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92896"/>
            <a:ext cx="4272560" cy="3236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/>
              <a:t>Сделай правильный выбор!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storage (mom)\Картинки\IMG_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2589"/>
            <a:ext cx="7344816" cy="4846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6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2961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Постановление №901 «О неотложных мерах по восстановлению хозяйства в районах, освобожденных от немецкой оккупации»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04856" cy="5013176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ru-RU" sz="2600" b="1" i="1" dirty="0" smtClean="0">
                <a:latin typeface="+mj-lt"/>
              </a:rPr>
              <a:t> </a:t>
            </a:r>
            <a:r>
              <a:rPr lang="ru-RU" sz="2600" b="1" dirty="0" smtClean="0">
                <a:latin typeface="+mj-lt"/>
              </a:rPr>
              <a:t>училища сформировать в период с 1 октября по 1 декабря 1943 года</a:t>
            </a:r>
          </a:p>
          <a:p>
            <a:pPr>
              <a:buFont typeface="Arial" charset="0"/>
              <a:buChar char="•"/>
            </a:pPr>
            <a:r>
              <a:rPr lang="ru-RU" sz="2600" b="1" dirty="0" smtClean="0">
                <a:latin typeface="+mj-lt"/>
              </a:rPr>
              <a:t> к 1 октября разработать и издать штаты и Положение о СВУ, учебные программы и планы, укомплектовать училища руководящими кадрами и постоянным составом</a:t>
            </a:r>
          </a:p>
          <a:p>
            <a:pPr>
              <a:buFont typeface="Arial" charset="0"/>
              <a:buChar char="•"/>
            </a:pPr>
            <a:r>
              <a:rPr lang="ru-RU" sz="2600" b="1" dirty="0" smtClean="0">
                <a:latin typeface="+mj-lt"/>
              </a:rPr>
              <a:t> к 1 октября отремонтировать отведенные училищам помещения</a:t>
            </a:r>
          </a:p>
          <a:p>
            <a:pPr>
              <a:buFont typeface="Arial" charset="0"/>
              <a:buChar char="•"/>
            </a:pPr>
            <a:r>
              <a:rPr lang="ru-RU" sz="2600" b="1" dirty="0" smtClean="0">
                <a:latin typeface="+mj-lt"/>
              </a:rPr>
              <a:t> к 15 сентября представить образцы формы одежды воспитанников суворовских училищ</a:t>
            </a:r>
            <a:endParaRPr lang="ru-RU" sz="2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7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112078" cy="316835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7776864" cy="3140968"/>
          </a:xfrm>
        </p:spPr>
        <p:txBody>
          <a:bodyPr>
            <a:noAutofit/>
          </a:bodyPr>
          <a:lstStyle/>
          <a:p>
            <a:pPr algn="l">
              <a:buFont typeface="Arial" charset="0"/>
              <a:buChar char="•"/>
            </a:pPr>
            <a:r>
              <a:rPr lang="ru-RU" sz="2600" b="1" dirty="0" smtClean="0">
                <a:latin typeface="+mj-lt"/>
              </a:rPr>
              <a:t>     «отобрать лучший офицерский состав, имеющий достаточный опыт в педагогической и воспитательной деятельности и практический стаж в командовании подразделениями и частями Красной Армии. При наличии всех этих качеств, преимущество отдавать офицерам, имеющим боевой опыт» </a:t>
            </a:r>
          </a:p>
          <a:p>
            <a:pPr>
              <a:buFont typeface="Arial" charset="0"/>
              <a:buChar char="•"/>
            </a:pPr>
            <a:endParaRPr lang="ru-RU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8"/>
            <a:ext cx="3998844" cy="265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817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58247"/>
            <a:ext cx="3398008" cy="2654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3744913" cy="288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651500" y="1412875"/>
            <a:ext cx="33877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Маленькие солдаты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750" y="4652963"/>
            <a:ext cx="41036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большой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войны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708920"/>
            <a:ext cx="2742811" cy="1788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1 октября 1944 года – день образования Горьковского СВУ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storage (mom)\Картинки\Gor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870136" cy="4409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24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Характеристика первого </a:t>
            </a:r>
            <a:r>
              <a:rPr lang="ru-RU" sz="3600" dirty="0" smtClean="0"/>
              <a:t>набора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7091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latin typeface="+mj-lt"/>
              </a:rPr>
              <a:t>Дети военнослужащих, 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b="1" dirty="0" smtClean="0">
                <a:latin typeface="+mj-lt"/>
              </a:rPr>
              <a:t>погибших </a:t>
            </a:r>
            <a:r>
              <a:rPr lang="ru-RU" b="1" dirty="0" smtClean="0">
                <a:latin typeface="+mj-lt"/>
              </a:rPr>
              <a:t>на фронтах  ..…..…………………   236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+mj-lt"/>
              </a:rPr>
              <a:t>Дети сражающихся воинов ………………  165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+mj-lt"/>
              </a:rPr>
              <a:t>Дети </a:t>
            </a:r>
            <a:r>
              <a:rPr lang="ru-RU" b="1" dirty="0" smtClean="0">
                <a:latin typeface="+mj-lt"/>
              </a:rPr>
              <a:t>инвалидов войны …………………...    19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+mj-lt"/>
              </a:rPr>
              <a:t>Дети партизан и государственных 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b="1" dirty="0" smtClean="0">
                <a:latin typeface="+mj-lt"/>
              </a:rPr>
              <a:t>служащих  ………………………………........    13  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+mj-lt"/>
              </a:rPr>
              <a:t>Дети рабочих и служащих  ………………    72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latin typeface="+mj-lt"/>
              </a:rPr>
              <a:t>Всего набрано  ……………........................    505</a:t>
            </a:r>
          </a:p>
          <a:p>
            <a:pPr marL="137160" indent="0">
              <a:lnSpc>
                <a:spcPct val="120000"/>
              </a:lnSpc>
              <a:buNone/>
            </a:pPr>
            <a:r>
              <a:rPr lang="ru-RU" b="1" dirty="0" smtClean="0">
                <a:latin typeface="+mj-lt"/>
              </a:rPr>
              <a:t>(в том числе – 29 сирот)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3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Воспитанники Горьковского СВУ 40-х годов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6729" y="1916831"/>
            <a:ext cx="8229600" cy="4542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storage (mom)\Картинки\Gor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9781"/>
            <a:ext cx="3944187" cy="2713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storage (mom)\Картинки\Gor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14740"/>
            <a:ext cx="3190285" cy="2624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storage (mom)\Картинки\Gor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5082" y="951737"/>
            <a:ext cx="1896529" cy="2821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storage (mom)\Картинки\Gor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1916959" cy="2512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storage (mom)\Картинки\Gor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48984"/>
            <a:ext cx="3840909" cy="2790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23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210 воспитанников Горьковского СВУ приняли участие в Параде Победы на Красной площади в июне 1945 года.  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endParaRPr lang="ru-RU" sz="2000" dirty="0"/>
          </a:p>
          <a:p>
            <a:endParaRPr lang="ru-RU" sz="2000" dirty="0"/>
          </a:p>
        </p:txBody>
      </p:sp>
      <p:pic>
        <p:nvPicPr>
          <p:cNvPr id="1026" name="Picture 2" descr="C:\storage (mom)\Картинки\Gor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752528" cy="3738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61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Московское суворовское в Филях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328592" cy="39964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нь образования МСВУ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образования МСВУ</Template>
  <TotalTime>409</TotalTime>
  <Words>579</Words>
  <Application>Microsoft Office PowerPoint</Application>
  <PresentationFormat>Экран (4:3)</PresentationFormat>
  <Paragraphs>82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День образования МСВУ</vt:lpstr>
      <vt:lpstr>Традиции суворовского братства</vt:lpstr>
      <vt:lpstr>Постановление №901 «О неотложных мерах по восстановлению хозяйства в районах, освобожденных от немецкой оккупации»</vt:lpstr>
      <vt:lpstr>Слайд 3</vt:lpstr>
      <vt:lpstr>Слайд 4</vt:lpstr>
      <vt:lpstr>1 октября 1944 года – день образования Горьковского СВУ </vt:lpstr>
      <vt:lpstr>Характеристика первого набора</vt:lpstr>
      <vt:lpstr>Воспитанники Горьковского СВУ 40-х годов</vt:lpstr>
      <vt:lpstr>210 воспитанников Горьковского СВУ приняли участие в Параде Победы на Красной площади в июне 1945 года.   </vt:lpstr>
      <vt:lpstr>Московское суворовское в Филях</vt:lpstr>
      <vt:lpstr>Выпускники Московского суворовского- Герои России</vt:lpstr>
      <vt:lpstr>Ты стал суворовцем…</vt:lpstr>
      <vt:lpstr>Геннадий Дроздов «Другу»</vt:lpstr>
      <vt:lpstr>ТОРЖЕСТВЕННОЕ ОБЕЩАНИЕ СУВОРОВЦА</vt:lpstr>
      <vt:lpstr>Одна из главных традиций – принятие Торжественного обещания</vt:lpstr>
      <vt:lpstr>Участие в Параде  9 мая 2013 года</vt:lpstr>
      <vt:lpstr>Училище – наш дом родной.</vt:lpstr>
      <vt:lpstr>Всюду суворовцем будь!</vt:lpstr>
      <vt:lpstr>Сделай правильный выбор!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образования МСВУ</dc:title>
  <dc:creator>Татьяна</dc:creator>
  <cp:lastModifiedBy>Татьяна</cp:lastModifiedBy>
  <cp:revision>8</cp:revision>
  <dcterms:created xsi:type="dcterms:W3CDTF">2012-09-28T17:06:31Z</dcterms:created>
  <dcterms:modified xsi:type="dcterms:W3CDTF">2014-01-04T08:31:19Z</dcterms:modified>
</cp:coreProperties>
</file>