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0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24744"/>
            <a:ext cx="6400800" cy="4536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Тема: </a:t>
            </a:r>
            <a:r>
              <a:rPr lang="ru-RU" dirty="0" smtClean="0"/>
              <a:t>А.С. Пушкин. Стихотворный цикл «подражание Корану» Композиция и </a:t>
            </a:r>
            <a:r>
              <a:rPr lang="ru-RU" smtClean="0"/>
              <a:t>жанровое </a:t>
            </a:r>
            <a:r>
              <a:rPr lang="ru-RU" smtClean="0"/>
              <a:t>своеобразие</a:t>
            </a:r>
            <a:br>
              <a:rPr lang="ru-RU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Аракчеева В.И. № 273-308-728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44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96752"/>
            <a:ext cx="6584776" cy="468052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1900" dirty="0"/>
              <a:t>Первые три стихотворения : «Клянусь четой и  </a:t>
            </a:r>
            <a:r>
              <a:rPr lang="ru-RU" sz="1900" dirty="0" err="1"/>
              <a:t>нечетой</a:t>
            </a:r>
            <a:r>
              <a:rPr lang="ru-RU" sz="1900" dirty="0"/>
              <a:t>». «О, жёны чистые пророка»  и  «</a:t>
            </a:r>
            <a:r>
              <a:rPr lang="ru-RU" sz="1900" dirty="0" err="1"/>
              <a:t>Смутясь</a:t>
            </a:r>
            <a:r>
              <a:rPr lang="ru-RU" sz="1900" dirty="0"/>
              <a:t>,  нахмурился пророк»  (1 доминанта)- по жанровому  своеобразию </a:t>
            </a:r>
            <a:r>
              <a:rPr lang="ru-RU" sz="1900" dirty="0" smtClean="0"/>
              <a:t>напоминают </a:t>
            </a:r>
            <a:r>
              <a:rPr lang="ru-RU" sz="1900" dirty="0"/>
              <a:t>духовные оды</a:t>
            </a:r>
            <a:r>
              <a:rPr lang="ru-RU" sz="1900" dirty="0" smtClean="0"/>
              <a:t>.</a:t>
            </a:r>
          </a:p>
          <a:p>
            <a:pPr indent="0">
              <a:buNone/>
            </a:pPr>
            <a:r>
              <a:rPr lang="ru-RU" sz="1900" dirty="0" smtClean="0"/>
              <a:t>      На жанр оды указывает такой признак, как возвышенный предмет поэзии – пророчество. Все стихотворения первой триады объединяет тема величия всесильного пророка и его Корана, символа власти правды, чистоты и добра.</a:t>
            </a:r>
            <a:endParaRPr lang="ru-RU" sz="1900" i="1" dirty="0"/>
          </a:p>
          <a:p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705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12776"/>
            <a:ext cx="6400800" cy="4073625"/>
          </a:xfrm>
        </p:spPr>
        <p:txBody>
          <a:bodyPr>
            <a:normAutofit/>
          </a:bodyPr>
          <a:lstStyle/>
          <a:p>
            <a:r>
              <a:rPr lang="ru-RU" dirty="0"/>
              <a:t> Нельзя не обратить внимания на глаголы – императивы, употреблённые в первых трёх «подражаниях»: они выражают особую эмоциональную приподнятость стихотворений, подчёркивают их гуманистический пафос и глубокую нравственность:</a:t>
            </a:r>
          </a:p>
          <a:p>
            <a:pPr indent="0">
              <a:buNone/>
            </a:pPr>
            <a:r>
              <a:rPr lang="ru-RU" i="1" dirty="0" smtClean="0"/>
              <a:t>               Мужайся </a:t>
            </a:r>
            <a:r>
              <a:rPr lang="ru-RU" i="1" dirty="0"/>
              <a:t>ж , презирай обман,</a:t>
            </a:r>
          </a:p>
          <a:p>
            <a:pPr indent="0">
              <a:buNone/>
            </a:pPr>
            <a:r>
              <a:rPr lang="ru-RU" i="1" dirty="0"/>
              <a:t>               Стезёю правды бодро следуй,</a:t>
            </a:r>
          </a:p>
          <a:p>
            <a:pPr indent="0">
              <a:buNone/>
            </a:pPr>
            <a:r>
              <a:rPr lang="ru-RU" i="1" dirty="0"/>
              <a:t>               Люби сирот и мой Коран </a:t>
            </a:r>
          </a:p>
          <a:p>
            <a:pPr indent="0">
              <a:buNone/>
            </a:pPr>
            <a:r>
              <a:rPr lang="ru-RU" i="1" dirty="0"/>
              <a:t>               Дрожащей твари проповедуй.</a:t>
            </a:r>
          </a:p>
        </p:txBody>
      </p:sp>
    </p:spTree>
    <p:extLst>
      <p:ext uri="{BB962C8B-B14F-4D97-AF65-F5344CB8AC3E}">
        <p14:creationId xmlns:p14="http://schemas.microsoft.com/office/powerpoint/2010/main" val="26227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3573016"/>
            <a:ext cx="6400800" cy="328498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Используя жанр духовной оды, </a:t>
            </a:r>
            <a:r>
              <a:rPr lang="ru-RU" sz="2000" dirty="0" err="1">
                <a:latin typeface="Times New Roman"/>
                <a:ea typeface="Times New Roman"/>
              </a:rPr>
              <a:t>А.С.Пушкин</a:t>
            </a:r>
            <a:r>
              <a:rPr lang="ru-RU" sz="2000" dirty="0">
                <a:latin typeface="Times New Roman"/>
                <a:ea typeface="Times New Roman"/>
              </a:rPr>
              <a:t> продолжает литературные традиции , зародившиеся в эпоху классицизма , в период творчества </a:t>
            </a:r>
            <a:r>
              <a:rPr lang="ru-RU" sz="2000" dirty="0">
                <a:solidFill>
                  <a:srgbClr val="0070C0"/>
                </a:solidFill>
                <a:latin typeface="Times New Roman"/>
                <a:ea typeface="Times New Roman"/>
              </a:rPr>
              <a:t>В.К.Тредиаковского, М.В.Ломоносова и </a:t>
            </a:r>
            <a:r>
              <a:rPr lang="ru-RU" sz="2000" dirty="0" err="1">
                <a:solidFill>
                  <a:srgbClr val="0070C0"/>
                </a:solidFill>
                <a:latin typeface="Times New Roman"/>
                <a:ea typeface="Times New Roman"/>
              </a:rPr>
              <a:t>Г.Р.Державина</a:t>
            </a:r>
            <a:r>
              <a:rPr lang="ru-RU" sz="2000" dirty="0">
                <a:solidFill>
                  <a:srgbClr val="0070C0"/>
                </a:solidFill>
                <a:latin typeface="Times New Roman"/>
                <a:ea typeface="Times New Roman"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1692255" cy="211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48335"/>
            <a:ext cx="1528564" cy="211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1"/>
            <a:ext cx="1578868" cy="209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11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980728"/>
            <a:ext cx="6400800" cy="475252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000" i="1" dirty="0" smtClean="0"/>
              <a:t>                         </a:t>
            </a:r>
            <a:r>
              <a:rPr lang="ru-RU" sz="2000" i="1" dirty="0"/>
              <a:t>О, жены чистые пророка, </a:t>
            </a:r>
          </a:p>
          <a:p>
            <a:pPr indent="0">
              <a:buNone/>
            </a:pPr>
            <a:r>
              <a:rPr lang="ru-RU" sz="2000" i="1" dirty="0" smtClean="0"/>
              <a:t>                         От </a:t>
            </a:r>
            <a:r>
              <a:rPr lang="ru-RU" sz="2000" i="1" dirty="0"/>
              <a:t>всех вы жён отличены:</a:t>
            </a:r>
          </a:p>
          <a:p>
            <a:pPr indent="0">
              <a:buNone/>
            </a:pPr>
            <a:r>
              <a:rPr lang="ru-RU" sz="2000" i="1" dirty="0" smtClean="0"/>
              <a:t>                         Страшна </a:t>
            </a:r>
            <a:r>
              <a:rPr lang="ru-RU" sz="2000" i="1" dirty="0"/>
              <a:t>для вас и тень порока.</a:t>
            </a:r>
          </a:p>
          <a:p>
            <a:pPr indent="0">
              <a:buNone/>
            </a:pPr>
            <a:r>
              <a:rPr lang="ru-RU" sz="2000" i="1" dirty="0"/>
              <a:t>                      </a:t>
            </a:r>
            <a:r>
              <a:rPr lang="ru-RU" sz="2000" i="1" dirty="0" smtClean="0"/>
              <a:t>   </a:t>
            </a:r>
            <a:r>
              <a:rPr lang="ru-RU" sz="2000" i="1" dirty="0"/>
              <a:t>Под сладкой сенью тишины …</a:t>
            </a:r>
          </a:p>
          <a:p>
            <a:r>
              <a:rPr lang="ru-RU" sz="2000" dirty="0"/>
              <a:t> Поэт уходит от традиционного для оды предмета поэзии , но не снижает его , а сближает  с жизнью , с миром семьи, с миром обычного человека, сохраняя  восточный колорит и традиции.</a:t>
            </a:r>
          </a:p>
        </p:txBody>
      </p:sp>
    </p:spTree>
    <p:extLst>
      <p:ext uri="{BB962C8B-B14F-4D97-AF65-F5344CB8AC3E}">
        <p14:creationId xmlns:p14="http://schemas.microsoft.com/office/powerpoint/2010/main" val="313784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68760"/>
            <a:ext cx="2664296" cy="4536504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2000" dirty="0"/>
              <a:t>  </a:t>
            </a:r>
            <a:r>
              <a:rPr lang="ru-RU" sz="2000" dirty="0" smtClean="0"/>
              <a:t> </a:t>
            </a:r>
            <a:r>
              <a:rPr lang="ru-RU" sz="2000" dirty="0">
                <a:solidFill>
                  <a:srgbClr val="0070C0"/>
                </a:solidFill>
              </a:rPr>
              <a:t>Третья ода </a:t>
            </a:r>
            <a:r>
              <a:rPr lang="ru-RU" sz="2000" dirty="0" smtClean="0"/>
              <a:t>, состоящая </a:t>
            </a:r>
            <a:r>
              <a:rPr lang="ru-RU" sz="2000" dirty="0"/>
              <a:t>из семи катренов , вызывает ассоциации со стихотворением </a:t>
            </a:r>
            <a:r>
              <a:rPr lang="ru-RU" sz="2000" dirty="0" err="1"/>
              <a:t>А.С.Пушкина</a:t>
            </a:r>
            <a:r>
              <a:rPr lang="ru-RU" sz="2000" dirty="0"/>
              <a:t>  «Я памятник воздвиг нерукотворный…»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3726160" cy="412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75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340768"/>
            <a:ext cx="6400800" cy="4032448"/>
          </a:xfrm>
        </p:spPr>
        <p:txBody>
          <a:bodyPr>
            <a:noAutofit/>
          </a:bodyPr>
          <a:lstStyle/>
          <a:p>
            <a:r>
              <a:rPr lang="ru-RU" sz="2000" dirty="0"/>
              <a:t> И в «Подражаниях Корану» и в стихотворении «Памятник» А</a:t>
            </a:r>
            <a:r>
              <a:rPr lang="ru-RU" sz="2000" dirty="0" smtClean="0"/>
              <a:t>. С. Пушкин </a:t>
            </a:r>
            <a:r>
              <a:rPr lang="ru-RU" sz="2000" dirty="0"/>
              <a:t>утверждает высокое предназначение творчества,  подчёркивая святость поэтического дара и слова.</a:t>
            </a:r>
          </a:p>
          <a:p>
            <a:r>
              <a:rPr lang="ru-RU" sz="2000" dirty="0"/>
              <a:t>«Нечестивым», как и «глупцам»,  чужда божья истина,  как и истинное искусство. Так, обращаясь к восточной  культуре,  поэт указывает на неподкупность творца ,  приравнивая его  поэтический  дар к  служению  пророка.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8480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68760"/>
            <a:ext cx="6552728" cy="468052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</a:rPr>
              <a:t>Вторая триада стихотворений </a:t>
            </a:r>
            <a:r>
              <a:rPr lang="ru-RU" sz="2000" dirty="0">
                <a:latin typeface="Times New Roman"/>
                <a:ea typeface="Times New Roman"/>
              </a:rPr>
              <a:t>(«С тобою, </a:t>
            </a:r>
            <a:r>
              <a:rPr lang="ru-RU" sz="2000" dirty="0" err="1">
                <a:latin typeface="Times New Roman"/>
                <a:ea typeface="Times New Roman"/>
              </a:rPr>
              <a:t>древле</a:t>
            </a:r>
            <a:r>
              <a:rPr lang="ru-RU" sz="2000" dirty="0">
                <a:latin typeface="Times New Roman"/>
                <a:ea typeface="Times New Roman"/>
              </a:rPr>
              <a:t>, о всесильный», Земля недвижна…» и «Недаром вы приснились мне») по своему жанру напоминают духовные притчи. Этот малый древнейший  жанр , имеющий поучительный или сатирический характер, бытовал в России в 17-18 веках. Обратившись к данному жанру, поэт в стихотворной форме передаёт спор творца и обычного человека, погружённого в мир гордыни и тщеславия.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4329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6912768" cy="4392488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i="1" dirty="0" smtClean="0"/>
              <a:t>                             </a:t>
            </a:r>
            <a:r>
              <a:rPr lang="ru-RU" sz="2000" i="1" dirty="0"/>
              <a:t>Но смолкла похвальба порока </a:t>
            </a:r>
          </a:p>
          <a:p>
            <a:pPr indent="0">
              <a:buNone/>
            </a:pPr>
            <a:r>
              <a:rPr lang="ru-RU" sz="2000" i="1" dirty="0"/>
              <a:t>                             От слова гнева твоего:</a:t>
            </a:r>
          </a:p>
          <a:p>
            <a:pPr indent="0">
              <a:buNone/>
            </a:pPr>
            <a:r>
              <a:rPr lang="ru-RU" sz="2000" i="1" dirty="0"/>
              <a:t>                             Подъемлю солнце я с востока,</a:t>
            </a:r>
          </a:p>
          <a:p>
            <a:pPr indent="0">
              <a:buNone/>
            </a:pPr>
            <a:r>
              <a:rPr lang="ru-RU" sz="2000" i="1" dirty="0"/>
              <a:t>                      </a:t>
            </a:r>
            <a:r>
              <a:rPr lang="ru-RU" sz="2000" i="1" dirty="0" smtClean="0"/>
              <a:t>       </a:t>
            </a:r>
            <a:r>
              <a:rPr lang="ru-RU" sz="2000" i="1" dirty="0"/>
              <a:t>С заката подыми </a:t>
            </a:r>
            <a:r>
              <a:rPr lang="ru-RU" sz="2000" i="1" dirty="0" smtClean="0"/>
              <a:t>его.</a:t>
            </a:r>
          </a:p>
          <a:p>
            <a:pPr indent="0">
              <a:buNone/>
            </a:pPr>
            <a:r>
              <a:rPr lang="ru-RU" sz="2000" dirty="0"/>
              <a:t>Важность спора Бога и обезумевшего от гордыни человека подчёркнута формой стихотворения - это диалог-контраст , который утверждает незыблемые законы бытия, неподвластные  ничьим  прихотям и капризам.</a:t>
            </a:r>
          </a:p>
          <a:p>
            <a:pPr indent="0">
              <a:buNone/>
            </a:pP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85298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24744"/>
            <a:ext cx="6400800" cy="4361657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В своём назидании цикл движется к обобщённо-праведническому финалу, достигая  кульминации в пятом, центральном стихотворении</a:t>
            </a:r>
            <a:r>
              <a:rPr lang="ru-RU" sz="2400" dirty="0" smtClean="0"/>
              <a:t>:</a:t>
            </a:r>
          </a:p>
          <a:p>
            <a:pPr indent="0">
              <a:buNone/>
            </a:pPr>
            <a:r>
              <a:rPr lang="ru-RU" sz="2400" i="1" dirty="0" smtClean="0"/>
              <a:t>                        </a:t>
            </a:r>
            <a:r>
              <a:rPr lang="ru-RU" sz="2400" i="1" dirty="0"/>
              <a:t>Земля  недвижна - неба своды,</a:t>
            </a:r>
          </a:p>
          <a:p>
            <a:pPr indent="0">
              <a:buNone/>
            </a:pPr>
            <a:r>
              <a:rPr lang="ru-RU" sz="2400" i="1" dirty="0"/>
              <a:t>                        </a:t>
            </a:r>
            <a:r>
              <a:rPr lang="ru-RU" sz="2400" i="1" dirty="0" smtClean="0"/>
              <a:t>Творец</a:t>
            </a:r>
            <a:r>
              <a:rPr lang="ru-RU" sz="2400" i="1" dirty="0"/>
              <a:t>,  поддержаны   тобой, </a:t>
            </a:r>
          </a:p>
          <a:p>
            <a:pPr indent="0">
              <a:buNone/>
            </a:pPr>
            <a:r>
              <a:rPr lang="ru-RU" sz="2400" i="1" dirty="0" smtClean="0"/>
              <a:t>                        Да </a:t>
            </a:r>
            <a:r>
              <a:rPr lang="ru-RU" sz="2400" i="1" dirty="0"/>
              <a:t>не падут на сушь и воды</a:t>
            </a:r>
          </a:p>
          <a:p>
            <a:pPr indent="0">
              <a:buNone/>
            </a:pPr>
            <a:r>
              <a:rPr lang="ru-RU" sz="2400" i="1" dirty="0" smtClean="0"/>
              <a:t>                         И </a:t>
            </a:r>
            <a:r>
              <a:rPr lang="ru-RU" sz="2400" i="1" dirty="0"/>
              <a:t>не подавят нас с тобой.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036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28800"/>
            <a:ext cx="6400800" cy="3857601"/>
          </a:xfrm>
        </p:spPr>
        <p:txBody>
          <a:bodyPr/>
          <a:lstStyle/>
          <a:p>
            <a:r>
              <a:rPr lang="ru-RU" sz="2000" dirty="0" smtClean="0"/>
              <a:t>В последних трех стихотворениях цикла (третья триада) А. С. Пушкин обращается к теме греха и расплаты за него. Последняя триада « Подражаний….» продолжает уроки </a:t>
            </a:r>
            <a:r>
              <a:rPr lang="ru-RU" sz="2000" dirty="0" err="1" smtClean="0"/>
              <a:t>нечистивому</a:t>
            </a:r>
            <a:r>
              <a:rPr lang="ru-RU" sz="2000" dirty="0" smtClean="0"/>
              <a:t>. Глаголы- императивы: «удали», «твори», «читай», лексический повтор «до утра» – усиливают важность наказа «боязливому».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4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2808312" cy="4680520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>
                <a:solidFill>
                  <a:srgbClr val="0070C0"/>
                </a:solidFill>
              </a:rPr>
              <a:t>Цель урока. </a:t>
            </a:r>
            <a:r>
              <a:rPr lang="ru-RU" dirty="0"/>
              <a:t>Осмыслить пушкинские «</a:t>
            </a:r>
            <a:r>
              <a:rPr lang="ru-RU" dirty="0" smtClean="0"/>
              <a:t>Подражания Корану» </a:t>
            </a:r>
            <a:r>
              <a:rPr lang="ru-RU" dirty="0"/>
              <a:t>как цикл,  качественно новое жанровое образование для пушкинского творчества и вообще для русской литературы.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551" y="1340768"/>
            <a:ext cx="331236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3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573016"/>
            <a:ext cx="6400800" cy="2417441"/>
          </a:xfrm>
        </p:spPr>
        <p:txBody>
          <a:bodyPr/>
          <a:lstStyle/>
          <a:p>
            <a:r>
              <a:rPr lang="ru-RU" dirty="0"/>
              <a:t>Автор специально «утяжеляет» сюжет, используя такие детали,  как ослица, колодец. Ослица- символ верности, надежды, доброты. Поэт верит в путника. В его духовное прозрение и возрождение. Эта притча полна глубокого философского подтекста.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98" y="1304925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77898"/>
            <a:ext cx="2952328" cy="237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53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6984776" cy="4505673"/>
          </a:xfrm>
        </p:spPr>
        <p:txBody>
          <a:bodyPr>
            <a:normAutofit fontScale="92500"/>
          </a:bodyPr>
          <a:lstStyle/>
          <a:p>
            <a:r>
              <a:rPr lang="ru-RU" dirty="0"/>
              <a:t>Неопытный путник сбился с пути  не только географически, но и духовно. Когда он просыпается стариком, мудрым,  опытным, к нему   приходит озарение: он становится просвещённым как душой, так и умом: «И с Богом он далее пускается в путь».</a:t>
            </a:r>
          </a:p>
          <a:p>
            <a:r>
              <a:rPr lang="ru-RU" dirty="0" smtClean="0"/>
              <a:t>   </a:t>
            </a:r>
            <a:r>
              <a:rPr lang="ru-RU" dirty="0"/>
              <a:t>Так  вводится в стихотворение мотив пути и  обретения веры,  движения к какой-то неведомой цели. Слово путь не случайно оказывается последним, ударным словом стихотворения. В нём закодирована тема </a:t>
            </a:r>
            <a:r>
              <a:rPr lang="ru-RU" dirty="0" smtClean="0"/>
              <a:t>пути, движения </a:t>
            </a:r>
            <a:r>
              <a:rPr lang="ru-RU" dirty="0"/>
              <a:t>человека по пустыне жизни – от зла к добру, от неверия к вере, от заблуждения к истине. Эта тема является основной в философском содержании и Корана, и пушкинских «Подражаний»,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18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80728"/>
            <a:ext cx="6656784" cy="482453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Также ярким свидетельством синтеза восточного и западного начал в философской концепции Пушкина является  линия умирающей и воскресающей вместе с человеком природы. «Молодость»- мгновенная старость  и вновь «воскресшая  младость» путника в девятом «Подражании»  как бы параллельна образной трансформации: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« Уж пальма истлела, а кладезь  холодный  иссяк и  </a:t>
            </a:r>
            <a:r>
              <a:rPr lang="ru-RU" dirty="0" err="1">
                <a:latin typeface="Times New Roman"/>
                <a:ea typeface="Times New Roman"/>
              </a:rPr>
              <a:t>засохнул</a:t>
            </a:r>
            <a:r>
              <a:rPr lang="ru-RU" dirty="0">
                <a:latin typeface="Times New Roman"/>
                <a:ea typeface="Times New Roman"/>
              </a:rPr>
              <a:t>  в пустыне безводной».</a:t>
            </a:r>
          </a:p>
          <a:p>
            <a:r>
              <a:rPr lang="ru-RU" dirty="0">
                <a:latin typeface="Times New Roman"/>
                <a:ea typeface="Times New Roman"/>
              </a:rPr>
              <a:t> И чудо  в пустыне,  когда «минувшее в новой красе  оживилось»: « зыблется пальма тенистой  главой, вновь кладезь  наполнен  прохладой и мглой».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03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тематический тест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dirty="0" smtClean="0"/>
              <a:t>Завершающий этап урока</a:t>
            </a:r>
          </a:p>
          <a:p>
            <a:r>
              <a:rPr lang="ru-RU" dirty="0" smtClean="0"/>
              <a:t>1.В </a:t>
            </a:r>
            <a:r>
              <a:rPr lang="ru-RU" dirty="0"/>
              <a:t>каком году </a:t>
            </a:r>
            <a:r>
              <a:rPr lang="ru-RU" dirty="0" err="1"/>
              <a:t>А.С.Пушкин</a:t>
            </a:r>
            <a:r>
              <a:rPr lang="ru-RU" dirty="0"/>
              <a:t> написал  «Подражания  Корану»?</a:t>
            </a:r>
          </a:p>
          <a:p>
            <a:r>
              <a:rPr lang="ru-RU" dirty="0"/>
              <a:t>               а) в 1820 году?</a:t>
            </a:r>
          </a:p>
          <a:p>
            <a:r>
              <a:rPr lang="ru-RU" dirty="0"/>
              <a:t>               б) в 1823 году?</a:t>
            </a:r>
          </a:p>
          <a:p>
            <a:r>
              <a:rPr lang="ru-RU" dirty="0"/>
              <a:t>               в) в 1826 году?</a:t>
            </a:r>
          </a:p>
          <a:p>
            <a:r>
              <a:rPr lang="ru-RU" dirty="0"/>
              <a:t>               г) в 1824 году?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68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2.Где был написан цикл «Подражания Корану»?</a:t>
            </a:r>
          </a:p>
          <a:p>
            <a:r>
              <a:rPr lang="ru-RU" dirty="0"/>
              <a:t>               а) в Одессе?</a:t>
            </a:r>
          </a:p>
          <a:p>
            <a:r>
              <a:rPr lang="ru-RU" dirty="0"/>
              <a:t>               б) в Петербурге? </a:t>
            </a:r>
          </a:p>
          <a:p>
            <a:r>
              <a:rPr lang="ru-RU" dirty="0"/>
              <a:t>               в) в Михайловском?</a:t>
            </a:r>
          </a:p>
          <a:p>
            <a:r>
              <a:rPr lang="ru-RU" dirty="0"/>
              <a:t>               в) в Кишинёве?</a:t>
            </a:r>
          </a:p>
          <a:p>
            <a:r>
              <a:rPr lang="ru-RU" dirty="0"/>
              <a:t> 3.Сколько стихов  в данном цикле?</a:t>
            </a:r>
          </a:p>
          <a:p>
            <a:r>
              <a:rPr lang="ru-RU" dirty="0"/>
              <a:t>               а) три?</a:t>
            </a:r>
          </a:p>
          <a:p>
            <a:r>
              <a:rPr lang="ru-RU" dirty="0"/>
              <a:t>               б) шесть?</a:t>
            </a:r>
          </a:p>
          <a:p>
            <a:r>
              <a:rPr lang="ru-RU" dirty="0"/>
              <a:t>                в) девять?</a:t>
            </a:r>
          </a:p>
          <a:p>
            <a:r>
              <a:rPr lang="ru-RU" dirty="0"/>
              <a:t>                г) двенадцать?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23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052736"/>
            <a:ext cx="6656784" cy="5040560"/>
          </a:xfrm>
        </p:spPr>
        <p:txBody>
          <a:bodyPr>
            <a:normAutofit fontScale="77500" lnSpcReduction="20000"/>
          </a:bodyPr>
          <a:lstStyle/>
          <a:p>
            <a:r>
              <a:rPr lang="ru-RU" sz="2100" dirty="0"/>
              <a:t>4.Подчеркните фамилии тех , кто занимался переводом Корана с арабского на русский ?</a:t>
            </a:r>
          </a:p>
          <a:p>
            <a:r>
              <a:rPr lang="ru-RU" sz="2100" dirty="0"/>
              <a:t>                А )Вяземский П.А.?</a:t>
            </a:r>
          </a:p>
          <a:p>
            <a:r>
              <a:rPr lang="ru-RU" sz="2100" dirty="0"/>
              <a:t>                б) </a:t>
            </a:r>
            <a:r>
              <a:rPr lang="ru-RU" sz="2100" dirty="0" err="1"/>
              <a:t>Савари</a:t>
            </a:r>
            <a:r>
              <a:rPr lang="ru-RU" sz="2100" dirty="0"/>
              <a:t>?</a:t>
            </a:r>
          </a:p>
          <a:p>
            <a:r>
              <a:rPr lang="ru-RU" sz="2100" dirty="0"/>
              <a:t>                в) </a:t>
            </a:r>
            <a:r>
              <a:rPr lang="ru-RU" sz="2100" dirty="0" err="1"/>
              <a:t>Верёвкин</a:t>
            </a:r>
            <a:r>
              <a:rPr lang="ru-RU" sz="2100" dirty="0"/>
              <a:t> М.?</a:t>
            </a:r>
          </a:p>
          <a:p>
            <a:r>
              <a:rPr lang="ru-RU" sz="2100" dirty="0"/>
              <a:t>                г) </a:t>
            </a:r>
            <a:r>
              <a:rPr lang="ru-RU" sz="2100" dirty="0" err="1"/>
              <a:t>Дельвиг</a:t>
            </a:r>
            <a:r>
              <a:rPr lang="ru-RU" sz="2100" dirty="0"/>
              <a:t> А. А.?</a:t>
            </a:r>
          </a:p>
          <a:p>
            <a:r>
              <a:rPr lang="ru-RU" sz="2100" dirty="0"/>
              <a:t>5.Кому принадлежат слова: «Слог Аль-Корана везде прекрасен и </a:t>
            </a:r>
            <a:r>
              <a:rPr lang="ru-RU" sz="2100" dirty="0" err="1"/>
              <a:t>текущ</a:t>
            </a:r>
            <a:r>
              <a:rPr lang="ru-RU" sz="2100" dirty="0"/>
              <a:t>»?</a:t>
            </a:r>
          </a:p>
          <a:p>
            <a:r>
              <a:rPr lang="ru-RU" sz="2100" dirty="0"/>
              <a:t>                а) Фомичёву С.А.?</a:t>
            </a:r>
          </a:p>
          <a:p>
            <a:r>
              <a:rPr lang="ru-RU" sz="2100" dirty="0"/>
              <a:t>                б) Лотману Ю.?</a:t>
            </a:r>
          </a:p>
          <a:p>
            <a:r>
              <a:rPr lang="ru-RU" sz="2100" dirty="0"/>
              <a:t>                в) </a:t>
            </a:r>
            <a:r>
              <a:rPr lang="ru-RU" sz="2100" dirty="0" err="1"/>
              <a:t>Верёвкину</a:t>
            </a:r>
            <a:r>
              <a:rPr lang="ru-RU" sz="2100" dirty="0"/>
              <a:t> М.?</a:t>
            </a:r>
          </a:p>
          <a:p>
            <a:r>
              <a:rPr lang="ru-RU" sz="2100" dirty="0"/>
              <a:t>                г) Пущину И.И.?</a:t>
            </a:r>
          </a:p>
          <a:p>
            <a:pPr indent="0">
              <a:buNone/>
            </a:pPr>
            <a:r>
              <a:rPr lang="ru-RU" sz="2100" smtClean="0">
                <a:solidFill>
                  <a:srgbClr val="0070C0"/>
                </a:solidFill>
              </a:rPr>
              <a:t>Подведение </a:t>
            </a:r>
            <a:r>
              <a:rPr lang="ru-RU" sz="2100" dirty="0">
                <a:solidFill>
                  <a:srgbClr val="0070C0"/>
                </a:solidFill>
              </a:rPr>
              <a:t>итогов урока. Выставление оценок учащимся.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71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68760"/>
            <a:ext cx="2984376" cy="4217641"/>
          </a:xfrm>
        </p:spPr>
        <p:txBody>
          <a:bodyPr>
            <a:normAutofit/>
          </a:bodyPr>
          <a:lstStyle/>
          <a:p>
            <a:r>
              <a:rPr lang="ru-RU" dirty="0"/>
              <a:t> С Кораном </a:t>
            </a:r>
            <a:r>
              <a:rPr lang="ru-RU" dirty="0" err="1"/>
              <a:t>А.С.Пушкин</a:t>
            </a:r>
            <a:r>
              <a:rPr lang="ru-RU" dirty="0"/>
              <a:t> познакомился ещё в Лицее. Из лекций профессора   </a:t>
            </a:r>
            <a:r>
              <a:rPr lang="ru-RU" dirty="0" err="1">
                <a:solidFill>
                  <a:srgbClr val="0070C0"/>
                </a:solidFill>
              </a:rPr>
              <a:t>Кайданова</a:t>
            </a:r>
            <a:r>
              <a:rPr lang="ru-RU" dirty="0">
                <a:solidFill>
                  <a:srgbClr val="0070C0"/>
                </a:solidFill>
              </a:rPr>
              <a:t> И.К.</a:t>
            </a:r>
            <a:r>
              <a:rPr lang="ru-RU" dirty="0"/>
              <a:t> лицеисты получили первое представление о древнейших религиях: Исламе, арабской и персидской литературах.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14703" r="11316"/>
          <a:stretch/>
        </p:blipFill>
        <p:spPr bwMode="auto">
          <a:xfrm>
            <a:off x="4875909" y="1268760"/>
            <a:ext cx="311856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4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453650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8333" y="980728"/>
            <a:ext cx="6771310" cy="3024336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ервая </a:t>
            </a:r>
            <a:r>
              <a:rPr lang="ru-RU" dirty="0"/>
              <a:t>встреча с миром Ислама произошла во время  его путешествия  по Северному Кавказу, Крыму и Бессарабии. Он видел памятники культуры мусульман, вслушивался в их молитвы,  наблюдал за традициями и обрядами. Вернувшись в Михайловское в 1824 году, Пушкин не раз вспоминал «немолчный говор» и «поэтические слёзы» бахчисарайского фонтана.</a:t>
            </a:r>
          </a:p>
        </p:txBody>
      </p:sp>
    </p:spTree>
    <p:extLst>
      <p:ext uri="{BB962C8B-B14F-4D97-AF65-F5344CB8AC3E}">
        <p14:creationId xmlns:p14="http://schemas.microsoft.com/office/powerpoint/2010/main" val="38861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4192860" cy="489654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«Подражания Корану»  не единственное произведение, в котором поэт обращается к восточному миру. Пушкинисты насчитывают в творческом наследии поэта более 50 произведений, так или иначе связанных  с Восточной культурой. Это поэмы </a:t>
            </a:r>
            <a:r>
              <a:rPr lang="ru-RU" dirty="0">
                <a:solidFill>
                  <a:srgbClr val="0070C0"/>
                </a:solidFill>
              </a:rPr>
              <a:t>«Кавказский пленник», «Бахчисарайский фонтан», </a:t>
            </a:r>
            <a:r>
              <a:rPr lang="ru-RU" dirty="0"/>
              <a:t>лирические стихотворения.  «Слог  восточный был для меня образцом» ,- писал  поэт о своей работе над «Бахчисарайским  фонтаном» в письме к князю Вяземскому  П.Я.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60" y="1196753"/>
            <a:ext cx="207087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90" y="2636912"/>
            <a:ext cx="19050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7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2664296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4784576" cy="482453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tabLst>
                <a:tab pos="1685925" algn="l"/>
              </a:tabLst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Коран </a:t>
            </a:r>
            <a:r>
              <a:rPr lang="ru-RU" dirty="0">
                <a:latin typeface="Times New Roman"/>
                <a:ea typeface="Times New Roman"/>
              </a:rPr>
              <a:t>– это запечатлённые письменно проповеди пророка Мухаммеда, которые он произносил на протяжении почти 30 лет, приобщая свой народ к новой для арабов религии единобожия (до этого они были язычники). Именно потому, что это фактически запись устной речи, Коран довольно сложен по своей структуре: в нём более 40 глав (их правильно называть «суры»), иногда  прямая речь самого Аллаха, некоторые сюжеты неоднократно повторяются.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8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3384376" cy="4289649"/>
          </a:xfrm>
        </p:spPr>
        <p:txBody>
          <a:bodyPr>
            <a:normAutofit/>
          </a:bodyPr>
          <a:lstStyle/>
          <a:p>
            <a:r>
              <a:rPr lang="ru-RU" dirty="0"/>
              <a:t> Так как </a:t>
            </a:r>
            <a:r>
              <a:rPr lang="ru-RU" dirty="0" err="1"/>
              <a:t>А.С.Пушкин</a:t>
            </a:r>
            <a:r>
              <a:rPr lang="ru-RU" dirty="0"/>
              <a:t> был чрезвычайно восприимчив к иным национальным  мирам и культурам , то  в  его  творчестве , по словам </a:t>
            </a:r>
            <a:r>
              <a:rPr lang="ru-RU" dirty="0" err="1">
                <a:solidFill>
                  <a:srgbClr val="0070C0"/>
                </a:solidFill>
              </a:rPr>
              <a:t>Ф.М.Достоевского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, «засияли идеи всемирные, отразились поэтические образы других народов и воплотились их гении» (Речь о Пушкине).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552625" cy="44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7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052736"/>
            <a:ext cx="3600400" cy="5184576"/>
          </a:xfrm>
        </p:spPr>
        <p:txBody>
          <a:bodyPr>
            <a:normAutofit/>
          </a:bodyPr>
          <a:lstStyle/>
          <a:p>
            <a:r>
              <a:rPr lang="ru-RU" dirty="0"/>
              <a:t>Пушкинские «Подражания…»представляют собой свободное переложение </a:t>
            </a:r>
            <a:r>
              <a:rPr lang="ru-RU" dirty="0">
                <a:solidFill>
                  <a:srgbClr val="0070C0"/>
                </a:solidFill>
              </a:rPr>
              <a:t>сур Корана </a:t>
            </a:r>
            <a:r>
              <a:rPr lang="ru-RU" dirty="0"/>
              <a:t>и ни в коей степени не передают «историю ислама». От этого ошибочного взгляда на пушкинское произведение нас предупреждает Сергей Александрович Фомичёв, впервые обративший внимание на событийную основу </a:t>
            </a:r>
            <a:r>
              <a:rPr lang="ru-RU" dirty="0" smtClean="0"/>
              <a:t>цикла.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083818" cy="446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8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96752"/>
            <a:ext cx="6400800" cy="5009729"/>
          </a:xfrm>
        </p:spPr>
        <p:txBody>
          <a:bodyPr/>
          <a:lstStyle/>
          <a:p>
            <a:pPr indent="0">
              <a:buNone/>
            </a:pPr>
            <a:endParaRPr lang="ru-RU" dirty="0"/>
          </a:p>
          <a:p>
            <a:r>
              <a:rPr lang="ru-RU" dirty="0"/>
              <a:t>        </a:t>
            </a:r>
            <a:r>
              <a:rPr lang="ru-RU" sz="2000" dirty="0">
                <a:solidFill>
                  <a:srgbClr val="0070C0"/>
                </a:solidFill>
              </a:rPr>
              <a:t>«Подражания Корану»- </a:t>
            </a:r>
            <a:r>
              <a:rPr lang="ru-RU" sz="2000" dirty="0"/>
              <a:t>это цикл , состоявший  из 9 стихотворений, представляющий свободное переложение некоторых сур Корана, послуживших непосредственным источником для каждого стихотворения.  Среди  девяти стихотворений цикла можно выделить три доминанты, равные части по три стихотворения в каждой.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55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428</TotalTime>
  <Words>1363</Words>
  <Application>Microsoft Office PowerPoint</Application>
  <PresentationFormat>Экран (4:3)</PresentationFormat>
  <Paragraphs>74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Кутюр</vt:lpstr>
      <vt:lpstr>Тема: А.С. Пушкин. Стихотворный цикл «подражание Корану» Композиция и жанровое своеобразие  Аракчеева В.И. № 273-308-728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тематический тест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А.С. Пушкин. Стихотворный цикл «подражание Корану» Композиция и жанровое своеобразие</dc:title>
  <dc:creator>Ирина Мауль</dc:creator>
  <cp:lastModifiedBy>Ирина Мауль</cp:lastModifiedBy>
  <cp:revision>14</cp:revision>
  <dcterms:created xsi:type="dcterms:W3CDTF">2013-12-25T17:37:38Z</dcterms:created>
  <dcterms:modified xsi:type="dcterms:W3CDTF">2013-12-28T18:39:10Z</dcterms:modified>
</cp:coreProperties>
</file>