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  <p:sldMasterId id="2147483686" r:id="rId3"/>
  </p:sldMasterIdLst>
  <p:sldIdLst>
    <p:sldId id="262" r:id="rId4"/>
    <p:sldId id="261" r:id="rId5"/>
    <p:sldId id="258" r:id="rId6"/>
    <p:sldId id="256" r:id="rId7"/>
    <p:sldId id="257" r:id="rId8"/>
    <p:sldId id="259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67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4EDC9-D230-4E4B-8A7E-A7A8961E257C}" type="datetimeFigureOut">
              <a:rPr lang="ru-RU" smtClean="0"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4F4-255A-4396-A123-0CBFDE8E9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98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4EDC9-D230-4E4B-8A7E-A7A8961E257C}" type="datetimeFigureOut">
              <a:rPr lang="ru-RU" smtClean="0"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4F4-255A-4396-A123-0CBFDE8E9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211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4EDC9-D230-4E4B-8A7E-A7A8961E257C}" type="datetimeFigureOut">
              <a:rPr lang="ru-RU" smtClean="0"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4F4-255A-4396-A123-0CBFDE8E9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950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A50EC02-4DD3-47DC-8637-58E1F9A832E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 sz="24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38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1F1FC-7863-40DD-8B5B-DF0DB42A78E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435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5AD035-E53D-44C6-8E91-38E47C9E24F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835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94DDC-E0BB-4AB7-B738-771ACB3B157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116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6F024E-BCB5-4E64-B6E0-05833BB55F6C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4179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4C8219-3B36-4CD8-B3C0-F95DFDA1484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5483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E72E2-6A14-48A1-9E3C-B7D5F38A1C9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299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3F159D-C086-47D2-BA41-423A084F91B1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420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4EDC9-D230-4E4B-8A7E-A7A8961E257C}" type="datetimeFigureOut">
              <a:rPr lang="ru-RU" smtClean="0"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4F4-255A-4396-A123-0CBFDE8E9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8277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DB8B18-FCBB-4707-9059-1DCB7D84206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810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BE7E7-C8AB-43BE-AC4E-133DD8DD51A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3730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33CF4-8F23-47CE-958E-4B10D7BF4C1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5523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A82A4CC4-0FE0-4ADB-8762-5CD8E593BCCC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3442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6E509-BE7B-4B0E-966A-9549AAC736D0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8722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22044-E7FA-4FA6-A09B-8C4216FB055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539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20D276-C7C4-427A-A7B0-570003C3F17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2300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45CFD-19B2-492D-863E-CA63877BC03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077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B210BD-4475-45B7-9769-D0C9C809C3BA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1881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2D11B-3369-4DC8-9616-77ED5CB312CA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2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4EDC9-D230-4E4B-8A7E-A7A8961E257C}" type="datetimeFigureOut">
              <a:rPr lang="ru-RU" smtClean="0"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4F4-255A-4396-A123-0CBFDE8E9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5464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9B9EC9-7158-4EE3-94AA-F4D23C31FD6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0638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D6F2C6-5329-4BFF-9CB5-0253485AB908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4607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98ABA1-DA77-4B33-9F26-27A26109197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9082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00AD7-3772-4997-B57B-A7653A43780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4780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6F73B0-EA1E-4E05-AEC7-260547C479EA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884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4EDC9-D230-4E4B-8A7E-A7A8961E257C}" type="datetimeFigureOut">
              <a:rPr lang="ru-RU" smtClean="0"/>
              <a:t>02.12.2013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4F4-255A-4396-A123-0CBFDE8E9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00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4EDC9-D230-4E4B-8A7E-A7A8961E257C}" type="datetimeFigureOut">
              <a:rPr lang="ru-RU" smtClean="0"/>
              <a:t>02.12.2013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4F4-255A-4396-A123-0CBFDE8E9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617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4EDC9-D230-4E4B-8A7E-A7A8961E257C}" type="datetimeFigureOut">
              <a:rPr lang="ru-RU" smtClean="0"/>
              <a:t>02.12.2013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4F4-255A-4396-A123-0CBFDE8E9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17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4EDC9-D230-4E4B-8A7E-A7A8961E257C}" type="datetimeFigureOut">
              <a:rPr lang="ru-RU" smtClean="0"/>
              <a:t>02.12.2013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4F4-255A-4396-A123-0CBFDE8E9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07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4EDC9-D230-4E4B-8A7E-A7A8961E257C}" type="datetimeFigureOut">
              <a:rPr lang="ru-RU" smtClean="0"/>
              <a:t>02.12.2013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4F4-255A-4396-A123-0CBFDE8E9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534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4EDC9-D230-4E4B-8A7E-A7A8961E257C}" type="datetimeFigureOut">
              <a:rPr lang="ru-RU" smtClean="0"/>
              <a:t>02.12.2013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F64F4-255A-4396-A123-0CBFDE8E9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457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FF9999"/>
            </a:gs>
            <a:gs pos="91000">
              <a:srgbClr val="FFFF66"/>
            </a:gs>
            <a:gs pos="100000">
              <a:srgbClr val="FF999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4EDC9-D230-4E4B-8A7E-A7A8961E257C}" type="datetimeFigureOut">
              <a:rPr lang="ru-RU" smtClean="0"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F64F4-255A-4396-A123-0CBFDE8E94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602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FF9999"/>
            </a:gs>
            <a:gs pos="91000">
              <a:srgbClr val="FFFF66"/>
            </a:gs>
            <a:gs pos="100000">
              <a:srgbClr val="FF999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t-EE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813DA25-4D9B-4B0B-8DF8-624288E70454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039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FF9999"/>
            </a:gs>
            <a:gs pos="91000">
              <a:srgbClr val="FFFF66"/>
            </a:gs>
            <a:gs pos="100000">
              <a:srgbClr val="FF999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844E605-7BF7-4D6A-B99E-ECA45D53714B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135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wmf"/><Relationship Id="rId4" Type="http://schemas.openxmlformats.org/officeDocument/2006/relationships/image" Target="../media/image3.png"/><Relationship Id="rId9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10" Type="http://schemas.openxmlformats.org/officeDocument/2006/relationships/image" Target="../media/image18.jpeg"/><Relationship Id="rId4" Type="http://schemas.openxmlformats.org/officeDocument/2006/relationships/image" Target="../media/image12.wmf"/><Relationship Id="rId9" Type="http://schemas.openxmlformats.org/officeDocument/2006/relationships/image" Target="../media/image1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6632"/>
            <a:ext cx="8311952" cy="1470025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МБОУ  ПСОШ  № 46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имени В.П.Астафьева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5373216"/>
            <a:ext cx="8749480" cy="1389712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Учитель экономики и географии: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А.А.Тишина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Красноярский край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2013г.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340768"/>
            <a:ext cx="88569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Внеклассное занятие: </a:t>
            </a:r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 мире экономики</a:t>
            </a:r>
          </a:p>
          <a:p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кружок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«Юный менеджер» </a:t>
            </a:r>
            <a:endParaRPr lang="ru-RU" sz="2000" dirty="0" smtClean="0">
              <a:solidFill>
                <a:prstClr val="black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Цель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ознакомить детей со следующими  понятиями: «экономика», «потребности», «товары», «услуги»;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развивать интерес к экономической сфере жизнедеятельности, формировать у детей умение сопоставлять свои желания со своими возможностями.</a:t>
            </a:r>
          </a:p>
          <a:p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Задачи:</a:t>
            </a:r>
          </a:p>
          <a:p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1. Воспитательные:</a:t>
            </a:r>
          </a:p>
          <a:p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 стремления к саморазвитию;</a:t>
            </a:r>
          </a:p>
          <a:p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 привитие устойчивого интереса к изучаемой дисциплине.</a:t>
            </a:r>
          </a:p>
          <a:p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2. Обучающие:</a:t>
            </a:r>
          </a:p>
          <a:p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 обеспечить в ходе учебного занятия усвоение новых знаний об «потребности», «товаре», «услуге»; </a:t>
            </a:r>
          </a:p>
          <a:p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 Развивающие:</a:t>
            </a:r>
          </a:p>
          <a:p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 развитие у обучающихся внимания, мышления, речи, навыков восприятия информации, публичных выступлений, умений вычленять главное, делать выводы;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26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 rot="758955">
            <a:off x="1465263" y="220663"/>
            <a:ext cx="3733800" cy="3581400"/>
          </a:xfrm>
          <a:prstGeom prst="cloudCallout">
            <a:avLst>
              <a:gd name="adj1" fmla="val -34796"/>
              <a:gd name="adj2" fmla="val 71361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Comic Sans MS" pitchFamily="66" charset="0"/>
            </a:endParaRPr>
          </a:p>
        </p:txBody>
      </p:sp>
      <p:pic>
        <p:nvPicPr>
          <p:cNvPr id="66564" name="Picture 4" descr="J023304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038600"/>
            <a:ext cx="1787525" cy="2551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2133600" y="838200"/>
            <a:ext cx="27305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000000"/>
                </a:solidFill>
                <a:latin typeface="Comic Sans MS" pitchFamily="66" charset="0"/>
              </a:rPr>
              <a:t>Что же такое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FF0066"/>
                </a:solidFill>
                <a:latin typeface="Comic Sans MS" pitchFamily="66" charset="0"/>
              </a:rPr>
              <a:t>ЭКОНОМИКА???</a:t>
            </a: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1828800" y="1828800"/>
            <a:ext cx="1416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006600"/>
                </a:solidFill>
                <a:latin typeface="Comic Sans MS" pitchFamily="66" charset="0"/>
              </a:rPr>
              <a:t>Деньги?</a:t>
            </a:r>
          </a:p>
        </p:txBody>
      </p:sp>
      <p:pic>
        <p:nvPicPr>
          <p:cNvPr id="66568" name="Picture 8" descr="PICT0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00472">
            <a:off x="6934200" y="457200"/>
            <a:ext cx="2116138" cy="122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569" name="Picture 9" descr="PICT03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133600"/>
            <a:ext cx="762000" cy="71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570" name="Picture 10" descr="PICT0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450" y="2514600"/>
            <a:ext cx="2114550" cy="1458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571" name="Text Box 11"/>
          <p:cNvSpPr txBox="1">
            <a:spLocks noChangeArrowheads="1"/>
          </p:cNvSpPr>
          <p:nvPr/>
        </p:nvSpPr>
        <p:spPr bwMode="auto">
          <a:xfrm>
            <a:off x="3581400" y="1828800"/>
            <a:ext cx="1249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6600CC"/>
                </a:solidFill>
                <a:latin typeface="Comic Sans MS" pitchFamily="66" charset="0"/>
              </a:rPr>
              <a:t>Наука?</a:t>
            </a:r>
          </a:p>
        </p:txBody>
      </p:sp>
      <p:pic>
        <p:nvPicPr>
          <p:cNvPr id="66572" name="Picture 12" descr="PICT04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124200"/>
            <a:ext cx="1562100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573" name="Text Box 13"/>
          <p:cNvSpPr txBox="1">
            <a:spLocks noChangeArrowheads="1"/>
          </p:cNvSpPr>
          <p:nvPr/>
        </p:nvSpPr>
        <p:spPr bwMode="auto">
          <a:xfrm>
            <a:off x="2590800" y="2514600"/>
            <a:ext cx="1343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>
                <a:solidFill>
                  <a:srgbClr val="800000"/>
                </a:solidFill>
                <a:latin typeface="Comic Sans MS" pitchFamily="66" charset="0"/>
              </a:rPr>
              <a:t>Работа?</a:t>
            </a:r>
          </a:p>
        </p:txBody>
      </p:sp>
      <p:pic>
        <p:nvPicPr>
          <p:cNvPr id="66574" name="Picture 14" descr="J023302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495800"/>
            <a:ext cx="2049463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575" name="Picture 15" descr="PICT03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191000"/>
            <a:ext cx="762000" cy="71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576" name="Picture 16" descr="PICT0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05743">
            <a:off x="6911182" y="5071268"/>
            <a:ext cx="2114550" cy="1458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577" name="Picture 17" descr="PICT0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882085">
            <a:off x="5575300" y="2120900"/>
            <a:ext cx="2116138" cy="122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578" name="Picture 18" descr="PICT03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114800"/>
            <a:ext cx="762000" cy="71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579" name="Picture 19" descr="PICT03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143000"/>
            <a:ext cx="762000" cy="71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580" name="Picture 20" descr="PICT03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953000"/>
            <a:ext cx="762000" cy="71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581" name="Picture 21" descr="PICT04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5514975"/>
            <a:ext cx="1562100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582" name="Picture 22" descr="PICT04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876800"/>
            <a:ext cx="1562100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583" name="Picture 23" descr="J023298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124200"/>
            <a:ext cx="1844675" cy="183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584" name="Picture 24" descr="J023303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1675" y="3962400"/>
            <a:ext cx="2092325" cy="210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585" name="Picture 25" descr="J023302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572000"/>
            <a:ext cx="2078038" cy="2112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6606711"/>
      </p:ext>
    </p:extLst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 tmFilter="0,0; .5, 1; 1, 1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17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6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6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22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66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66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66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66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66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66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0" fill="hold"/>
                                        <p:tgtEl>
                                          <p:spTgt spid="66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0" fill="hold"/>
                                        <p:tgtEl>
                                          <p:spTgt spid="66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600"/>
                            </p:stCondLst>
                            <p:childTnLst>
                              <p:par>
                                <p:cTn id="59" presetID="24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0" dur="1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3" dur="1"/>
                                        <p:tgtEl>
                                          <p:spTgt spid="665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6" dur="1"/>
                                        <p:tgtEl>
                                          <p:spTgt spid="6656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9" dur="1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72" dur="1"/>
                                        <p:tgtEl>
                                          <p:spTgt spid="665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75" dur="1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78" dur="1"/>
                                        <p:tgtEl>
                                          <p:spTgt spid="665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81" dur="1"/>
                                        <p:tgtEl>
                                          <p:spTgt spid="665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84" dur="1"/>
                                        <p:tgtEl>
                                          <p:spTgt spid="665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0600"/>
                            </p:stCondLst>
                            <p:childTnLst>
                              <p:par>
                                <p:cTn id="8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66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66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66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66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2600"/>
                            </p:stCondLst>
                            <p:childTnLst>
                              <p:par>
                                <p:cTn id="9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6" dur="1" fill="hold"/>
                                        <p:tgtEl>
                                          <p:spTgt spid="665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2600"/>
                            </p:stCondLst>
                            <p:childTnLst>
                              <p:par>
                                <p:cTn id="9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6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6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6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6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6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6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65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66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3600"/>
                            </p:stCondLst>
                            <p:childTnLst>
                              <p:par>
                                <p:cTn id="117" presetID="24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18" dur="1"/>
                                        <p:tgtEl>
                                          <p:spTgt spid="665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21" dur="1"/>
                                        <p:tgtEl>
                                          <p:spTgt spid="665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24" dur="1"/>
                                        <p:tgtEl>
                                          <p:spTgt spid="665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27" dur="1"/>
                                        <p:tgtEl>
                                          <p:spTgt spid="665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13600"/>
                            </p:stCondLst>
                            <p:childTnLst>
                              <p:par>
                                <p:cTn id="13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665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665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665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665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15600"/>
                            </p:stCondLst>
                            <p:childTnLst>
                              <p:par>
                                <p:cTn id="13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66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7600"/>
                            </p:stCondLst>
                            <p:childTnLst>
                              <p:par>
                                <p:cTn id="14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0" dur="1" fill="hold"/>
                                        <p:tgtEl>
                                          <p:spTgt spid="665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17600"/>
                            </p:stCondLst>
                            <p:childTnLst>
                              <p:par>
                                <p:cTn id="15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4" dur="1" fill="hold"/>
                                        <p:tgtEl>
                                          <p:spTgt spid="665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17600"/>
                            </p:stCondLst>
                            <p:childTnLst>
                              <p:par>
                                <p:cTn id="156" presetID="24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57" dur="1"/>
                                        <p:tgtEl>
                                          <p:spTgt spid="665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60" dur="1"/>
                                        <p:tgtEl>
                                          <p:spTgt spid="665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63" dur="1"/>
                                        <p:tgtEl>
                                          <p:spTgt spid="665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 animBg="1"/>
      <p:bldP spid="665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J02380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188" y="4797152"/>
            <a:ext cx="2309812" cy="1922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4" descr="C:\Program Files\Microsoft Office\Media\CntCD1\ClipArt2\j0215906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528" y="4077072"/>
            <a:ext cx="2328862" cy="247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8" descr="C:\Program Files\Microsoft Office\Media\CntCD1\ClipArt2\j0228965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97991" y="116408"/>
            <a:ext cx="2079270" cy="187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Program Files\Microsoft Office\Media\CntCD1\ClipArt4\j0250658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32379" y="2733729"/>
            <a:ext cx="1990725" cy="184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3" descr="C:\Program Files\Microsoft Office\Media\CntCD1\ClipArt4\j0240455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07461" y="2952110"/>
            <a:ext cx="2058987" cy="153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8" descr="C:\Program Files\Microsoft Office\Media\CntCD1\ClipArt1\j0198602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18991" y="4936853"/>
            <a:ext cx="2247900" cy="178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" name="Picture 4" descr="http://cleaning4indy.com/greenclean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28"/>
          <a:stretch>
            <a:fillRect/>
          </a:stretch>
        </p:blipFill>
        <p:spPr bwMode="auto">
          <a:xfrm>
            <a:off x="7416106" y="1962983"/>
            <a:ext cx="1727894" cy="1909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6" descr="Картинка 300 из 27312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748" y="116408"/>
            <a:ext cx="2601700" cy="2548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 descr="Картинка 187 из 23200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84" b="18674"/>
          <a:stretch>
            <a:fillRect/>
          </a:stretch>
        </p:blipFill>
        <p:spPr bwMode="auto">
          <a:xfrm>
            <a:off x="318737" y="908720"/>
            <a:ext cx="2123728" cy="2585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15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25" y="116632"/>
            <a:ext cx="8822036" cy="6741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192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пять основных категорий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lvl="0" indent="-283464" algn="just">
              <a:spcBef>
                <a:spcPts val="600"/>
              </a:spcBef>
              <a:buClr>
                <a:srgbClr val="3891A7"/>
              </a:buClr>
              <a:buSzPct val="80000"/>
              <a:buNone/>
              <a:defRPr/>
            </a:pPr>
            <a:r>
              <a:rPr lang="ru-RU" sz="27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Физиологические</a:t>
            </a:r>
            <a:r>
              <a:rPr lang="ru-RU" sz="27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голод, жажда, половое влечение и т. д.</a:t>
            </a:r>
          </a:p>
          <a:p>
            <a:pPr marL="365760" lvl="0" indent="-283464" algn="just">
              <a:spcBef>
                <a:spcPts val="600"/>
              </a:spcBef>
              <a:buClr>
                <a:srgbClr val="3891A7"/>
              </a:buClr>
              <a:buSzPct val="80000"/>
              <a:buNone/>
              <a:defRPr/>
            </a:pPr>
            <a:r>
              <a:rPr lang="ru-RU" sz="27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Экзистенциальные:</a:t>
            </a:r>
            <a:r>
              <a:rPr lang="ru-RU" sz="27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безопасность существования, комфорт, постоянство условий жизни.</a:t>
            </a:r>
          </a:p>
          <a:p>
            <a:pPr marL="365760" lvl="0" indent="-283464" algn="just">
              <a:spcBef>
                <a:spcPts val="600"/>
              </a:spcBef>
              <a:buClr>
                <a:srgbClr val="3891A7"/>
              </a:buClr>
              <a:buSzPct val="80000"/>
              <a:buNone/>
              <a:defRPr/>
            </a:pPr>
            <a:r>
              <a:rPr lang="ru-RU" sz="27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Социальные:</a:t>
            </a:r>
            <a:r>
              <a:rPr lang="ru-RU" sz="2700" b="1" u="sng" dirty="0">
                <a:solidFill>
                  <a:srgbClr val="84AA33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социальные связи, общение, привязанность, забота о другом и внимание к себе, совместная деятельность.</a:t>
            </a:r>
          </a:p>
          <a:p>
            <a:pPr marL="365760" lvl="0" indent="-283464" algn="just">
              <a:spcBef>
                <a:spcPts val="600"/>
              </a:spcBef>
              <a:buClr>
                <a:srgbClr val="3891A7"/>
              </a:buClr>
              <a:buSzPct val="80000"/>
              <a:buNone/>
              <a:defRPr/>
            </a:pPr>
            <a:r>
              <a:rPr lang="ru-RU" sz="27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Престижные</a:t>
            </a:r>
            <a:r>
              <a:rPr lang="ru-RU" sz="27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самоуважение, уважение со стороны других, признание, достижение успеха и высокой оценки, служебный рост.</a:t>
            </a:r>
          </a:p>
          <a:p>
            <a:pPr marL="365760" lvl="0" indent="-283464" algn="just">
              <a:spcBef>
                <a:spcPts val="600"/>
              </a:spcBef>
              <a:buClr>
                <a:srgbClr val="3891A7"/>
              </a:buClr>
              <a:buSzPct val="80000"/>
              <a:buNone/>
              <a:defRPr/>
            </a:pPr>
            <a:r>
              <a:rPr lang="ru-RU" sz="27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Духовные:</a:t>
            </a:r>
            <a:r>
              <a:rPr lang="ru-RU" sz="2700" b="1" u="sng" dirty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познание, </a:t>
            </a:r>
            <a:r>
              <a:rPr lang="ru-RU" sz="27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самоактуализация</a:t>
            </a:r>
            <a:r>
              <a:rPr lang="ru-RU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самовыражение, самоидентификация.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587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Товар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Все, что может удовлетворить нужду или потребность и предлагается рынку с целью привлечения внимания, приобретения, использования или потребления. </a:t>
            </a:r>
          </a:p>
          <a:p>
            <a:pPr algn="just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Это могут быть физические объекты, услуги, лица, места, организации и идеи.</a:t>
            </a:r>
          </a:p>
        </p:txBody>
      </p:sp>
    </p:spTree>
    <p:extLst>
      <p:ext uri="{BB962C8B-B14F-4D97-AF65-F5344CB8AC3E}">
        <p14:creationId xmlns:p14="http://schemas.microsoft.com/office/powerpoint/2010/main" val="330149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Услуги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Объекты продажи в виде действий, выгод или удовлетворений. </a:t>
            </a:r>
          </a:p>
          <a:p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Примерами подобных товаров могут служить стрижка в парикмахерской или ремонтные работы.</a:t>
            </a:r>
          </a:p>
        </p:txBody>
      </p:sp>
    </p:spTree>
    <p:extLst>
      <p:ext uri="{BB962C8B-B14F-4D97-AF65-F5344CB8AC3E}">
        <p14:creationId xmlns:p14="http://schemas.microsoft.com/office/powerpoint/2010/main" val="59434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283</Words>
  <Application>Microsoft Office PowerPoint</Application>
  <PresentationFormat>Экран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Тема Office</vt:lpstr>
      <vt:lpstr>1_Профиль</vt:lpstr>
      <vt:lpstr>Оформление по умолчанию</vt:lpstr>
      <vt:lpstr>МБОУ  ПСОШ  № 46 имени В.П.Астафьева</vt:lpstr>
      <vt:lpstr>Презентация PowerPoint</vt:lpstr>
      <vt:lpstr>Презентация PowerPoint</vt:lpstr>
      <vt:lpstr>Презентация PowerPoint</vt:lpstr>
      <vt:lpstr>пять основных категорий</vt:lpstr>
      <vt:lpstr>Товар</vt:lpstr>
      <vt:lpstr>Услуги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</dc:creator>
  <cp:lastModifiedBy>Я</cp:lastModifiedBy>
  <cp:revision>7</cp:revision>
  <dcterms:created xsi:type="dcterms:W3CDTF">2013-11-30T11:15:49Z</dcterms:created>
  <dcterms:modified xsi:type="dcterms:W3CDTF">2013-12-02T11:05:30Z</dcterms:modified>
</cp:coreProperties>
</file>