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819B1-8931-4C2D-931D-AD43027810B7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A889E-9D6E-478D-88EA-371823C616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86;&#1103;%20&#1087;&#1072;&#1087;&#1082;&#1072;%20&#1043;&#1072;&#1083;&#1103;\&#1057;&#1074;&#1077;&#1090;&#1089;&#1082;&#1072;&#1103;%20&#1101;&#1090;&#1080;&#1082;&#1072;%20&#1057;&#1077;&#1084;&#1077;&#1081;&#1085;&#1099;&#1077;%20&#1090;&#1088;&#1072;&#1076;&#1080;&#1094;&#1080;&#1080;%20&#1060;&#1072;&#1076;&#1077;&#1077;&#1074;&#1072;%20&#1043;.%20&#1048;\Pol'_Moria_-_'Odinokij_pastuh'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s11149.vkontakte.ru/u8092236/-14/x_7922afa5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tat17.privet.ru/lr/0922f47ced4183af22f81180dcc042e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virt-muzei.59428s008.edusite.ru/images/p10_poklonroditelyam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86;&#1103;%20&#1087;&#1072;&#1087;&#1082;&#1072;%20&#1043;&#1072;&#1083;&#1103;\&#1057;&#1074;&#1077;&#1090;&#1089;&#1082;&#1072;&#1103;%20&#1101;&#1090;&#1080;&#1082;&#1072;%20&#1057;&#1077;&#1084;&#1077;&#1081;&#1085;&#1099;&#1077;%20&#1090;&#1088;&#1072;&#1076;&#1080;&#1094;&#1080;&#1080;%20&#1060;&#1072;&#1076;&#1077;&#1077;&#1074;&#1072;%20&#1043;.%20&#1048;\&#1048;&#1085;&#1100;-&#1071;&#1085;%20-%20&#1043;&#1080;&#1084;&#1085;%20&#1089;&#1077;&#1084;&#1100;&#1077;.mp3" TargetMode="Externa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86;&#1103;%20&#1087;&#1072;&#1087;&#1082;&#1072;%20&#1043;&#1072;&#1083;&#1103;\&#1057;&#1074;&#1077;&#1090;&#1089;&#1082;&#1072;&#1103;%20&#1101;&#1090;&#1080;&#1082;&#1072;%20&#1057;&#1077;&#1084;&#1077;&#1081;&#1085;&#1099;&#1077;%20&#1090;&#1088;&#1072;&#1076;&#1080;&#1094;&#1080;&#1080;%20&#1060;&#1072;&#1076;&#1077;&#1077;&#1074;&#1072;%20&#1043;.%20&#1048;\Pol'_Moria_-_'Odinokij_pastuh'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86;&#1103;%20&#1087;&#1072;&#1087;&#1082;&#1072;%20&#1043;&#1072;&#1083;&#1103;\&#1057;&#1074;&#1077;&#1090;&#1089;&#1082;&#1072;&#1103;%20&#1101;&#1090;&#1080;&#1082;&#1072;%20&#1057;&#1077;&#1084;&#1077;&#1081;&#1085;&#1099;&#1077;%20&#1090;&#1088;&#1072;&#1076;&#1080;&#1094;&#1080;&#1080;%20&#1060;&#1072;&#1076;&#1077;&#1077;&#1074;&#1072;%20&#1043;.%20&#1048;\Pol'_Moria_-_'Odinokij_pastuh'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428759"/>
          </a:xfrm>
        </p:spPr>
        <p:txBody>
          <a:bodyPr/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32" y="4643446"/>
            <a:ext cx="3357586" cy="995354"/>
          </a:xfrm>
        </p:spPr>
        <p:txBody>
          <a:bodyPr>
            <a:normAutofit/>
          </a:bodyPr>
          <a:lstStyle/>
          <a:p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" name="Picture 5" descr="s_dnem_semi_pozdravleni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500042"/>
            <a:ext cx="721523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43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</a:rPr>
              <a:t>Традиции семьи – 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b="1" dirty="0" smtClean="0"/>
              <a:t>Традиция гостеприимства.</a:t>
            </a:r>
          </a:p>
          <a:p>
            <a:r>
              <a:rPr lang="ru-RU" b="1" dirty="0" smtClean="0"/>
              <a:t>Совместный отдых, поездки на природу.</a:t>
            </a:r>
          </a:p>
          <a:p>
            <a:r>
              <a:rPr lang="ru-RU" b="1" dirty="0" smtClean="0"/>
              <a:t>Домашняя уборка, домашние обязанности членов семьи.</a:t>
            </a:r>
          </a:p>
          <a:p>
            <a:r>
              <a:rPr lang="ru-RU" b="1" dirty="0" smtClean="0"/>
              <a:t>Забота друг о друге.</a:t>
            </a:r>
          </a:p>
          <a:p>
            <a:r>
              <a:rPr lang="ru-RU" b="1" dirty="0" smtClean="0"/>
              <a:t>Совместные праздники.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785795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всё то, что длительное время соблюдается членами семьи и их потомками, передаётся из поколения в поколение.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7147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Любовь к своей семье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емья аколо жома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00034" y="2214554"/>
            <a:ext cx="3820504" cy="3000396"/>
          </a:xfrm>
        </p:spPr>
      </p:pic>
      <p:pic>
        <p:nvPicPr>
          <p:cNvPr id="5" name="Рисунок 4" descr="традиция семьи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285992"/>
            <a:ext cx="3983382" cy="2928958"/>
          </a:xfrm>
          <a:prstGeom prst="rect">
            <a:avLst/>
          </a:prstGeom>
        </p:spPr>
      </p:pic>
      <p:pic>
        <p:nvPicPr>
          <p:cNvPr id="10" name="Pol'_Moria_-_'Odinokij_pastuh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8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0070C0"/>
                </a:solidFill>
              </a:rPr>
              <a:t>Родительское благословение в воде не тонет и в огне не горит.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sz="2400" b="1" dirty="0" smtClean="0"/>
              <a:t>(русская народная пословица)</a:t>
            </a:r>
            <a:endParaRPr lang="ru-RU" sz="2400" b="1" dirty="0"/>
          </a:p>
        </p:txBody>
      </p:sp>
      <p:pic>
        <p:nvPicPr>
          <p:cNvPr id="5" name="Picture 8" descr="Картинка 14 из 135434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1370" y="2643188"/>
            <a:ext cx="4524122" cy="3482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i?id=260637886-36-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1585913" cy="228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rgbClr val="0070C0"/>
                </a:solidFill>
              </a:rPr>
              <a:t>Что такое благословение?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Благословение</a:t>
            </a:r>
            <a:r>
              <a:rPr lang="ru-RU" dirty="0" smtClean="0"/>
              <a:t> – это подтверждение      	 своего одобрения, пожелание удачи и  	счастья.</a:t>
            </a:r>
          </a:p>
          <a:p>
            <a:r>
              <a:rPr lang="ru-RU" dirty="0" smtClean="0"/>
              <a:t>На </a:t>
            </a:r>
            <a:r>
              <a:rPr lang="ru-RU" dirty="0"/>
              <a:t>Р</a:t>
            </a:r>
            <a:r>
              <a:rPr lang="ru-RU" dirty="0" smtClean="0"/>
              <a:t>уси самым необходимым и важным считалось родительское благословение.</a:t>
            </a:r>
          </a:p>
          <a:p>
            <a:r>
              <a:rPr lang="ru-RU" dirty="0" smtClean="0"/>
              <a:t>Родительское благословение – это одобрение родителями задуманного дела, поступка, воспринималось детьми как помощь и защиту.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lum bright="20000" contrast="-3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0892" y="4760312"/>
            <a:ext cx="2143108" cy="19781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7" descr="Картинка 11 из 28349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2"/>
            <a:ext cx="1290718" cy="19288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Суть благословения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dirty="0" smtClean="0"/>
              <a:t>       Вокруг ребёнка создается защитный кокон, который не позволяет ему попадать в неприятности и направляет все действия в правильное русло.</a:t>
            </a:r>
          </a:p>
          <a:p>
            <a:r>
              <a:rPr lang="ru-RU" b="1" dirty="0" smtClean="0"/>
              <a:t>Считается, что человек, которого благословила мать, становится неуязвимым.</a:t>
            </a:r>
          </a:p>
          <a:p>
            <a:r>
              <a:rPr lang="ru-RU" b="1" dirty="0" smtClean="0"/>
              <a:t>Каждый человек наделён внутренней потребностью: обладать родительским благословением.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риса\Desktop\орксэ\картинки орксэ\род благ\baby-jesus-0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1357298"/>
            <a:ext cx="2583729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В каких случаях родители давали благословение детям?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повседневной жизни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(перед сном, дальней дорогой,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задуманным делом, … );</a:t>
            </a:r>
          </a:p>
          <a:p>
            <a:r>
              <a:rPr lang="ru-RU" b="1" dirty="0" smtClean="0"/>
              <a:t>На военную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службу 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3429000"/>
            <a:ext cx="2286016" cy="2981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Лариса\Desktop\орксэ\9f2ea9845e5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884" y="3571876"/>
            <a:ext cx="2837986" cy="256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3200" dirty="0" smtClean="0"/>
              <a:t> </a:t>
            </a:r>
            <a:r>
              <a:rPr lang="ru-RU" sz="3200" b="1" dirty="0" smtClean="0"/>
              <a:t>Перед венчанием.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Прощальное </a:t>
            </a:r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благословение.</a:t>
            </a:r>
            <a:endParaRPr lang="ru-RU" b="1" dirty="0"/>
          </a:p>
        </p:txBody>
      </p:sp>
      <p:pic>
        <p:nvPicPr>
          <p:cNvPr id="5" name="Picture 4" descr="http://virt-muzei.59428s008.edusite.ru/images/p10_poklonroditelyam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8" y="214290"/>
            <a:ext cx="3474860" cy="2210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3000372"/>
            <a:ext cx="3528988" cy="236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" descr="C:\Users\Лариса\Desktop\орксэ\в. нагорнов ярослав мудрый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7" y="3000372"/>
            <a:ext cx="3786214" cy="257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Притча о силе креста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/>
            <a:r>
              <a:rPr lang="ru-RU" b="1" dirty="0" smtClean="0"/>
              <a:t>Материнское благословение от Бога</a:t>
            </a:r>
          </a:p>
          <a:p>
            <a:pPr algn="ctr">
              <a:buNone/>
            </a:pPr>
            <a:endParaRPr lang="ru-RU" b="1" dirty="0"/>
          </a:p>
        </p:txBody>
      </p:sp>
      <p:pic>
        <p:nvPicPr>
          <p:cNvPr id="4" name="Рисунок 3" descr="iCAFJ0HQ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1857364"/>
            <a:ext cx="5000660" cy="4261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0003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Творческая работа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Инь-Ян - Гимн семье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500306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67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Семейные традиции: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572164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b="1" dirty="0" smtClean="0"/>
              <a:t>празднование дней рождения;</a:t>
            </a:r>
          </a:p>
          <a:p>
            <a:pPr lvl="0"/>
            <a:r>
              <a:rPr lang="ru-RU" b="1" dirty="0" smtClean="0"/>
              <a:t>домашняя уборка, раскладывание игрушек по местам, домашние обязанности членов семьи;</a:t>
            </a:r>
          </a:p>
          <a:p>
            <a:pPr lvl="0"/>
            <a:r>
              <a:rPr lang="ru-RU" b="1" dirty="0" smtClean="0"/>
              <a:t>совместные игры родителей с детьми;</a:t>
            </a:r>
          </a:p>
          <a:p>
            <a:pPr lvl="0"/>
            <a:r>
              <a:rPr lang="ru-RU" b="1" dirty="0" smtClean="0"/>
              <a:t>семейный совет, на котором собираются все члены семьи;</a:t>
            </a:r>
          </a:p>
          <a:p>
            <a:pPr lvl="0"/>
            <a:r>
              <a:rPr lang="ru-RU" b="1" dirty="0" smtClean="0"/>
              <a:t>гостеприимства, семейный обед;</a:t>
            </a:r>
          </a:p>
          <a:p>
            <a:pPr lvl="0"/>
            <a:r>
              <a:rPr lang="ru-RU" b="1" dirty="0" smtClean="0"/>
              <a:t>празднование знаменательных событий в жизни семьи ( дня рождения семьи, юбилея, особых успехов в работе и учёбы, окончание школы, …);</a:t>
            </a:r>
          </a:p>
          <a:p>
            <a:pPr lvl="0"/>
            <a:r>
              <a:rPr lang="ru-RU" b="1" dirty="0" smtClean="0"/>
              <a:t>сказка на ночь, пожелания доброго утра, спокойной ночи, поцелуй перед сном, встреча по возвращении домой;</a:t>
            </a:r>
          </a:p>
          <a:p>
            <a:pPr lvl="0"/>
            <a:r>
              <a:rPr lang="ru-RU" b="1" dirty="0" smtClean="0"/>
              <a:t>прогулки, поездки вместе с детьми, походы в кино, цирк, театр;</a:t>
            </a:r>
          </a:p>
          <a:p>
            <a:pPr lvl="0"/>
            <a:r>
              <a:rPr lang="ru-RU" b="1" dirty="0" smtClean="0"/>
              <a:t>дни памяти родных и близких, ушедших из жизни;</a:t>
            </a:r>
          </a:p>
          <a:p>
            <a:pPr lvl="0"/>
            <a:r>
              <a:rPr lang="ru-RU" b="1" dirty="0" smtClean="0"/>
              <a:t>передача семейных реликвий (</a:t>
            </a:r>
            <a:r>
              <a:rPr lang="ru-RU" dirty="0" smtClean="0"/>
              <a:t>вещь, свято хранимая как память о прошлом )  </a:t>
            </a:r>
            <a:r>
              <a:rPr lang="ru-RU" b="1" dirty="0" smtClean="0"/>
              <a:t>подрастающему поколению;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Тема. </a:t>
            </a:r>
            <a:r>
              <a:rPr lang="ru-RU" b="1" dirty="0" smtClean="0"/>
              <a:t>Семья. Семейные традиции.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Родословная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Род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/>
              <a:t>                          </a:t>
            </a:r>
            <a:endParaRPr lang="ru-RU" sz="4000" dirty="0"/>
          </a:p>
        </p:txBody>
      </p:sp>
      <p:pic>
        <p:nvPicPr>
          <p:cNvPr id="4" name="Picture 2" descr="C:\Documents and Settings\User\Рабочий стол\CIMG3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4000504"/>
            <a:ext cx="2741613" cy="2098675"/>
          </a:xfrm>
          <a:prstGeom prst="rect">
            <a:avLst/>
          </a:prstGeom>
          <a:noFill/>
        </p:spPr>
      </p:pic>
      <p:pic>
        <p:nvPicPr>
          <p:cNvPr id="5" name="Picture 6" descr="C:\Documents and Settings\User\Рабочий стол\P8101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644" y="3857628"/>
            <a:ext cx="307136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DSCN01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2550" y="3929066"/>
            <a:ext cx="27114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Рабочий стол\P8101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857628"/>
            <a:ext cx="307136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ol'_Moria_-_'Odinokij_pastuh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86710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08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Тема. </a:t>
            </a:r>
            <a:r>
              <a:rPr lang="ru-RU" b="1" dirty="0" smtClean="0"/>
              <a:t>Семья. Семейные традиции.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\Рабочий стол\CIMG3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34" y="2214554"/>
            <a:ext cx="2741613" cy="2098675"/>
          </a:xfrm>
          <a:prstGeom prst="rect">
            <a:avLst/>
          </a:prstGeom>
          <a:noFill/>
        </p:spPr>
      </p:pic>
      <p:pic>
        <p:nvPicPr>
          <p:cNvPr id="6" name="Picture 3" descr="C:\Documents and Settings\User\Рабочий стол\DSCN01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285992"/>
            <a:ext cx="27114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Рабочий стол\P8101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714752"/>
            <a:ext cx="307136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64304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Традиции семьи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Семейные традиции помогают узнать историю семьи, понять, где её истоки. </a:t>
            </a:r>
          </a:p>
          <a:p>
            <a:r>
              <a:rPr lang="ru-RU" sz="3600" b="1" dirty="0" smtClean="0"/>
              <a:t>Традиции в семье сближают всех родных, делают семью крепкой, дружной. </a:t>
            </a:r>
          </a:p>
          <a:p>
            <a:pPr>
              <a:buNone/>
            </a:pPr>
            <a:endParaRPr lang="ru-RU" sz="3600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всё то, что длительное время соблюдается членами семьи и их потомками, передаётся из поколения в поколение.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 традиция семь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429132"/>
            <a:ext cx="2500315" cy="16668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144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pPr algn="l"/>
            <a:r>
              <a:rPr lang="ru-RU" sz="3200" b="1" i="1" u="sng" dirty="0" smtClean="0"/>
              <a:t>  Зелёный цвет</a:t>
            </a:r>
            <a:r>
              <a:rPr lang="ru-RU" sz="3200" b="1" dirty="0" smtClean="0"/>
              <a:t>– я получил новые знания, показал свои. Понимал всё, о чём говорилось и что делалось на уроке. На уроке мне было комфортно.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/>
              <a:t>  Жёлтый цвет </a:t>
            </a:r>
            <a:r>
              <a:rPr lang="ru-RU" b="1" dirty="0" smtClean="0"/>
              <a:t>– урок был полезен для меня. Я сумел выполнить ряд заданий. Мне было на уроке достаточно комфортно.</a:t>
            </a:r>
          </a:p>
          <a:p>
            <a:pPr>
              <a:buNone/>
            </a:pPr>
            <a:r>
              <a:rPr lang="ru-RU" b="1" i="1" u="sng" dirty="0" smtClean="0"/>
              <a:t>  Красный цвет </a:t>
            </a:r>
            <a:r>
              <a:rPr lang="ru-RU" b="1" dirty="0" smtClean="0"/>
              <a:t>– я не всегда понимал, о чём идёт речь. Мне это не нужно. На уроке мне было спокойно.</a:t>
            </a:r>
            <a:endParaRPr lang="ru-RU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D:\ФОТО ВСЕ\24 мая, прощай 1 класс\IMG_11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714884"/>
            <a:ext cx="3071835" cy="2000265"/>
          </a:xfrm>
          <a:prstGeom prst="rect">
            <a:avLst/>
          </a:prstGeom>
          <a:noFill/>
        </p:spPr>
      </p:pic>
      <p:pic>
        <p:nvPicPr>
          <p:cNvPr id="2050" name="Picture 2" descr="D:\ФОТО ВСЕ\Тухватуллины 27.11.2011\IMG_3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3134054" cy="2428892"/>
          </a:xfrm>
          <a:prstGeom prst="rect">
            <a:avLst/>
          </a:prstGeom>
          <a:noFill/>
        </p:spPr>
      </p:pic>
      <p:pic>
        <p:nvPicPr>
          <p:cNvPr id="2054" name="Picture 6" descr="D:\ФОТО ВСЕ\9 мая 2011\IMG_2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5" y="2786058"/>
            <a:ext cx="2357454" cy="1857388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14290"/>
            <a:ext cx="198727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 descr="D:\ФОТО ВСЕ\1 сентября 2011 3 класс\IMG_304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2714620"/>
            <a:ext cx="2587741" cy="1928826"/>
          </a:xfrm>
          <a:prstGeom prst="rect">
            <a:avLst/>
          </a:prstGeom>
          <a:noFill/>
        </p:spPr>
      </p:pic>
      <p:pic>
        <p:nvPicPr>
          <p:cNvPr id="2055" name="Picture 7" descr="D:\ФОТО ВСЕ\9 мая 2011\IMG_259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714860"/>
            <a:ext cx="3036143" cy="2143140"/>
          </a:xfrm>
          <a:prstGeom prst="rect">
            <a:avLst/>
          </a:prstGeom>
          <a:noFill/>
        </p:spPr>
      </p:pic>
      <p:pic>
        <p:nvPicPr>
          <p:cNvPr id="2056" name="Picture 8" descr="D:\ФОТО ВСЕ\фото от 28 февраля\Изображение 007.jpg"/>
          <p:cNvPicPr>
            <a:picLocks noChangeAspect="1" noChangeArrowheads="1"/>
          </p:cNvPicPr>
          <p:nvPr/>
        </p:nvPicPr>
        <p:blipFill>
          <a:blip r:embed="rId8" cstate="print"/>
          <a:srcRect t="18919"/>
          <a:stretch>
            <a:fillRect/>
          </a:stretch>
        </p:blipFill>
        <p:spPr bwMode="auto">
          <a:xfrm>
            <a:off x="2928926" y="2857496"/>
            <a:ext cx="3684469" cy="2643206"/>
          </a:xfrm>
          <a:prstGeom prst="rect">
            <a:avLst/>
          </a:prstGeom>
          <a:noFill/>
        </p:spPr>
      </p:pic>
      <p:pic>
        <p:nvPicPr>
          <p:cNvPr id="12" name="Рисунок 11" descr="fotocollage-family_02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6182" y="5498709"/>
            <a:ext cx="1928826" cy="135929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62000" y="2362201"/>
            <a:ext cx="792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Всем нам счастья, мира и добра! </a:t>
            </a:r>
          </a:p>
          <a:p>
            <a:pPr algn="ctr"/>
            <a:r>
              <a:rPr lang="ru-RU" sz="4000" b="1" dirty="0" smtClean="0"/>
              <a:t>Пусть радость царит в ваших семьях всегда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Спасибо!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звонок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000372"/>
            <a:ext cx="2710047" cy="24119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Тема. </a:t>
            </a:r>
            <a:r>
              <a:rPr lang="ru-RU" b="1" dirty="0" smtClean="0"/>
              <a:t>Семья. Семейные традиции.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Родословная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Род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Фамилия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000" dirty="0" smtClean="0"/>
              <a:t>                          </a:t>
            </a:r>
            <a:endParaRPr lang="ru-RU" sz="4000" dirty="0"/>
          </a:p>
        </p:txBody>
      </p:sp>
      <p:pic>
        <p:nvPicPr>
          <p:cNvPr id="4" name="Picture 2" descr="C:\Documents and Settings\User\Рабочий стол\CIMG32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28596" y="4000504"/>
            <a:ext cx="2741613" cy="2098675"/>
          </a:xfrm>
          <a:prstGeom prst="rect">
            <a:avLst/>
          </a:prstGeom>
          <a:noFill/>
        </p:spPr>
      </p:pic>
      <p:pic>
        <p:nvPicPr>
          <p:cNvPr id="5" name="Picture 6" descr="C:\Documents and Settings\User\Рабочий стол\P8101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644" y="3857628"/>
            <a:ext cx="307136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User\Рабочий стол\DSCN01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2550" y="3929066"/>
            <a:ext cx="2711450" cy="203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Documents and Settings\User\Рабочий стол\P81016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857628"/>
            <a:ext cx="307136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ol'_Moria_-_'Odinokij_pastuh'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786710" y="521495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858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сохранить и упрочить семью: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b="1" dirty="0"/>
              <a:t>Строить отношения в семье на доверии и взаимопомощи.</a:t>
            </a:r>
          </a:p>
          <a:p>
            <a:pPr>
              <a:defRPr/>
            </a:pPr>
            <a:r>
              <a:rPr lang="ru-RU" b="1" dirty="0"/>
              <a:t>Уметь поделиться своими бедами и радостями с членами семьи.</a:t>
            </a:r>
          </a:p>
          <a:p>
            <a:pPr>
              <a:defRPr/>
            </a:pPr>
            <a:r>
              <a:rPr lang="ru-RU" b="1" dirty="0"/>
              <a:t>Чувствовать рядом родного человека, не причинять ему боли.</a:t>
            </a:r>
          </a:p>
          <a:p>
            <a:pPr>
              <a:defRPr/>
            </a:pPr>
            <a:r>
              <a:rPr lang="ru-RU" b="1" dirty="0"/>
              <a:t>Задумываться над вопросом: что я сделал хорошего для родителей, чем им помог?</a:t>
            </a:r>
          </a:p>
          <a:p>
            <a:pPr>
              <a:defRPr/>
            </a:pPr>
            <a:r>
              <a:rPr lang="ru-RU" b="1" dirty="0"/>
              <a:t>Уважать старость, дарить членам семьи поддержку и радость.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CA8X2BP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870" y="2714620"/>
            <a:ext cx="3314724" cy="207170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Праздники, посвящённые семье: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15 мая – </a:t>
            </a:r>
            <a:r>
              <a:rPr lang="ru-RU" b="1" i="1" dirty="0" smtClean="0"/>
              <a:t>Международный День семьи;</a:t>
            </a:r>
          </a:p>
          <a:p>
            <a:r>
              <a:rPr lang="ru-RU" b="1" dirty="0" smtClean="0"/>
              <a:t>8 июля – </a:t>
            </a:r>
            <a:r>
              <a:rPr lang="ru-RU" b="1" i="1" dirty="0" smtClean="0"/>
              <a:t>День семьи, любви и верности;</a:t>
            </a:r>
          </a:p>
        </p:txBody>
      </p:sp>
      <p:pic>
        <p:nvPicPr>
          <p:cNvPr id="1026" name="Picture 2" descr="D:\ФОТО ВСЕ\Тухватуллины 27.11.2011\IMG_3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071918"/>
            <a:ext cx="3143272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 ВСЕ\9 мая 2011\IMG_25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3786190"/>
            <a:ext cx="3571900" cy="2976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71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Работаем с пословицами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В гостях хорошо, а дома лучше.</a:t>
            </a:r>
          </a:p>
          <a:p>
            <a:r>
              <a:rPr lang="ru-RU" b="1" dirty="0" smtClean="0"/>
              <a:t>Не красна изба углами, красна пирогами.</a:t>
            </a:r>
          </a:p>
          <a:p>
            <a:r>
              <a:rPr lang="ru-RU" b="1" dirty="0" smtClean="0"/>
              <a:t>Не нужен клад, когда в семье лад.</a:t>
            </a:r>
          </a:p>
          <a:p>
            <a:r>
              <a:rPr lang="ru-RU" b="1" dirty="0" smtClean="0"/>
              <a:t>Дом согревает не печь, а любовь и согласие.</a:t>
            </a:r>
          </a:p>
          <a:p>
            <a:r>
              <a:rPr lang="ru-RU" b="1" dirty="0" smtClean="0"/>
              <a:t>Дом вести – не бородой трясти.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Традиции семьи –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/>
              <a:t>Семейные традиции помогают узнать историю семьи, понять, где её истоки. </a:t>
            </a:r>
          </a:p>
          <a:p>
            <a:r>
              <a:rPr lang="ru-RU" sz="3600" b="1" dirty="0" smtClean="0"/>
              <a:t>Традиции в семье сближают всех родных, делают семью крепкой, дружной. </a:t>
            </a:r>
          </a:p>
          <a:p>
            <a:r>
              <a:rPr lang="ru-RU" sz="3600" b="1" dirty="0" smtClean="0"/>
              <a:t>Каждая семья может создавать свои традиции.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928670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всё то, что длительное время соблюдается членами семьи и их потомками, передаётся из поколения в поколение.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Семейные традиции: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чтение и обсуждение прочитанных книг;</a:t>
            </a:r>
          </a:p>
          <a:p>
            <a:r>
              <a:rPr lang="ru-RU" b="1" dirty="0" smtClean="0"/>
              <a:t>совместные прогулки;</a:t>
            </a:r>
          </a:p>
          <a:p>
            <a:r>
              <a:rPr lang="ru-RU" b="1" dirty="0" smtClean="0"/>
              <a:t>обсуждение событий прошедшего дня;</a:t>
            </a:r>
          </a:p>
          <a:p>
            <a:r>
              <a:rPr lang="ru-RU" b="1" dirty="0" smtClean="0"/>
              <a:t>приучение к культуре поведения за столом;</a:t>
            </a:r>
          </a:p>
          <a:p>
            <a:r>
              <a:rPr lang="ru-RU" b="1" dirty="0" smtClean="0"/>
              <a:t>помощь престарелым родителям;</a:t>
            </a:r>
            <a:endParaRPr lang="ru-RU" b="1" dirty="0"/>
          </a:p>
        </p:txBody>
      </p:sp>
      <p:pic>
        <p:nvPicPr>
          <p:cNvPr id="4" name="Рисунок 3" descr="традиция семьи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5000636"/>
            <a:ext cx="2247900" cy="14287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/>
          </a:bodyPr>
          <a:lstStyle/>
          <a:p>
            <a:r>
              <a:rPr lang="ru-RU" sz="8000" b="1" dirty="0" err="1" smtClean="0">
                <a:solidFill>
                  <a:srgbClr val="C00000"/>
                </a:solidFill>
              </a:rPr>
              <a:t>Физминутка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685</Words>
  <Application>Microsoft Office PowerPoint</Application>
  <PresentationFormat>Экран (4:3)</PresentationFormat>
  <Paragraphs>89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Тема. Семья. Семейные традиции.</vt:lpstr>
      <vt:lpstr>Тема. Семья. Семейные традиции.</vt:lpstr>
      <vt:lpstr>Чтобы сохранить и упрочить семью:</vt:lpstr>
      <vt:lpstr>Праздники, посвящённые семье:</vt:lpstr>
      <vt:lpstr>Работаем с пословицами.</vt:lpstr>
      <vt:lpstr>Традиции семьи – </vt:lpstr>
      <vt:lpstr>Семейные традиции:</vt:lpstr>
      <vt:lpstr>Физминутка</vt:lpstr>
      <vt:lpstr>Традиции семьи – </vt:lpstr>
      <vt:lpstr>Любовь к своей семье</vt:lpstr>
      <vt:lpstr>Родительское благословение в воде не тонет и в огне не горит. (русская народная пословица)</vt:lpstr>
      <vt:lpstr>          Что такое благословение?</vt:lpstr>
      <vt:lpstr>Суть благословения </vt:lpstr>
      <vt:lpstr>В каких случаях родители давали благословение детям?</vt:lpstr>
      <vt:lpstr> Перед венчанием.</vt:lpstr>
      <vt:lpstr>Притча о силе креста</vt:lpstr>
      <vt:lpstr> Творческая работа</vt:lpstr>
      <vt:lpstr>Семейные традиции:</vt:lpstr>
      <vt:lpstr>Тема. Семья. Семейные традиции.</vt:lpstr>
      <vt:lpstr>Традиции семьи – </vt:lpstr>
      <vt:lpstr>  Зелёный цвет– я получил новые знания, показал свои. Понимал всё, о чём говорилось и что делалось на уроке. На уроке мне было комфортно.</vt:lpstr>
      <vt:lpstr>Слайд 23</vt:lpstr>
      <vt:lpstr>Слайд 24</vt:lpstr>
      <vt:lpstr>Спасибо!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*</dc:creator>
  <cp:lastModifiedBy>*</cp:lastModifiedBy>
  <cp:revision>1</cp:revision>
  <dcterms:created xsi:type="dcterms:W3CDTF">2013-11-03T09:39:54Z</dcterms:created>
  <dcterms:modified xsi:type="dcterms:W3CDTF">2013-11-03T09:43:17Z</dcterms:modified>
</cp:coreProperties>
</file>