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1" r:id="rId3"/>
    <p:sldId id="280" r:id="rId4"/>
    <p:sldId id="260" r:id="rId5"/>
    <p:sldId id="261" r:id="rId6"/>
    <p:sldId id="263" r:id="rId7"/>
    <p:sldId id="265" r:id="rId8"/>
    <p:sldId id="266" r:id="rId9"/>
    <p:sldId id="267" r:id="rId10"/>
    <p:sldId id="268" r:id="rId11"/>
    <p:sldId id="270" r:id="rId12"/>
    <p:sldId id="272" r:id="rId13"/>
    <p:sldId id="273" r:id="rId14"/>
    <p:sldId id="274" r:id="rId15"/>
    <p:sldId id="275" r:id="rId16"/>
    <p:sldId id="282" r:id="rId17"/>
    <p:sldId id="283" r:id="rId18"/>
    <p:sldId id="276" r:id="rId19"/>
    <p:sldId id="277" r:id="rId20"/>
    <p:sldId id="278" r:id="rId21"/>
    <p:sldId id="279" r:id="rId22"/>
    <p:sldId id="28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389F1B-D409-4547-9A26-594447DB1619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FC1364-D046-45D3-8910-A37964DABF17}">
      <dgm:prSet phldrT="[Текст]" custT="1"/>
      <dgm:spPr/>
      <dgm:t>
        <a:bodyPr/>
        <a:lstStyle/>
        <a:p>
          <a:r>
            <a:rPr lang="ru-RU" sz="2400" dirty="0" smtClean="0"/>
            <a:t>НЕ  с наречиями слитно</a:t>
          </a:r>
          <a:endParaRPr lang="ru-RU" sz="2400" dirty="0"/>
        </a:p>
      </dgm:t>
    </dgm:pt>
    <dgm:pt modelId="{A59ECED5-20FE-4611-8C83-B59299BD68D5}" type="parTrans" cxnId="{AC1F51EF-4294-49B0-8E54-C436B4A24E11}">
      <dgm:prSet/>
      <dgm:spPr/>
      <dgm:t>
        <a:bodyPr/>
        <a:lstStyle/>
        <a:p>
          <a:endParaRPr lang="ru-RU"/>
        </a:p>
      </dgm:t>
    </dgm:pt>
    <dgm:pt modelId="{7C82BBFB-CA36-407A-93CA-3579AD8A3F94}" type="sibTrans" cxnId="{AC1F51EF-4294-49B0-8E54-C436B4A24E11}">
      <dgm:prSet/>
      <dgm:spPr/>
      <dgm:t>
        <a:bodyPr/>
        <a:lstStyle/>
        <a:p>
          <a:endParaRPr lang="ru-RU"/>
        </a:p>
      </dgm:t>
    </dgm:pt>
    <dgm:pt modelId="{5C9DA824-E356-4483-995E-607ED8B8CFDF}">
      <dgm:prSet phldrT="[Текст]" custT="1"/>
      <dgm:spPr/>
      <dgm:t>
        <a:bodyPr/>
        <a:lstStyle/>
        <a:p>
          <a:r>
            <a:rPr lang="ru-RU" sz="1400" dirty="0" smtClean="0"/>
            <a:t>если можно заменить синонимом без НЕ-  или близким по значению выражением</a:t>
          </a:r>
        </a:p>
        <a:p>
          <a:r>
            <a:rPr lang="ru-RU" sz="1400" i="1" dirty="0" smtClean="0"/>
            <a:t>н</a:t>
          </a:r>
          <a:r>
            <a:rPr lang="ru-RU" sz="1400" i="1" u="sng" dirty="0" smtClean="0"/>
            <a:t>еп</a:t>
          </a:r>
          <a:r>
            <a:rPr lang="ru-RU" sz="1400" i="1" dirty="0" smtClean="0"/>
            <a:t>лохо, н</a:t>
          </a:r>
          <a:r>
            <a:rPr lang="ru-RU" sz="1400" i="1" u="sng" dirty="0" smtClean="0"/>
            <a:t>ед</a:t>
          </a:r>
          <a:r>
            <a:rPr lang="ru-RU" sz="1400" i="1" dirty="0" smtClean="0"/>
            <a:t>алеко,</a:t>
          </a:r>
        </a:p>
        <a:p>
          <a:r>
            <a:rPr lang="ru-RU" sz="1400" i="1" dirty="0" smtClean="0"/>
            <a:t>н</a:t>
          </a:r>
          <a:r>
            <a:rPr lang="ru-RU" sz="1400" i="1" u="sng" dirty="0" smtClean="0"/>
            <a:t>ег</a:t>
          </a:r>
          <a:r>
            <a:rPr lang="ru-RU" sz="1400" i="1" dirty="0" smtClean="0"/>
            <a:t>рамотно</a:t>
          </a:r>
          <a:endParaRPr lang="ru-RU" sz="1400" i="1" dirty="0"/>
        </a:p>
      </dgm:t>
    </dgm:pt>
    <dgm:pt modelId="{F9FDA33B-64D3-4DCE-8913-3F2C35AEEDF2}" type="parTrans" cxnId="{61AD5608-3D68-4EE4-A0A1-237701EB648F}">
      <dgm:prSet/>
      <dgm:spPr/>
      <dgm:t>
        <a:bodyPr/>
        <a:lstStyle/>
        <a:p>
          <a:endParaRPr lang="ru-RU"/>
        </a:p>
      </dgm:t>
    </dgm:pt>
    <dgm:pt modelId="{F10C7327-F679-4860-A4AD-ABCCDD27A928}" type="sibTrans" cxnId="{61AD5608-3D68-4EE4-A0A1-237701EB648F}">
      <dgm:prSet/>
      <dgm:spPr/>
      <dgm:t>
        <a:bodyPr/>
        <a:lstStyle/>
        <a:p>
          <a:endParaRPr lang="ru-RU"/>
        </a:p>
      </dgm:t>
    </dgm:pt>
    <dgm:pt modelId="{A9E41D64-3C1E-4FC4-87ED-B0B55655AA3B}">
      <dgm:prSet phldrT="[Текст]" custT="1"/>
      <dgm:spPr/>
      <dgm:t>
        <a:bodyPr/>
        <a:lstStyle/>
        <a:p>
          <a:r>
            <a:rPr lang="ru-RU" sz="1600" dirty="0" smtClean="0"/>
            <a:t>если слово не употребляется без НЕ- </a:t>
          </a:r>
        </a:p>
        <a:p>
          <a:r>
            <a:rPr lang="ru-RU" sz="1600" i="1" dirty="0" smtClean="0"/>
            <a:t>небрежно, нелепо, неожиданно</a:t>
          </a:r>
          <a:endParaRPr lang="ru-RU" sz="1600" i="1" dirty="0"/>
        </a:p>
      </dgm:t>
    </dgm:pt>
    <dgm:pt modelId="{9FCD99B6-0C60-4A17-A611-3855E5797F46}" type="parTrans" cxnId="{FFB07978-467E-4E73-B4BB-D71C0468C6B3}">
      <dgm:prSet/>
      <dgm:spPr/>
      <dgm:t>
        <a:bodyPr/>
        <a:lstStyle/>
        <a:p>
          <a:endParaRPr lang="ru-RU"/>
        </a:p>
      </dgm:t>
    </dgm:pt>
    <dgm:pt modelId="{11031D82-721A-4DBA-8F5C-22E852BC53CE}" type="sibTrans" cxnId="{FFB07978-467E-4E73-B4BB-D71C0468C6B3}">
      <dgm:prSet/>
      <dgm:spPr/>
      <dgm:t>
        <a:bodyPr/>
        <a:lstStyle/>
        <a:p>
          <a:endParaRPr lang="ru-RU"/>
        </a:p>
      </dgm:t>
    </dgm:pt>
    <dgm:pt modelId="{020B5A9D-3157-4F8A-AEC3-CAE35A7686AA}">
      <dgm:prSet phldrT="[Текст]" custT="1"/>
      <dgm:spPr/>
      <dgm:t>
        <a:bodyPr/>
        <a:lstStyle/>
        <a:p>
          <a:r>
            <a:rPr lang="ru-RU" sz="2400" dirty="0" smtClean="0"/>
            <a:t>НЕ с наречиями раздельно</a:t>
          </a:r>
          <a:endParaRPr lang="ru-RU" sz="2400" dirty="0"/>
        </a:p>
      </dgm:t>
    </dgm:pt>
    <dgm:pt modelId="{44C0F661-B008-408D-AEFD-7CEDA28F966B}" type="parTrans" cxnId="{FD47868D-EE83-4E32-9D05-340BF548A695}">
      <dgm:prSet/>
      <dgm:spPr/>
      <dgm:t>
        <a:bodyPr/>
        <a:lstStyle/>
        <a:p>
          <a:endParaRPr lang="ru-RU"/>
        </a:p>
      </dgm:t>
    </dgm:pt>
    <dgm:pt modelId="{9277B243-B587-4703-B1E4-8D99785D0856}" type="sibTrans" cxnId="{FD47868D-EE83-4E32-9D05-340BF548A695}">
      <dgm:prSet/>
      <dgm:spPr/>
      <dgm:t>
        <a:bodyPr/>
        <a:lstStyle/>
        <a:p>
          <a:endParaRPr lang="ru-RU"/>
        </a:p>
      </dgm:t>
    </dgm:pt>
    <dgm:pt modelId="{D4CE97BE-F987-43D3-BC26-9870C720181D}">
      <dgm:prSet phldrT="[Текст]" custT="1"/>
      <dgm:spPr/>
      <dgm:t>
        <a:bodyPr/>
        <a:lstStyle/>
        <a:p>
          <a:r>
            <a:rPr lang="ru-RU" sz="1400" dirty="0" smtClean="0"/>
            <a:t>если к наречию относятся слова </a:t>
          </a:r>
        </a:p>
        <a:p>
          <a:r>
            <a:rPr lang="ru-RU" sz="1400" b="1" u="sng" dirty="0" smtClean="0"/>
            <a:t>далеко не, вовсе не, совсем не, ничуть не , нисколько не, никогда не</a:t>
          </a:r>
        </a:p>
        <a:p>
          <a:r>
            <a:rPr lang="ru-RU" sz="1400" b="0" i="1" u="none" dirty="0" smtClean="0"/>
            <a:t>далеко не верно, совсем не умно, вовсе не верно</a:t>
          </a:r>
          <a:endParaRPr lang="ru-RU" sz="1400" b="0" i="1" u="none" dirty="0"/>
        </a:p>
      </dgm:t>
    </dgm:pt>
    <dgm:pt modelId="{098FB0E3-6437-42D9-8F95-DDBF44C13C54}" type="parTrans" cxnId="{F7DE479E-A18E-4B88-96CE-515D5BB1AAE0}">
      <dgm:prSet/>
      <dgm:spPr/>
      <dgm:t>
        <a:bodyPr/>
        <a:lstStyle/>
        <a:p>
          <a:endParaRPr lang="ru-RU"/>
        </a:p>
      </dgm:t>
    </dgm:pt>
    <dgm:pt modelId="{E22001DE-D71F-49FC-8731-E6AD43F60D76}" type="sibTrans" cxnId="{F7DE479E-A18E-4B88-96CE-515D5BB1AAE0}">
      <dgm:prSet/>
      <dgm:spPr/>
      <dgm:t>
        <a:bodyPr/>
        <a:lstStyle/>
        <a:p>
          <a:endParaRPr lang="ru-RU"/>
        </a:p>
      </dgm:t>
    </dgm:pt>
    <dgm:pt modelId="{AA639DA5-A649-494E-8986-512D582CE7A1}">
      <dgm:prSet phldrT="[Текст]" custT="1"/>
      <dgm:spPr/>
      <dgm:t>
        <a:bodyPr/>
        <a:lstStyle/>
        <a:p>
          <a:r>
            <a:rPr lang="ru-RU" sz="1600" dirty="0" smtClean="0"/>
            <a:t>если есть противопоставление с союзом</a:t>
          </a:r>
          <a:r>
            <a:rPr lang="ru-RU" sz="1600" b="1" i="1" dirty="0" smtClean="0"/>
            <a:t> </a:t>
          </a:r>
          <a:r>
            <a:rPr lang="ru-RU" sz="1600" b="1" i="1" u="none" dirty="0" smtClean="0">
              <a:effectLst/>
            </a:rPr>
            <a:t>а</a:t>
          </a:r>
        </a:p>
        <a:p>
          <a:r>
            <a:rPr lang="ru-RU" sz="1600" b="0" i="1" u="none" dirty="0" smtClean="0">
              <a:effectLst/>
            </a:rPr>
            <a:t>не</a:t>
          </a:r>
          <a:r>
            <a:rPr lang="ru-RU" sz="1600" b="0" i="1" u="sng" dirty="0" smtClean="0">
              <a:effectLst/>
            </a:rPr>
            <a:t> </a:t>
          </a:r>
          <a:r>
            <a:rPr lang="ru-RU" sz="1600" b="0" i="1" u="none" dirty="0" smtClean="0">
              <a:effectLst/>
            </a:rPr>
            <a:t>хорошо, а плохо,</a:t>
          </a:r>
        </a:p>
        <a:p>
          <a:r>
            <a:rPr lang="ru-RU" sz="1600" b="0" i="1" u="none" dirty="0" smtClean="0">
              <a:effectLst/>
            </a:rPr>
            <a:t>не весело, а грустно</a:t>
          </a:r>
          <a:endParaRPr lang="ru-RU" sz="1600" b="0" i="1" u="none" dirty="0">
            <a:effectLst/>
          </a:endParaRPr>
        </a:p>
      </dgm:t>
    </dgm:pt>
    <dgm:pt modelId="{1372883D-374C-4CC0-95D2-AEC72D32CDAF}" type="parTrans" cxnId="{181D6476-FFB4-4C35-A795-FC8EBAC8E0A4}">
      <dgm:prSet/>
      <dgm:spPr/>
      <dgm:t>
        <a:bodyPr/>
        <a:lstStyle/>
        <a:p>
          <a:endParaRPr lang="ru-RU"/>
        </a:p>
      </dgm:t>
    </dgm:pt>
    <dgm:pt modelId="{8A81E1C4-DAC8-4A20-AA2F-FAAF95CAE634}" type="sibTrans" cxnId="{181D6476-FFB4-4C35-A795-FC8EBAC8E0A4}">
      <dgm:prSet/>
      <dgm:spPr/>
      <dgm:t>
        <a:bodyPr/>
        <a:lstStyle/>
        <a:p>
          <a:endParaRPr lang="ru-RU"/>
        </a:p>
      </dgm:t>
    </dgm:pt>
    <dgm:pt modelId="{4331A4E4-B987-438E-B1FC-5AC96FEB02A4}" type="pres">
      <dgm:prSet presAssocID="{3A389F1B-D409-4547-9A26-594447DB161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34A06DB-CD40-40F9-A32E-A1EB9DE96314}" type="pres">
      <dgm:prSet presAssocID="{A3FC1364-D046-45D3-8910-A37964DABF17}" presName="root" presStyleCnt="0"/>
      <dgm:spPr/>
    </dgm:pt>
    <dgm:pt modelId="{81FA5F04-31E7-413C-BEF9-A1405D0BB38D}" type="pres">
      <dgm:prSet presAssocID="{A3FC1364-D046-45D3-8910-A37964DABF17}" presName="rootComposite" presStyleCnt="0"/>
      <dgm:spPr/>
    </dgm:pt>
    <dgm:pt modelId="{DB15150F-DBF9-4F09-B2A4-BDB07EB1908E}" type="pres">
      <dgm:prSet presAssocID="{A3FC1364-D046-45D3-8910-A37964DABF17}" presName="rootText" presStyleLbl="node1" presStyleIdx="0" presStyleCnt="2" custScaleY="72522"/>
      <dgm:spPr/>
      <dgm:t>
        <a:bodyPr/>
        <a:lstStyle/>
        <a:p>
          <a:endParaRPr lang="ru-RU"/>
        </a:p>
      </dgm:t>
    </dgm:pt>
    <dgm:pt modelId="{03E8AE37-4F94-443B-AE0C-EDF18C6710B3}" type="pres">
      <dgm:prSet presAssocID="{A3FC1364-D046-45D3-8910-A37964DABF17}" presName="rootConnector" presStyleLbl="node1" presStyleIdx="0" presStyleCnt="2"/>
      <dgm:spPr/>
      <dgm:t>
        <a:bodyPr/>
        <a:lstStyle/>
        <a:p>
          <a:endParaRPr lang="ru-RU"/>
        </a:p>
      </dgm:t>
    </dgm:pt>
    <dgm:pt modelId="{5CFB358E-BA9F-4463-903E-B22CA1239A54}" type="pres">
      <dgm:prSet presAssocID="{A3FC1364-D046-45D3-8910-A37964DABF17}" presName="childShape" presStyleCnt="0"/>
      <dgm:spPr/>
    </dgm:pt>
    <dgm:pt modelId="{D1DD5211-306C-4D19-8EF0-51C596E22BD2}" type="pres">
      <dgm:prSet presAssocID="{F9FDA33B-64D3-4DCE-8913-3F2C35AEEDF2}" presName="Name13" presStyleLbl="parChTrans1D2" presStyleIdx="0" presStyleCnt="4"/>
      <dgm:spPr/>
      <dgm:t>
        <a:bodyPr/>
        <a:lstStyle/>
        <a:p>
          <a:endParaRPr lang="ru-RU"/>
        </a:p>
      </dgm:t>
    </dgm:pt>
    <dgm:pt modelId="{E04ED726-870D-4742-AF12-F9AA6574C0A6}" type="pres">
      <dgm:prSet presAssocID="{5C9DA824-E356-4483-995E-607ED8B8CFDF}" presName="childText" presStyleLbl="bgAcc1" presStyleIdx="0" presStyleCnt="4" custLinFactNeighborX="-942" custLinFactNeighborY="-40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9EAF06-B629-437B-8D9F-C786721F5375}" type="pres">
      <dgm:prSet presAssocID="{9FCD99B6-0C60-4A17-A611-3855E5797F46}" presName="Name13" presStyleLbl="parChTrans1D2" presStyleIdx="1" presStyleCnt="4"/>
      <dgm:spPr/>
      <dgm:t>
        <a:bodyPr/>
        <a:lstStyle/>
        <a:p>
          <a:endParaRPr lang="ru-RU"/>
        </a:p>
      </dgm:t>
    </dgm:pt>
    <dgm:pt modelId="{468EA9C3-BA9E-4D10-AA01-CAA85F23B473}" type="pres">
      <dgm:prSet presAssocID="{A9E41D64-3C1E-4FC4-87ED-B0B55655AA3B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78D510-475B-42A8-8F0B-1878E70F7FE3}" type="pres">
      <dgm:prSet presAssocID="{020B5A9D-3157-4F8A-AEC3-CAE35A7686AA}" presName="root" presStyleCnt="0"/>
      <dgm:spPr/>
    </dgm:pt>
    <dgm:pt modelId="{475527DF-ED2F-431D-93F2-808A6A87C55A}" type="pres">
      <dgm:prSet presAssocID="{020B5A9D-3157-4F8A-AEC3-CAE35A7686AA}" presName="rootComposite" presStyleCnt="0"/>
      <dgm:spPr/>
    </dgm:pt>
    <dgm:pt modelId="{4B688B4C-1289-4A8A-B13C-75E33BCD33E2}" type="pres">
      <dgm:prSet presAssocID="{020B5A9D-3157-4F8A-AEC3-CAE35A7686AA}" presName="rootText" presStyleLbl="node1" presStyleIdx="1" presStyleCnt="2" custScaleY="71274"/>
      <dgm:spPr/>
      <dgm:t>
        <a:bodyPr/>
        <a:lstStyle/>
        <a:p>
          <a:endParaRPr lang="ru-RU"/>
        </a:p>
      </dgm:t>
    </dgm:pt>
    <dgm:pt modelId="{8847D55A-8D1A-428B-ABBF-E5D1180FDFDE}" type="pres">
      <dgm:prSet presAssocID="{020B5A9D-3157-4F8A-AEC3-CAE35A7686AA}" presName="rootConnector" presStyleLbl="node1" presStyleIdx="1" presStyleCnt="2"/>
      <dgm:spPr/>
      <dgm:t>
        <a:bodyPr/>
        <a:lstStyle/>
        <a:p>
          <a:endParaRPr lang="ru-RU"/>
        </a:p>
      </dgm:t>
    </dgm:pt>
    <dgm:pt modelId="{59D88692-266C-46EE-84C8-E43207677305}" type="pres">
      <dgm:prSet presAssocID="{020B5A9D-3157-4F8A-AEC3-CAE35A7686AA}" presName="childShape" presStyleCnt="0"/>
      <dgm:spPr/>
    </dgm:pt>
    <dgm:pt modelId="{19F207D3-FC2B-4688-87D3-E9FC36755A0C}" type="pres">
      <dgm:prSet presAssocID="{098FB0E3-6437-42D9-8F95-DDBF44C13C54}" presName="Name13" presStyleLbl="parChTrans1D2" presStyleIdx="2" presStyleCnt="4"/>
      <dgm:spPr/>
      <dgm:t>
        <a:bodyPr/>
        <a:lstStyle/>
        <a:p>
          <a:endParaRPr lang="ru-RU"/>
        </a:p>
      </dgm:t>
    </dgm:pt>
    <dgm:pt modelId="{D6E5D580-DE33-4217-A82B-92D24275ECCD}" type="pres">
      <dgm:prSet presAssocID="{D4CE97BE-F987-43D3-BC26-9870C720181D}" presName="childText" presStyleLbl="bgAcc1" presStyleIdx="2" presStyleCnt="4" custLinFactNeighborX="1178" custLinFactNeighborY="-59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36B653-76D8-4040-81A6-D655681F552D}" type="pres">
      <dgm:prSet presAssocID="{1372883D-374C-4CC0-95D2-AEC72D32CDAF}" presName="Name13" presStyleLbl="parChTrans1D2" presStyleIdx="3" presStyleCnt="4"/>
      <dgm:spPr/>
      <dgm:t>
        <a:bodyPr/>
        <a:lstStyle/>
        <a:p>
          <a:endParaRPr lang="ru-RU"/>
        </a:p>
      </dgm:t>
    </dgm:pt>
    <dgm:pt modelId="{F182C929-55E0-4B91-B03E-FACBD3E9BC5B}" type="pres">
      <dgm:prSet presAssocID="{AA639DA5-A649-494E-8986-512D582CE7A1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DE479E-A18E-4B88-96CE-515D5BB1AAE0}" srcId="{020B5A9D-3157-4F8A-AEC3-CAE35A7686AA}" destId="{D4CE97BE-F987-43D3-BC26-9870C720181D}" srcOrd="0" destOrd="0" parTransId="{098FB0E3-6437-42D9-8F95-DDBF44C13C54}" sibTransId="{E22001DE-D71F-49FC-8731-E6AD43F60D76}"/>
    <dgm:cxn modelId="{FFB07978-467E-4E73-B4BB-D71C0468C6B3}" srcId="{A3FC1364-D046-45D3-8910-A37964DABF17}" destId="{A9E41D64-3C1E-4FC4-87ED-B0B55655AA3B}" srcOrd="1" destOrd="0" parTransId="{9FCD99B6-0C60-4A17-A611-3855E5797F46}" sibTransId="{11031D82-721A-4DBA-8F5C-22E852BC53CE}"/>
    <dgm:cxn modelId="{709DAD11-9BB6-4CA1-83AF-4B6F344A549E}" type="presOf" srcId="{020B5A9D-3157-4F8A-AEC3-CAE35A7686AA}" destId="{8847D55A-8D1A-428B-ABBF-E5D1180FDFDE}" srcOrd="1" destOrd="0" presId="urn:microsoft.com/office/officeart/2005/8/layout/hierarchy3"/>
    <dgm:cxn modelId="{1B8A9CC7-C399-405F-8169-AF742E8436C6}" type="presOf" srcId="{5C9DA824-E356-4483-995E-607ED8B8CFDF}" destId="{E04ED726-870D-4742-AF12-F9AA6574C0A6}" srcOrd="0" destOrd="0" presId="urn:microsoft.com/office/officeart/2005/8/layout/hierarchy3"/>
    <dgm:cxn modelId="{C1715BD0-78A7-4836-B39C-9165963444AE}" type="presOf" srcId="{9FCD99B6-0C60-4A17-A611-3855E5797F46}" destId="{809EAF06-B629-437B-8D9F-C786721F5375}" srcOrd="0" destOrd="0" presId="urn:microsoft.com/office/officeart/2005/8/layout/hierarchy3"/>
    <dgm:cxn modelId="{55CFF838-DB09-43B5-9759-AB126743D561}" type="presOf" srcId="{A3FC1364-D046-45D3-8910-A37964DABF17}" destId="{DB15150F-DBF9-4F09-B2A4-BDB07EB1908E}" srcOrd="0" destOrd="0" presId="urn:microsoft.com/office/officeart/2005/8/layout/hierarchy3"/>
    <dgm:cxn modelId="{61AD5608-3D68-4EE4-A0A1-237701EB648F}" srcId="{A3FC1364-D046-45D3-8910-A37964DABF17}" destId="{5C9DA824-E356-4483-995E-607ED8B8CFDF}" srcOrd="0" destOrd="0" parTransId="{F9FDA33B-64D3-4DCE-8913-3F2C35AEEDF2}" sibTransId="{F10C7327-F679-4860-A4AD-ABCCDD27A928}"/>
    <dgm:cxn modelId="{1CB267C9-F454-4DFC-B355-6737122CDFF9}" type="presOf" srcId="{020B5A9D-3157-4F8A-AEC3-CAE35A7686AA}" destId="{4B688B4C-1289-4A8A-B13C-75E33BCD33E2}" srcOrd="0" destOrd="0" presId="urn:microsoft.com/office/officeart/2005/8/layout/hierarchy3"/>
    <dgm:cxn modelId="{181D6476-FFB4-4C35-A795-FC8EBAC8E0A4}" srcId="{020B5A9D-3157-4F8A-AEC3-CAE35A7686AA}" destId="{AA639DA5-A649-494E-8986-512D582CE7A1}" srcOrd="1" destOrd="0" parTransId="{1372883D-374C-4CC0-95D2-AEC72D32CDAF}" sibTransId="{8A81E1C4-DAC8-4A20-AA2F-FAAF95CAE634}"/>
    <dgm:cxn modelId="{D706ED23-21D6-4152-AEA4-E9D0183EBE33}" type="presOf" srcId="{D4CE97BE-F987-43D3-BC26-9870C720181D}" destId="{D6E5D580-DE33-4217-A82B-92D24275ECCD}" srcOrd="0" destOrd="0" presId="urn:microsoft.com/office/officeart/2005/8/layout/hierarchy3"/>
    <dgm:cxn modelId="{0483FEFA-5671-4723-AF25-5067E6A7807A}" type="presOf" srcId="{F9FDA33B-64D3-4DCE-8913-3F2C35AEEDF2}" destId="{D1DD5211-306C-4D19-8EF0-51C596E22BD2}" srcOrd="0" destOrd="0" presId="urn:microsoft.com/office/officeart/2005/8/layout/hierarchy3"/>
    <dgm:cxn modelId="{608BB2F3-E405-470E-B959-11987F85DCA8}" type="presOf" srcId="{A9E41D64-3C1E-4FC4-87ED-B0B55655AA3B}" destId="{468EA9C3-BA9E-4D10-AA01-CAA85F23B473}" srcOrd="0" destOrd="0" presId="urn:microsoft.com/office/officeart/2005/8/layout/hierarchy3"/>
    <dgm:cxn modelId="{E9A2C758-84FF-45CC-877A-364736D778BC}" type="presOf" srcId="{A3FC1364-D046-45D3-8910-A37964DABF17}" destId="{03E8AE37-4F94-443B-AE0C-EDF18C6710B3}" srcOrd="1" destOrd="0" presId="urn:microsoft.com/office/officeart/2005/8/layout/hierarchy3"/>
    <dgm:cxn modelId="{FD47868D-EE83-4E32-9D05-340BF548A695}" srcId="{3A389F1B-D409-4547-9A26-594447DB1619}" destId="{020B5A9D-3157-4F8A-AEC3-CAE35A7686AA}" srcOrd="1" destOrd="0" parTransId="{44C0F661-B008-408D-AEFD-7CEDA28F966B}" sibTransId="{9277B243-B587-4703-B1E4-8D99785D0856}"/>
    <dgm:cxn modelId="{80383B28-9AF7-4B33-BF40-7A80B45B8212}" type="presOf" srcId="{1372883D-374C-4CC0-95D2-AEC72D32CDAF}" destId="{7136B653-76D8-4040-81A6-D655681F552D}" srcOrd="0" destOrd="0" presId="urn:microsoft.com/office/officeart/2005/8/layout/hierarchy3"/>
    <dgm:cxn modelId="{AC1F51EF-4294-49B0-8E54-C436B4A24E11}" srcId="{3A389F1B-D409-4547-9A26-594447DB1619}" destId="{A3FC1364-D046-45D3-8910-A37964DABF17}" srcOrd="0" destOrd="0" parTransId="{A59ECED5-20FE-4611-8C83-B59299BD68D5}" sibTransId="{7C82BBFB-CA36-407A-93CA-3579AD8A3F94}"/>
    <dgm:cxn modelId="{2487F28A-E806-4CC0-BB62-E8EBEB69FA10}" type="presOf" srcId="{3A389F1B-D409-4547-9A26-594447DB1619}" destId="{4331A4E4-B987-438E-B1FC-5AC96FEB02A4}" srcOrd="0" destOrd="0" presId="urn:microsoft.com/office/officeart/2005/8/layout/hierarchy3"/>
    <dgm:cxn modelId="{A7B9D4C7-5241-4A18-846D-4AFBDE082F2C}" type="presOf" srcId="{098FB0E3-6437-42D9-8F95-DDBF44C13C54}" destId="{19F207D3-FC2B-4688-87D3-E9FC36755A0C}" srcOrd="0" destOrd="0" presId="urn:microsoft.com/office/officeart/2005/8/layout/hierarchy3"/>
    <dgm:cxn modelId="{B2090798-2710-4EE8-9FEC-23B8A0644789}" type="presOf" srcId="{AA639DA5-A649-494E-8986-512D582CE7A1}" destId="{F182C929-55E0-4B91-B03E-FACBD3E9BC5B}" srcOrd="0" destOrd="0" presId="urn:microsoft.com/office/officeart/2005/8/layout/hierarchy3"/>
    <dgm:cxn modelId="{02FE0DC1-4763-4C3C-B972-1CA54F5FAF33}" type="presParOf" srcId="{4331A4E4-B987-438E-B1FC-5AC96FEB02A4}" destId="{434A06DB-CD40-40F9-A32E-A1EB9DE96314}" srcOrd="0" destOrd="0" presId="urn:microsoft.com/office/officeart/2005/8/layout/hierarchy3"/>
    <dgm:cxn modelId="{B1EC601C-CFC1-4E5D-8EA6-2A5BF6929764}" type="presParOf" srcId="{434A06DB-CD40-40F9-A32E-A1EB9DE96314}" destId="{81FA5F04-31E7-413C-BEF9-A1405D0BB38D}" srcOrd="0" destOrd="0" presId="urn:microsoft.com/office/officeart/2005/8/layout/hierarchy3"/>
    <dgm:cxn modelId="{63E48D66-8D5E-4CD0-8479-F4FA5D040E4D}" type="presParOf" srcId="{81FA5F04-31E7-413C-BEF9-A1405D0BB38D}" destId="{DB15150F-DBF9-4F09-B2A4-BDB07EB1908E}" srcOrd="0" destOrd="0" presId="urn:microsoft.com/office/officeart/2005/8/layout/hierarchy3"/>
    <dgm:cxn modelId="{DEE4799D-FE54-4B72-9DD5-4E02F8F46571}" type="presParOf" srcId="{81FA5F04-31E7-413C-BEF9-A1405D0BB38D}" destId="{03E8AE37-4F94-443B-AE0C-EDF18C6710B3}" srcOrd="1" destOrd="0" presId="urn:microsoft.com/office/officeart/2005/8/layout/hierarchy3"/>
    <dgm:cxn modelId="{D324DBEA-8571-4973-8779-50537625D010}" type="presParOf" srcId="{434A06DB-CD40-40F9-A32E-A1EB9DE96314}" destId="{5CFB358E-BA9F-4463-903E-B22CA1239A54}" srcOrd="1" destOrd="0" presId="urn:microsoft.com/office/officeart/2005/8/layout/hierarchy3"/>
    <dgm:cxn modelId="{B4B0FAE1-AC32-46F7-93D6-8D3A6307D12A}" type="presParOf" srcId="{5CFB358E-BA9F-4463-903E-B22CA1239A54}" destId="{D1DD5211-306C-4D19-8EF0-51C596E22BD2}" srcOrd="0" destOrd="0" presId="urn:microsoft.com/office/officeart/2005/8/layout/hierarchy3"/>
    <dgm:cxn modelId="{9EF86744-FE40-4FA5-8C9E-A1CC364C7AA3}" type="presParOf" srcId="{5CFB358E-BA9F-4463-903E-B22CA1239A54}" destId="{E04ED726-870D-4742-AF12-F9AA6574C0A6}" srcOrd="1" destOrd="0" presId="urn:microsoft.com/office/officeart/2005/8/layout/hierarchy3"/>
    <dgm:cxn modelId="{F42E4266-373F-4F7C-B32C-A80F5A48FB48}" type="presParOf" srcId="{5CFB358E-BA9F-4463-903E-B22CA1239A54}" destId="{809EAF06-B629-437B-8D9F-C786721F5375}" srcOrd="2" destOrd="0" presId="urn:microsoft.com/office/officeart/2005/8/layout/hierarchy3"/>
    <dgm:cxn modelId="{46B1A756-10FD-48B2-AE98-996A2BB9D21D}" type="presParOf" srcId="{5CFB358E-BA9F-4463-903E-B22CA1239A54}" destId="{468EA9C3-BA9E-4D10-AA01-CAA85F23B473}" srcOrd="3" destOrd="0" presId="urn:microsoft.com/office/officeart/2005/8/layout/hierarchy3"/>
    <dgm:cxn modelId="{F04D926D-B25E-4431-8ACD-8596756A3AC1}" type="presParOf" srcId="{4331A4E4-B987-438E-B1FC-5AC96FEB02A4}" destId="{BC78D510-475B-42A8-8F0B-1878E70F7FE3}" srcOrd="1" destOrd="0" presId="urn:microsoft.com/office/officeart/2005/8/layout/hierarchy3"/>
    <dgm:cxn modelId="{9C9540E1-DDE7-4C4E-9EC7-62F4F1CD5119}" type="presParOf" srcId="{BC78D510-475B-42A8-8F0B-1878E70F7FE3}" destId="{475527DF-ED2F-431D-93F2-808A6A87C55A}" srcOrd="0" destOrd="0" presId="urn:microsoft.com/office/officeart/2005/8/layout/hierarchy3"/>
    <dgm:cxn modelId="{88343A87-67E9-45F2-BCDA-E07E039F6D04}" type="presParOf" srcId="{475527DF-ED2F-431D-93F2-808A6A87C55A}" destId="{4B688B4C-1289-4A8A-B13C-75E33BCD33E2}" srcOrd="0" destOrd="0" presId="urn:microsoft.com/office/officeart/2005/8/layout/hierarchy3"/>
    <dgm:cxn modelId="{A5DAAF2E-A9E7-49B7-BE22-06A8F43C87F8}" type="presParOf" srcId="{475527DF-ED2F-431D-93F2-808A6A87C55A}" destId="{8847D55A-8D1A-428B-ABBF-E5D1180FDFDE}" srcOrd="1" destOrd="0" presId="urn:microsoft.com/office/officeart/2005/8/layout/hierarchy3"/>
    <dgm:cxn modelId="{E4373E4F-EB08-4435-97FE-0E74D3092D48}" type="presParOf" srcId="{BC78D510-475B-42A8-8F0B-1878E70F7FE3}" destId="{59D88692-266C-46EE-84C8-E43207677305}" srcOrd="1" destOrd="0" presId="urn:microsoft.com/office/officeart/2005/8/layout/hierarchy3"/>
    <dgm:cxn modelId="{8FB299AA-6038-4B4F-9A25-328B8756A744}" type="presParOf" srcId="{59D88692-266C-46EE-84C8-E43207677305}" destId="{19F207D3-FC2B-4688-87D3-E9FC36755A0C}" srcOrd="0" destOrd="0" presId="urn:microsoft.com/office/officeart/2005/8/layout/hierarchy3"/>
    <dgm:cxn modelId="{55E9362A-5B58-4ED6-AF5A-717CEB0CBD9D}" type="presParOf" srcId="{59D88692-266C-46EE-84C8-E43207677305}" destId="{D6E5D580-DE33-4217-A82B-92D24275ECCD}" srcOrd="1" destOrd="0" presId="urn:microsoft.com/office/officeart/2005/8/layout/hierarchy3"/>
    <dgm:cxn modelId="{CA19D740-BE70-4B0D-9AA6-3BB009C466C6}" type="presParOf" srcId="{59D88692-266C-46EE-84C8-E43207677305}" destId="{7136B653-76D8-4040-81A6-D655681F552D}" srcOrd="2" destOrd="0" presId="urn:microsoft.com/office/officeart/2005/8/layout/hierarchy3"/>
    <dgm:cxn modelId="{4644CE56-3535-40C7-8393-55F5F46D8E54}" type="presParOf" srcId="{59D88692-266C-46EE-84C8-E43207677305}" destId="{F182C929-55E0-4B91-B03E-FACBD3E9BC5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15150F-DBF9-4F09-B2A4-BDB07EB1908E}">
      <dsp:nvSpPr>
        <dsp:cNvPr id="0" name=""/>
        <dsp:cNvSpPr/>
      </dsp:nvSpPr>
      <dsp:spPr>
        <a:xfrm>
          <a:off x="629375" y="2651"/>
          <a:ext cx="3098155" cy="11234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НЕ  с наречиями слитно</a:t>
          </a:r>
          <a:endParaRPr lang="ru-RU" sz="2400" kern="1200" dirty="0"/>
        </a:p>
      </dsp:txBody>
      <dsp:txXfrm>
        <a:off x="662279" y="35555"/>
        <a:ext cx="3032347" cy="1057614"/>
      </dsp:txXfrm>
    </dsp:sp>
    <dsp:sp modelId="{D1DD5211-306C-4D19-8EF0-51C596E22BD2}">
      <dsp:nvSpPr>
        <dsp:cNvPr id="0" name=""/>
        <dsp:cNvSpPr/>
      </dsp:nvSpPr>
      <dsp:spPr>
        <a:xfrm>
          <a:off x="939191" y="1126073"/>
          <a:ext cx="286467" cy="1098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8636"/>
              </a:lnTo>
              <a:lnTo>
                <a:pt x="286467" y="109863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4ED726-870D-4742-AF12-F9AA6574C0A6}">
      <dsp:nvSpPr>
        <dsp:cNvPr id="0" name=""/>
        <dsp:cNvSpPr/>
      </dsp:nvSpPr>
      <dsp:spPr>
        <a:xfrm>
          <a:off x="1225658" y="1450171"/>
          <a:ext cx="2478524" cy="1549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если можно заменить синонимом без НЕ-  или близким по значению выражением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/>
            <a:t>н</a:t>
          </a:r>
          <a:r>
            <a:rPr lang="ru-RU" sz="1400" i="1" u="sng" kern="1200" dirty="0" smtClean="0"/>
            <a:t>еп</a:t>
          </a:r>
          <a:r>
            <a:rPr lang="ru-RU" sz="1400" i="1" kern="1200" dirty="0" smtClean="0"/>
            <a:t>лохо, н</a:t>
          </a:r>
          <a:r>
            <a:rPr lang="ru-RU" sz="1400" i="1" u="sng" kern="1200" dirty="0" smtClean="0"/>
            <a:t>ед</a:t>
          </a:r>
          <a:r>
            <a:rPr lang="ru-RU" sz="1400" i="1" kern="1200" dirty="0" smtClean="0"/>
            <a:t>алеко,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/>
            <a:t>н</a:t>
          </a:r>
          <a:r>
            <a:rPr lang="ru-RU" sz="1400" i="1" u="sng" kern="1200" dirty="0" smtClean="0"/>
            <a:t>ег</a:t>
          </a:r>
          <a:r>
            <a:rPr lang="ru-RU" sz="1400" i="1" kern="1200" dirty="0" smtClean="0"/>
            <a:t>рамотно</a:t>
          </a:r>
          <a:endParaRPr lang="ru-RU" sz="1400" i="1" kern="1200" dirty="0"/>
        </a:p>
      </dsp:txBody>
      <dsp:txXfrm>
        <a:off x="1271029" y="1495542"/>
        <a:ext cx="2387782" cy="1458335"/>
      </dsp:txXfrm>
    </dsp:sp>
    <dsp:sp modelId="{809EAF06-B629-437B-8D9F-C786721F5375}">
      <dsp:nvSpPr>
        <dsp:cNvPr id="0" name=""/>
        <dsp:cNvSpPr/>
      </dsp:nvSpPr>
      <dsp:spPr>
        <a:xfrm>
          <a:off x="939191" y="1126073"/>
          <a:ext cx="309815" cy="3098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8155"/>
              </a:lnTo>
              <a:lnTo>
                <a:pt x="309815" y="309815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8EA9C3-BA9E-4D10-AA01-CAA85F23B473}">
      <dsp:nvSpPr>
        <dsp:cNvPr id="0" name=""/>
        <dsp:cNvSpPr/>
      </dsp:nvSpPr>
      <dsp:spPr>
        <a:xfrm>
          <a:off x="1249006" y="3449689"/>
          <a:ext cx="2478524" cy="1549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если слово не употребляется без НЕ-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smtClean="0"/>
            <a:t>небрежно, нелепо, неожиданно</a:t>
          </a:r>
          <a:endParaRPr lang="ru-RU" sz="1600" i="1" kern="1200" dirty="0"/>
        </a:p>
      </dsp:txBody>
      <dsp:txXfrm>
        <a:off x="1294377" y="3495060"/>
        <a:ext cx="2387782" cy="1458335"/>
      </dsp:txXfrm>
    </dsp:sp>
    <dsp:sp modelId="{4B688B4C-1289-4A8A-B13C-75E33BCD33E2}">
      <dsp:nvSpPr>
        <dsp:cNvPr id="0" name=""/>
        <dsp:cNvSpPr/>
      </dsp:nvSpPr>
      <dsp:spPr>
        <a:xfrm>
          <a:off x="4502069" y="2651"/>
          <a:ext cx="3098155" cy="1104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НЕ с наречиями раздельно</a:t>
          </a:r>
          <a:endParaRPr lang="ru-RU" sz="2400" kern="1200" dirty="0"/>
        </a:p>
      </dsp:txBody>
      <dsp:txXfrm>
        <a:off x="4534407" y="34989"/>
        <a:ext cx="3033479" cy="1039413"/>
      </dsp:txXfrm>
    </dsp:sp>
    <dsp:sp modelId="{19F207D3-FC2B-4688-87D3-E9FC36755A0C}">
      <dsp:nvSpPr>
        <dsp:cNvPr id="0" name=""/>
        <dsp:cNvSpPr/>
      </dsp:nvSpPr>
      <dsp:spPr>
        <a:xfrm>
          <a:off x="4811884" y="1106741"/>
          <a:ext cx="339012" cy="1070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0366"/>
              </a:lnTo>
              <a:lnTo>
                <a:pt x="339012" y="107036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E5D580-DE33-4217-A82B-92D24275ECCD}">
      <dsp:nvSpPr>
        <dsp:cNvPr id="0" name=""/>
        <dsp:cNvSpPr/>
      </dsp:nvSpPr>
      <dsp:spPr>
        <a:xfrm>
          <a:off x="5150897" y="1402568"/>
          <a:ext cx="2478524" cy="1549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если к наречию относятся слова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u="sng" kern="1200" dirty="0" smtClean="0"/>
            <a:t>далеко не, вовсе не, совсем не, ничуть не , нисколько не, никогда не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1" u="none" kern="1200" dirty="0" smtClean="0"/>
            <a:t>далеко не верно, совсем не умно, вовсе не верно</a:t>
          </a:r>
          <a:endParaRPr lang="ru-RU" sz="1400" b="0" i="1" u="none" kern="1200" dirty="0"/>
        </a:p>
      </dsp:txBody>
      <dsp:txXfrm>
        <a:off x="5196268" y="1447939"/>
        <a:ext cx="2387782" cy="1458335"/>
      </dsp:txXfrm>
    </dsp:sp>
    <dsp:sp modelId="{7136B653-76D8-4040-81A6-D655681F552D}">
      <dsp:nvSpPr>
        <dsp:cNvPr id="0" name=""/>
        <dsp:cNvSpPr/>
      </dsp:nvSpPr>
      <dsp:spPr>
        <a:xfrm>
          <a:off x="4811884" y="1106741"/>
          <a:ext cx="309815" cy="3098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8155"/>
              </a:lnTo>
              <a:lnTo>
                <a:pt x="309815" y="309815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2C929-55E0-4B91-B03E-FACBD3E9BC5B}">
      <dsp:nvSpPr>
        <dsp:cNvPr id="0" name=""/>
        <dsp:cNvSpPr/>
      </dsp:nvSpPr>
      <dsp:spPr>
        <a:xfrm>
          <a:off x="5121700" y="3430357"/>
          <a:ext cx="2478524" cy="1549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если есть противопоставление с союзом</a:t>
          </a:r>
          <a:r>
            <a:rPr lang="ru-RU" sz="1600" b="1" i="1" kern="1200" dirty="0" smtClean="0"/>
            <a:t> </a:t>
          </a:r>
          <a:r>
            <a:rPr lang="ru-RU" sz="1600" b="1" i="1" u="none" kern="1200" dirty="0" smtClean="0">
              <a:effectLst/>
            </a:rPr>
            <a:t>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1" u="none" kern="1200" dirty="0" smtClean="0">
              <a:effectLst/>
            </a:rPr>
            <a:t>не</a:t>
          </a:r>
          <a:r>
            <a:rPr lang="ru-RU" sz="1600" b="0" i="1" u="sng" kern="1200" dirty="0" smtClean="0">
              <a:effectLst/>
            </a:rPr>
            <a:t> </a:t>
          </a:r>
          <a:r>
            <a:rPr lang="ru-RU" sz="1600" b="0" i="1" u="none" kern="1200" dirty="0" smtClean="0">
              <a:effectLst/>
            </a:rPr>
            <a:t>хорошо, а плохо,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1" u="none" kern="1200" dirty="0" smtClean="0">
              <a:effectLst/>
            </a:rPr>
            <a:t>не весело, а грустно</a:t>
          </a:r>
          <a:endParaRPr lang="ru-RU" sz="1600" b="0" i="1" u="none" kern="1200" dirty="0">
            <a:effectLst/>
          </a:endParaRPr>
        </a:p>
      </dsp:txBody>
      <dsp:txXfrm>
        <a:off x="5167071" y="3475728"/>
        <a:ext cx="2387782" cy="14583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BBDB16A-9374-4E4B-97D3-EE8FD529591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7EA8A69-B026-47D9-AC2B-A7F0EB13443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952327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«Методика эффективной подготовки учащихся к ЕГЭ по русскому языку»</a:t>
            </a:r>
            <a:r>
              <a:rPr lang="ru-RU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149080"/>
            <a:ext cx="7097547" cy="129614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Автор: учитель русского языка и литературы школы №2061 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Симонян Соня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Шаваршовна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00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57200" y="1124744"/>
            <a:ext cx="4258816" cy="5184576"/>
          </a:xfrm>
        </p:spPr>
        <p:txBody>
          <a:bodyPr>
            <a:noAutofit/>
          </a:bodyPr>
          <a:lstStyle/>
          <a:p>
            <a:r>
              <a:rPr lang="ru-RU" sz="1600" u="sng" dirty="0" smtClean="0">
                <a:solidFill>
                  <a:srgbClr val="FF0000"/>
                </a:solidFill>
              </a:rPr>
              <a:t>Задание.</a:t>
            </a:r>
          </a:p>
          <a:p>
            <a:r>
              <a:rPr lang="ru-RU" sz="1600" dirty="0" smtClean="0"/>
              <a:t>Раскройте скобки.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(Не)</a:t>
            </a:r>
            <a:r>
              <a:rPr lang="ru-RU" sz="1600" dirty="0" err="1" smtClean="0"/>
              <a:t>навидеть</a:t>
            </a:r>
            <a:r>
              <a:rPr lang="ru-RU" sz="1600" dirty="0" smtClean="0"/>
              <a:t> белого света, (не)</a:t>
            </a:r>
            <a:r>
              <a:rPr lang="ru-RU" sz="1600" dirty="0" err="1" smtClean="0"/>
              <a:t>взлюбить</a:t>
            </a:r>
            <a:r>
              <a:rPr lang="ru-RU" sz="1600" dirty="0" smtClean="0"/>
              <a:t> преподавателя, (не)</a:t>
            </a:r>
            <a:r>
              <a:rPr lang="ru-RU" sz="1600" dirty="0" err="1" smtClean="0"/>
              <a:t>годовать</a:t>
            </a:r>
            <a:r>
              <a:rPr lang="ru-RU" sz="1600" dirty="0" smtClean="0"/>
              <a:t> по поводу (не)</a:t>
            </a:r>
            <a:r>
              <a:rPr lang="ru-RU" sz="1600" dirty="0" err="1" smtClean="0"/>
              <a:t>ряшливости</a:t>
            </a:r>
            <a:r>
              <a:rPr lang="ru-RU" sz="1600" dirty="0"/>
              <a:t> </a:t>
            </a:r>
            <a:r>
              <a:rPr lang="ru-RU" sz="1600" dirty="0" smtClean="0"/>
              <a:t>учеников.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(Не)торопился и шел (не)спеша.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Гуляем (не)взирая на дождь. 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Врагу (не)</a:t>
            </a:r>
            <a:r>
              <a:rPr lang="ru-RU" sz="1600" dirty="0" err="1" smtClean="0"/>
              <a:t>сдобровать</a:t>
            </a:r>
            <a:r>
              <a:rPr lang="ru-RU" sz="1600" dirty="0" smtClean="0"/>
              <a:t>.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(Не)опускать рук (н..)при каких обстоятельствах.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(Не)взирая на лица.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(Не)</a:t>
            </a:r>
            <a:r>
              <a:rPr lang="ru-RU" sz="1600" dirty="0" err="1" smtClean="0"/>
              <a:t>годуя</a:t>
            </a:r>
            <a:r>
              <a:rPr lang="ru-RU" sz="1600" dirty="0" smtClean="0"/>
              <a:t>, (не)умолкая (н..)на миг</a:t>
            </a:r>
          </a:p>
          <a:p>
            <a:endParaRPr lang="ru-RU" sz="1600" dirty="0" smtClean="0"/>
          </a:p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РАЗЛИЧАЙТЕ:</a:t>
            </a:r>
          </a:p>
          <a:p>
            <a:r>
              <a:rPr lang="ru-RU" sz="1600" dirty="0" smtClean="0"/>
              <a:t>Деепричастие </a:t>
            </a:r>
            <a:r>
              <a:rPr lang="ru-RU" sz="1600" i="1" dirty="0" smtClean="0"/>
              <a:t>НЕ СМОТРЯ </a:t>
            </a:r>
            <a:r>
              <a:rPr lang="ru-RU" sz="1600" dirty="0" smtClean="0"/>
              <a:t>(по сторонам) и производный предлог </a:t>
            </a:r>
            <a:r>
              <a:rPr lang="ru-RU" sz="1600" i="1" dirty="0" smtClean="0"/>
              <a:t>НЕСМОТРЯ НА</a:t>
            </a:r>
            <a:r>
              <a:rPr lang="ru-RU" sz="1600" dirty="0" smtClean="0"/>
              <a:t> (Несмотря ни на что, мы пойдем в поход).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859216" cy="563662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 глаголами и деепричастиями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243417"/>
              </p:ext>
            </p:extLst>
          </p:nvPr>
        </p:nvGraphicFramePr>
        <p:xfrm>
          <a:off x="4932040" y="1916832"/>
          <a:ext cx="3599582" cy="302433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99791"/>
                <a:gridCol w="1799791"/>
              </a:tblGrid>
              <a:tr h="53199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Раздельно</a:t>
                      </a:r>
                      <a:endParaRPr lang="ru-RU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Слитно</a:t>
                      </a:r>
                      <a:endParaRPr lang="ru-RU" dirty="0"/>
                    </a:p>
                  </a:txBody>
                  <a:tcPr marL="56797" marR="56797"/>
                </a:tc>
              </a:tr>
              <a:tr h="2492344">
                <a:tc>
                  <a:txBody>
                    <a:bodyPr/>
                    <a:lstStyle/>
                    <a:p>
                      <a:r>
                        <a:rPr lang="ru-RU" dirty="0" smtClean="0"/>
                        <a:t>не говорил, не читал, не хотеть, не хватать </a:t>
                      </a:r>
                      <a:endParaRPr lang="ru-RU" i="1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если глагол или</a:t>
                      </a:r>
                      <a:r>
                        <a:rPr lang="ru-RU" baseline="0" dirty="0" smtClean="0"/>
                        <a:t> деепричастие не употребляется без НЕ: негодовать, недоумевая, ненавидя, нездоровится</a:t>
                      </a:r>
                      <a:endParaRPr lang="ru-RU" i="1" dirty="0"/>
                    </a:p>
                  </a:txBody>
                  <a:tcPr marL="56797" marR="5679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737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b="1" i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</a:t>
            </a:r>
            <a:r>
              <a:rPr lang="ru-RU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 глаголами и деепричастиями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C00000"/>
                </a:solidFill>
              </a:rPr>
              <a:t>РАЗЛИЧАЙ!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00664" y="1946621"/>
            <a:ext cx="3822192" cy="639762"/>
          </a:xfrm>
        </p:spPr>
        <p:txBody>
          <a:bodyPr/>
          <a:lstStyle/>
          <a:p>
            <a:pPr algn="ctr"/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н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едо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-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79406" y="2924944"/>
            <a:ext cx="3820055" cy="2697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Сделано мало,</a:t>
            </a:r>
            <a:r>
              <a:rPr lang="ru-RU" dirty="0"/>
              <a:t> </a:t>
            </a:r>
            <a:r>
              <a:rPr lang="ru-RU" dirty="0" smtClean="0"/>
              <a:t>ниже нормы</a:t>
            </a:r>
          </a:p>
          <a:p>
            <a:pPr marL="0" indent="0">
              <a:buNone/>
            </a:pPr>
            <a:r>
              <a:rPr lang="ru-RU" dirty="0" smtClean="0"/>
              <a:t>(антоним с пере-):</a:t>
            </a:r>
            <a:endParaRPr lang="ru-RU" dirty="0"/>
          </a:p>
          <a:p>
            <a:pPr marL="0" indent="0">
              <a:buNone/>
            </a:pPr>
            <a:r>
              <a:rPr lang="ru-RU" i="1" dirty="0">
                <a:solidFill>
                  <a:srgbClr val="00FF00"/>
                </a:solidFill>
              </a:rPr>
              <a:t>н</a:t>
            </a:r>
            <a:r>
              <a:rPr lang="ru-RU" i="1" dirty="0" smtClean="0">
                <a:solidFill>
                  <a:srgbClr val="00FF00"/>
                </a:solidFill>
              </a:rPr>
              <a:t>едовыполнить план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FF00"/>
                </a:solidFill>
              </a:rPr>
              <a:t>н</a:t>
            </a:r>
            <a:r>
              <a:rPr lang="ru-RU" i="1" dirty="0" smtClean="0">
                <a:solidFill>
                  <a:srgbClr val="00FF00"/>
                </a:solidFill>
              </a:rPr>
              <a:t>едобрать вес</a:t>
            </a:r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r>
              <a:rPr lang="ru-RU" i="1" dirty="0" smtClean="0"/>
              <a:t>недостает (денег, таланта, времени) </a:t>
            </a:r>
            <a:endParaRPr lang="ru-RU" i="1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4008" y="1952836"/>
            <a:ext cx="3822192" cy="63976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не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до-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774401" y="2852936"/>
            <a:ext cx="3822192" cy="2697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Сделано </a:t>
            </a:r>
            <a:r>
              <a:rPr lang="ru-RU" u="sng" dirty="0" smtClean="0"/>
              <a:t>не до конца:</a:t>
            </a:r>
          </a:p>
          <a:p>
            <a:pPr marL="0" indent="0">
              <a:buNone/>
            </a:pPr>
            <a:endParaRPr lang="ru-RU" u="sng" dirty="0"/>
          </a:p>
          <a:p>
            <a:pPr marL="0" indent="0">
              <a:buNone/>
            </a:pPr>
            <a:r>
              <a:rPr lang="ru-RU" i="1" dirty="0" smtClean="0">
                <a:solidFill>
                  <a:srgbClr val="00FF00"/>
                </a:solidFill>
              </a:rPr>
              <a:t>не дождаться ответа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00FF00"/>
                </a:solidFill>
              </a:rPr>
              <a:t>не договаривая главного</a:t>
            </a:r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r>
              <a:rPr lang="ru-RU" i="1" dirty="0" smtClean="0"/>
              <a:t>не достает (до дна, до окна, до потолка) </a:t>
            </a:r>
            <a:endParaRPr lang="ru-RU" i="1" dirty="0"/>
          </a:p>
        </p:txBody>
      </p:sp>
      <p:sp>
        <p:nvSpPr>
          <p:cNvPr id="4" name="Минус 3"/>
          <p:cNvSpPr/>
          <p:nvPr/>
        </p:nvSpPr>
        <p:spPr>
          <a:xfrm rot="5400000">
            <a:off x="2519772" y="2816932"/>
            <a:ext cx="3888432" cy="36004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979712" y="1994121"/>
            <a:ext cx="864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839840" y="2024844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505477" y="2096852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850579" y="2098932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3779912" y="4437112"/>
            <a:ext cx="12961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ОСОБО!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10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C66FF"/>
                </a:solidFill>
              </a:rPr>
              <a:t>Распределите слова по группам</a:t>
            </a:r>
            <a:endParaRPr lang="ru-RU" b="1" dirty="0">
              <a:solidFill>
                <a:srgbClr val="CC66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844824"/>
            <a:ext cx="3822192" cy="639762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Недо</a:t>
            </a:r>
            <a:r>
              <a:rPr lang="ru-RU" dirty="0" smtClean="0">
                <a:solidFill>
                  <a:srgbClr val="FF0000"/>
                </a:solidFill>
              </a:rPr>
              <a:t>-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71600" y="2924944"/>
            <a:ext cx="7272808" cy="320121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Все время (не)дорабатывает, (не)досыпал, (не)довыполнить план, что-то (не)договаривать, (не)</a:t>
            </a:r>
            <a:r>
              <a:rPr lang="ru-RU" dirty="0" err="1" smtClean="0"/>
              <a:t>долюбливал</a:t>
            </a:r>
            <a:r>
              <a:rPr lang="ru-RU" dirty="0" smtClean="0"/>
              <a:t>, (не)доставало сил, (не)досчитать до ста, постоянно (не)доедать, сильно (не)</a:t>
            </a:r>
            <a:r>
              <a:rPr lang="ru-RU" dirty="0" err="1" smtClean="0"/>
              <a:t>доумевать</a:t>
            </a:r>
            <a:r>
              <a:rPr lang="ru-RU" dirty="0" smtClean="0"/>
              <a:t>, (не)доварила картошку и (не)досолила суп, ему (не)достает терпения, ты (не)досмотрела за ребенком, (не)досмотрела фильм до конца.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08" y="1844824"/>
            <a:ext cx="3822192" cy="63976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Не до-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96022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/>
              <a:t>             Краткая форма                                                                         Полная форма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i="1" dirty="0" smtClean="0">
                <a:solidFill>
                  <a:srgbClr val="FF0000"/>
                </a:solidFill>
              </a:rPr>
              <a:t>НЕ</a:t>
            </a:r>
            <a:r>
              <a:rPr lang="ru-RU" sz="1600" dirty="0" smtClean="0"/>
              <a:t> пишется раздельно                                                                    Есть противопоставление?</a:t>
            </a:r>
          </a:p>
          <a:p>
            <a:pPr marL="0" indent="0">
              <a:buNone/>
            </a:pPr>
            <a:r>
              <a:rPr lang="ru-RU" sz="1600" dirty="0" smtClean="0"/>
              <a:t>(</a:t>
            </a:r>
            <a:r>
              <a:rPr lang="ru-RU" sz="1600" i="1" dirty="0" smtClean="0"/>
              <a:t>не написано, не прочитан,</a:t>
            </a:r>
          </a:p>
          <a:p>
            <a:pPr marL="0" indent="0">
              <a:buNone/>
            </a:pPr>
            <a:r>
              <a:rPr lang="ru-RU" sz="1600" i="1" dirty="0" smtClean="0"/>
              <a:t>не вымыты мною </a:t>
            </a:r>
            <a:r>
              <a:rPr lang="ru-RU" sz="1600" dirty="0" smtClean="0"/>
              <a:t>)                                                                            Да                                       Нет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                          пишется раздельно                                    Есть зависимые к причастию слова?</a:t>
            </a:r>
          </a:p>
          <a:p>
            <a:pPr marL="0" indent="0"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     (</a:t>
            </a:r>
            <a:r>
              <a:rPr lang="ru-RU" sz="1600" i="1" dirty="0" smtClean="0"/>
              <a:t>не написанный, а напечатанный лист</a:t>
            </a:r>
            <a:r>
              <a:rPr lang="ru-RU" sz="1600" dirty="0" smtClean="0"/>
              <a:t>) </a:t>
            </a:r>
          </a:p>
          <a:p>
            <a:pPr marL="0" indent="0"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                                                     Да                                           Нет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i="1" dirty="0" smtClean="0"/>
              <a:t>                                                                                       </a:t>
            </a:r>
            <a:r>
              <a:rPr lang="ru-RU" sz="1600" i="1" dirty="0" smtClean="0">
                <a:solidFill>
                  <a:srgbClr val="FF0000"/>
                </a:solidFill>
              </a:rPr>
              <a:t>НЕ</a:t>
            </a:r>
            <a:r>
              <a:rPr lang="ru-RU" sz="1600" i="1" dirty="0" smtClean="0"/>
              <a:t> </a:t>
            </a:r>
            <a:r>
              <a:rPr lang="ru-RU" sz="1600" dirty="0" smtClean="0"/>
              <a:t>пишем раздельно               </a:t>
            </a:r>
            <a:r>
              <a:rPr lang="ru-RU" sz="1600" i="1" dirty="0" smtClean="0">
                <a:solidFill>
                  <a:srgbClr val="FF0000"/>
                </a:solidFill>
              </a:rPr>
              <a:t>НЕ</a:t>
            </a:r>
            <a:r>
              <a:rPr lang="ru-RU" sz="1600" dirty="0" smtClean="0"/>
              <a:t> пишем слитно</a:t>
            </a:r>
          </a:p>
          <a:p>
            <a:pPr marL="0" indent="0"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                          (</a:t>
            </a:r>
            <a:r>
              <a:rPr lang="ru-RU" sz="1600" i="1" dirty="0" smtClean="0"/>
              <a:t>не прочитанная мною            (непрочитанная</a:t>
            </a:r>
          </a:p>
          <a:p>
            <a:pPr marL="0" indent="0">
              <a:buNone/>
            </a:pPr>
            <a:r>
              <a:rPr lang="ru-RU" sz="1600" i="1" dirty="0"/>
              <a:t> </a:t>
            </a:r>
            <a:r>
              <a:rPr lang="ru-RU" sz="1600" i="1" dirty="0" smtClean="0"/>
              <a:t>                                                                                          книга)                                             книга)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 причастиями</a:t>
            </a:r>
            <a:b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выбора слитно-раздельного написания НЕ с причастиями</a:t>
            </a:r>
            <a:b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693105" y="1988840"/>
            <a:ext cx="0" cy="25202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6531304" y="1934834"/>
            <a:ext cx="0" cy="36004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5724128" y="2499417"/>
            <a:ext cx="288032" cy="2991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7325351" y="2499417"/>
            <a:ext cx="432048" cy="36004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3901511" y="3137152"/>
            <a:ext cx="1656184" cy="43204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7714844" y="3086581"/>
            <a:ext cx="0" cy="2880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5564514" y="3691454"/>
            <a:ext cx="0" cy="2880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7749868" y="3691454"/>
            <a:ext cx="0" cy="2880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5564514" y="4358762"/>
            <a:ext cx="0" cy="216024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7745033" y="4365104"/>
            <a:ext cx="0" cy="216024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http://www.mywarez.ru/uploads/posts/2008-09/thumbs/1220279299_cd0f976cf70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358762"/>
            <a:ext cx="2088232" cy="1966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825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433467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 smtClean="0"/>
              <a:t>1. В какой ситуации НЕ пишется раздельно?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Волк смотрел на меня (не)мигающим взглядом.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На столе стояла (не)распакованная посылка.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Еще (не)скошенная трава заплетала ноги и мешала идти.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Проблема транспорта в городе остается (не)решенной.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2. В какой ситуации НЕ пишется раздельно?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(Не)греющее солнце освещало зимнюю равнину.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Этот вопрос  должен был стоять на (не)состоявшемся собрании.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Жиденький, наполовину вырубленный лесок казался сейчас (не)проходимым, густым, диким.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Возле нашего дома протекал быстрый, (не)замерзающий даже в сильный мороз ручей.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3. В какой ситуации НЕ пишется слитно?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Свечи горели ровным (не)мигающим пламенем. </a:t>
            </a:r>
            <a:endParaRPr lang="ru-RU" sz="1400" dirty="0"/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Снег, еще (не)изборожденный полозьями, лежал ровными пеленами. </a:t>
            </a:r>
            <a:endParaRPr lang="ru-RU" sz="1400" dirty="0"/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Мне вся эта сцена представилась главой из еще (не)написанной сказки.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 (Не)летящую, а лишь сидящую в скалах птицу разглядеть никак невозможно.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4. В какой ситуации НЕ пишется слитно?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Дело (не)завершено, а давно бы пора! </a:t>
            </a:r>
            <a:endParaRPr lang="ru-RU" sz="1400" dirty="0"/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Все та же обильная, (не)тронутая окружает меня природа. 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Так, никем (не)узнанный, я прошел в депо. </a:t>
            </a:r>
            <a:endParaRPr lang="ru-RU" sz="1400" dirty="0"/>
          </a:p>
          <a:p>
            <a:pPr>
              <a:buFont typeface="Wingdings" pitchFamily="2" charset="2"/>
              <a:buChar char="§"/>
            </a:pPr>
            <a:r>
              <a:rPr lang="ru-RU" sz="1400" dirty="0" smtClean="0"/>
              <a:t>Все дома приплюснуты, давно (не)штукатурены, крыши (не)крашены, ставни затворены.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Тесты</a:t>
            </a:r>
            <a:endParaRPr lang="ru-RU" b="1" dirty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http://www.sylviarimm.com/images/Boyatdes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501008"/>
            <a:ext cx="174501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03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374890"/>
              </p:ext>
            </p:extLst>
          </p:nvPr>
        </p:nvGraphicFramePr>
        <p:xfrm>
          <a:off x="971600" y="1412776"/>
          <a:ext cx="7408862" cy="48514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704431"/>
                <a:gridCol w="370443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СЛИТНО</a:t>
                      </a:r>
                      <a:endParaRPr lang="ru-RU" dirty="0"/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РАЗДЕЛЬНО</a:t>
                      </a:r>
                      <a:endParaRPr lang="ru-RU" dirty="0"/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 Неопределенные и отрицательные местоимения без предлога:</a:t>
                      </a:r>
                    </a:p>
                    <a:p>
                      <a:r>
                        <a:rPr lang="ru-RU" i="1" dirty="0" smtClean="0"/>
                        <a:t>некто, нечто, несколько, некоторый</a:t>
                      </a:r>
                      <a:endParaRPr lang="ru-RU" i="1" dirty="0"/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Отрицательные местоимения с предлогом: </a:t>
                      </a:r>
                    </a:p>
                    <a:p>
                      <a:r>
                        <a:rPr lang="ru-RU" i="1" dirty="0" smtClean="0"/>
                        <a:t>не у кого, не о ком, не за что,</a:t>
                      </a:r>
                      <a:r>
                        <a:rPr lang="ru-RU" i="1" baseline="0" dirty="0" smtClean="0"/>
                        <a:t> не при чем</a:t>
                      </a:r>
                      <a:r>
                        <a:rPr lang="ru-RU" i="1" dirty="0" smtClean="0"/>
                        <a:t> </a:t>
                      </a:r>
                      <a:endParaRPr lang="ru-RU" i="1" dirty="0"/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 Отрицательные местоименные наречия:</a:t>
                      </a:r>
                    </a:p>
                    <a:p>
                      <a:r>
                        <a:rPr lang="ru-RU" i="1" dirty="0" smtClean="0"/>
                        <a:t>некуда, негде, незачем, неоткуда</a:t>
                      </a:r>
                      <a:endParaRPr lang="ru-RU" i="1" dirty="0"/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2321" marR="82321"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РАЗЛИЧАТЬ! </a:t>
                      </a:r>
                      <a:r>
                        <a:rPr lang="ru-RU" dirty="0" smtClean="0"/>
                        <a:t>Наречие: Незачем(=нет</a:t>
                      </a:r>
                      <a:r>
                        <a:rPr lang="ru-RU" baseline="0" dirty="0" smtClean="0"/>
                        <a:t> причины) так пугаться. Незачем(=нет необходимости) туда идти. </a:t>
                      </a:r>
                    </a:p>
                    <a:p>
                      <a:r>
                        <a:rPr lang="ru-RU" baseline="0" dirty="0" smtClean="0"/>
                        <a:t>Местоимение с предлогом и частицей: Не за чем спрятаться.</a:t>
                      </a:r>
                      <a:endParaRPr lang="ru-RU" dirty="0"/>
                    </a:p>
                  </a:txBody>
                  <a:tcPr marL="82321" marR="82321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 Все местоимения (кроме отрицательных и неопределенных): </a:t>
                      </a:r>
                      <a:r>
                        <a:rPr lang="ru-RU" i="1" dirty="0" smtClean="0"/>
                        <a:t>не он, не мой, не такой, не каждый, не это, не весь.</a:t>
                      </a:r>
                      <a:endParaRPr lang="ru-RU" i="1" dirty="0"/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</a:t>
            </a:r>
            <a:r>
              <a:rPr lang="ru-RU" sz="32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 местоимениями и местоименными наречиями</a:t>
            </a:r>
            <a:endParaRPr lang="ru-RU" sz="3200" b="1" dirty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100476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н</a:t>
            </a:r>
            <a:r>
              <a:rPr lang="ru-RU" i="1" dirty="0" smtClean="0">
                <a:solidFill>
                  <a:schemeClr val="accent3">
                    <a:lumMod val="50000"/>
                  </a:schemeClr>
                </a:solidFill>
              </a:rPr>
              <a:t>е кто иной, как… </a:t>
            </a:r>
            <a:r>
              <a:rPr lang="ru-RU" dirty="0" smtClean="0"/>
              <a:t>(НЕ кто иной, как мой друг, будет вести концерт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н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е что иное, как… </a:t>
            </a:r>
            <a:r>
              <a:rPr lang="ru-RU" dirty="0" smtClean="0"/>
              <a:t>(НЕ что иное, как очередное мероприятие, ожидало нас).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в</a:t>
            </a:r>
            <a:r>
              <a:rPr lang="ru-RU" i="1" dirty="0" smtClean="0">
                <a:solidFill>
                  <a:schemeClr val="accent3">
                    <a:lumMod val="50000"/>
                  </a:schemeClr>
                </a:solidFill>
              </a:rPr>
              <a:t>о что бы то ни стало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к</a:t>
            </a:r>
            <a:r>
              <a:rPr lang="ru-RU" i="1" dirty="0" smtClean="0">
                <a:solidFill>
                  <a:schemeClr val="accent3">
                    <a:lumMod val="50000"/>
                  </a:schemeClr>
                </a:solidFill>
              </a:rPr>
              <a:t>ак ни в чем ни бывало</a:t>
            </a:r>
          </a:p>
          <a:p>
            <a:pPr marL="0" indent="0">
              <a:buNone/>
            </a:pPr>
            <a:r>
              <a:rPr lang="ru-RU" dirty="0" smtClean="0"/>
              <a:t>В сочетаниях с союзом </a:t>
            </a:r>
            <a:r>
              <a:rPr lang="ru-RU" i="1" dirty="0" smtClean="0"/>
              <a:t>как</a:t>
            </a:r>
            <a:r>
              <a:rPr lang="ru-RU" dirty="0" smtClean="0"/>
              <a:t> слово </a:t>
            </a:r>
            <a:r>
              <a:rPr lang="ru-RU" i="1" dirty="0" smtClean="0"/>
              <a:t>иной</a:t>
            </a:r>
            <a:r>
              <a:rPr lang="ru-RU" dirty="0" smtClean="0"/>
              <a:t> опустить нельзя. А все сочетание можно заменить словами: </a:t>
            </a:r>
            <a:r>
              <a:rPr lang="ru-RU" i="1" dirty="0" smtClean="0"/>
              <a:t>просто, только, именно </a:t>
            </a:r>
            <a:r>
              <a:rPr lang="ru-RU" dirty="0" smtClean="0"/>
              <a:t>(Не кто иной, как Андрей. – Именно Андрей.)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ЗАПОМНИТЕ СОЧЕТАНИЯ!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185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1484784"/>
            <a:ext cx="6696744" cy="489654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Раскройте скобки, вставьте пропущенные буквы.</a:t>
            </a:r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/>
              <a:t>(Не)считаться (н..)(с)чьим мнением, (н..)(в)ком (не)нуждался, </a:t>
            </a:r>
            <a:r>
              <a:rPr lang="ru-RU" dirty="0" err="1" smtClean="0"/>
              <a:t>н..где</a:t>
            </a:r>
            <a:r>
              <a:rPr lang="ru-RU" dirty="0" smtClean="0"/>
              <a:t> спрятаться, вернут..</a:t>
            </a:r>
            <a:r>
              <a:rPr lang="ru-RU" dirty="0" err="1" smtClean="0"/>
              <a:t>ся</a:t>
            </a:r>
            <a:r>
              <a:rPr lang="ru-RU" dirty="0" smtClean="0"/>
              <a:t> (н..) (с)чем, (не)отвергать (н..)чьих советов, вести себя как (н..) (в)чем (не)бывало, </a:t>
            </a:r>
            <a:r>
              <a:rPr lang="ru-RU" dirty="0" err="1" smtClean="0"/>
              <a:t>н..когда</a:t>
            </a:r>
            <a:r>
              <a:rPr lang="ru-RU" dirty="0" smtClean="0"/>
              <a:t> </a:t>
            </a:r>
            <a:r>
              <a:rPr lang="ru-RU" dirty="0" err="1" smtClean="0"/>
              <a:t>н..кому</a:t>
            </a:r>
            <a:r>
              <a:rPr lang="ru-RU" dirty="0" smtClean="0"/>
              <a:t> (н..) (в) </a:t>
            </a:r>
            <a:r>
              <a:rPr lang="ru-RU" dirty="0" err="1" smtClean="0"/>
              <a:t>ч..м</a:t>
            </a:r>
            <a:r>
              <a:rPr lang="ru-RU" dirty="0" smtClean="0"/>
              <a:t> (не)отказ..</a:t>
            </a:r>
            <a:r>
              <a:rPr lang="ru-RU" dirty="0" err="1" smtClean="0"/>
              <a:t>вать</a:t>
            </a:r>
            <a:r>
              <a:rPr lang="ru-RU" dirty="0" smtClean="0"/>
              <a:t>, вернут..</a:t>
            </a:r>
            <a:r>
              <a:rPr lang="ru-RU" dirty="0" err="1" smtClean="0"/>
              <a:t>ся</a:t>
            </a:r>
            <a:r>
              <a:rPr lang="ru-RU" dirty="0" smtClean="0"/>
              <a:t> (н..) (с)чем, (не)и..</a:t>
            </a:r>
            <a:r>
              <a:rPr lang="ru-RU" dirty="0" err="1" smtClean="0"/>
              <a:t>ти</a:t>
            </a:r>
            <a:r>
              <a:rPr lang="ru-RU" dirty="0" smtClean="0"/>
              <a:t> (н..) (на) какие </a:t>
            </a:r>
            <a:r>
              <a:rPr lang="ru-RU" dirty="0" err="1" smtClean="0"/>
              <a:t>компроми</a:t>
            </a:r>
            <a:r>
              <a:rPr lang="ru-RU" dirty="0" smtClean="0"/>
              <a:t>(</a:t>
            </a:r>
            <a:r>
              <a:rPr lang="ru-RU" dirty="0" err="1" smtClean="0"/>
              <a:t>с,сс</a:t>
            </a:r>
            <a:r>
              <a:rPr lang="ru-RU" dirty="0" smtClean="0"/>
              <a:t>)ы, (н..)кому (не)было дела, (н..) (в)</a:t>
            </a:r>
            <a:r>
              <a:rPr lang="ru-RU" dirty="0" err="1" smtClean="0"/>
              <a:t>ч..м</a:t>
            </a:r>
            <a:r>
              <a:rPr lang="ru-RU" dirty="0" smtClean="0"/>
              <a:t> было упрекнуть, (н..) (с)кем поделит..</a:t>
            </a:r>
            <a:r>
              <a:rPr lang="ru-RU" dirty="0" err="1" smtClean="0"/>
              <a:t>ся</a:t>
            </a:r>
            <a:r>
              <a:rPr lang="ru-RU" dirty="0" smtClean="0"/>
              <a:t>, (н..) (с)кем (не)</a:t>
            </a:r>
            <a:r>
              <a:rPr lang="ru-RU" dirty="0" err="1" smtClean="0"/>
              <a:t>разговар</a:t>
            </a:r>
            <a:r>
              <a:rPr lang="ru-RU" dirty="0" smtClean="0"/>
              <a:t>..вал, выполнить (во) что (бы) (то) (н..)стало, (не)кто </a:t>
            </a:r>
            <a:r>
              <a:rPr lang="ru-RU" dirty="0" err="1" smtClean="0"/>
              <a:t>иной,как</a:t>
            </a:r>
            <a:r>
              <a:rPr lang="ru-RU" dirty="0" smtClean="0"/>
              <a:t> инженер, (не)что </a:t>
            </a:r>
            <a:r>
              <a:rPr lang="ru-RU" dirty="0" err="1" smtClean="0"/>
              <a:t>иное,как</a:t>
            </a:r>
            <a:r>
              <a:rPr lang="ru-RU" dirty="0" smtClean="0"/>
              <a:t> предательство, (не)</a:t>
            </a:r>
            <a:r>
              <a:rPr lang="ru-RU" dirty="0" err="1" smtClean="0"/>
              <a:t>волн..вал</a:t>
            </a:r>
            <a:r>
              <a:rPr lang="ru-RU" dirty="0" smtClean="0"/>
              <a:t> (н..)кто иной.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/>
          <a:lstStyle/>
          <a:p>
            <a:r>
              <a:rPr lang="ru-RU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</a:t>
            </a:r>
            <a:endParaRPr lang="ru-RU" b="1" u="sng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http://img3.proshkolu.ru/content/media/pic/std/3000000/2083000/2082894-620ff9adfe09fde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883222"/>
            <a:ext cx="1752192" cy="23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17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48965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1. Как пишется с частицей </a:t>
            </a:r>
            <a:r>
              <a:rPr lang="ru-RU" b="1" i="1" dirty="0" smtClean="0"/>
              <a:t>не</a:t>
            </a:r>
            <a:r>
              <a:rPr lang="ru-RU" b="1" dirty="0" smtClean="0"/>
              <a:t> большинство разрядов местоимений: (</a:t>
            </a:r>
            <a:r>
              <a:rPr lang="ru-RU" b="1" i="1" dirty="0" smtClean="0"/>
              <a:t>не)себя, (не)себе, (не)мой, (не)свой, (не)сам, (не)всякий, (не)этот, (не)мы, (не)тот, (не)я, (не)любой?</a:t>
            </a:r>
            <a:endParaRPr lang="ru-RU" b="1" dirty="0" smtClean="0"/>
          </a:p>
          <a:p>
            <a:pPr lvl="1"/>
            <a:r>
              <a:rPr lang="ru-RU" dirty="0" smtClean="0"/>
              <a:t>Слитно</a:t>
            </a:r>
          </a:p>
          <a:p>
            <a:pPr lvl="1"/>
            <a:r>
              <a:rPr lang="ru-RU" dirty="0" smtClean="0"/>
              <a:t>Раздельно</a:t>
            </a:r>
          </a:p>
          <a:p>
            <a:pPr lvl="1"/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2. Как пишется с частицей </a:t>
            </a:r>
            <a:r>
              <a:rPr lang="ru-RU" b="1" i="1" dirty="0" smtClean="0"/>
              <a:t>не</a:t>
            </a:r>
            <a:r>
              <a:rPr lang="ru-RU" b="1" dirty="0" smtClean="0"/>
              <a:t> отрицательные и неопределённые местоимения без предлогов: (</a:t>
            </a:r>
            <a:r>
              <a:rPr lang="ru-RU" b="1" i="1" dirty="0" smtClean="0"/>
              <a:t>не)кто, (не)что,  (не)чего, (не)который, (не)кого, (не)сколько, (не)кому, (не)кем, (не)чему, (не)чем? </a:t>
            </a:r>
            <a:endParaRPr lang="ru-RU" b="1" dirty="0" smtClean="0"/>
          </a:p>
          <a:p>
            <a:pPr lvl="1"/>
            <a:r>
              <a:rPr lang="ru-RU" dirty="0" smtClean="0"/>
              <a:t>Слитно</a:t>
            </a:r>
          </a:p>
          <a:p>
            <a:pPr lvl="1"/>
            <a:r>
              <a:rPr lang="ru-RU" dirty="0" smtClean="0"/>
              <a:t>Раздельно</a:t>
            </a:r>
          </a:p>
          <a:p>
            <a:pPr lvl="1"/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3. Как пишется с частицей </a:t>
            </a:r>
            <a:r>
              <a:rPr lang="ru-RU" b="1" i="1" dirty="0" smtClean="0"/>
              <a:t>не</a:t>
            </a:r>
            <a:r>
              <a:rPr lang="ru-RU" b="1" dirty="0" smtClean="0"/>
              <a:t> отрицательные и неопределённые местоимения с предлогами: </a:t>
            </a:r>
            <a:r>
              <a:rPr lang="ru-RU" b="1" i="1" dirty="0" smtClean="0"/>
              <a:t>(не)с кем, (не)с чем, (не)у кого, (не)у чего, (не)от кого, (не)от чего, (не)за что, (не)за чем, (не)к кому, (не)к чему?</a:t>
            </a:r>
            <a:endParaRPr lang="ru-RU" b="1" dirty="0" smtClean="0"/>
          </a:p>
          <a:p>
            <a:pPr lvl="1"/>
            <a:r>
              <a:rPr lang="ru-RU" dirty="0" smtClean="0"/>
              <a:t>Слитно</a:t>
            </a:r>
          </a:p>
          <a:p>
            <a:pPr lvl="1"/>
            <a:r>
              <a:rPr lang="ru-RU" dirty="0" smtClean="0"/>
              <a:t>Раздельно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ТЕСТ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31038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292366"/>
              </p:ext>
            </p:extLst>
          </p:nvPr>
        </p:nvGraphicFramePr>
        <p:xfrm>
          <a:off x="251520" y="980729"/>
          <a:ext cx="8640960" cy="5316055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279082"/>
                <a:gridCol w="2329430"/>
                <a:gridCol w="1944216"/>
                <a:gridCol w="2088232"/>
              </a:tblGrid>
              <a:tr h="41331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СЛИТНО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РАЗДЕЛЬНО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1082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</a:rPr>
                        <a:t>Предлоги</a:t>
                      </a:r>
                      <a:r>
                        <a:rPr lang="ru-RU" sz="1400" dirty="0" smtClean="0"/>
                        <a:t> несмотря на, невзирая на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Несмотря на плохую</a:t>
                      </a:r>
                      <a:r>
                        <a:rPr lang="ru-RU" sz="1400" baseline="0" dirty="0" smtClean="0"/>
                        <a:t> погоду, мы отправились на прогулку.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</a:rPr>
                        <a:t>Предлоги</a:t>
                      </a:r>
                      <a:r>
                        <a:rPr lang="ru-RU" sz="1400" dirty="0" smtClean="0"/>
                        <a:t> (кроме несмотря на, невзирая на)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Не под силу, не по мне, не без причины, не в себе, не у дел</a:t>
                      </a:r>
                      <a:endParaRPr lang="ru-RU" sz="1400" b="0" i="1" dirty="0"/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</a:rPr>
                        <a:t>Союзы:</a:t>
                      </a:r>
                    </a:p>
                    <a:p>
                      <a:r>
                        <a:rPr lang="ru-RU" sz="1400" dirty="0" smtClean="0"/>
                        <a:t>несмотря на то, что</a:t>
                      </a:r>
                    </a:p>
                    <a:p>
                      <a:r>
                        <a:rPr lang="ru-RU" sz="1400" dirty="0" smtClean="0"/>
                        <a:t>невзирая на то, что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Несмотря на то, что была плохая</a:t>
                      </a:r>
                      <a:r>
                        <a:rPr lang="ru-RU" sz="1400" baseline="0" dirty="0" smtClean="0"/>
                        <a:t> погода, мы отправились на прогулку.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</a:rPr>
                        <a:t>Союзы:</a:t>
                      </a:r>
                    </a:p>
                    <a:p>
                      <a:r>
                        <a:rPr lang="ru-RU" sz="1400" dirty="0" smtClean="0"/>
                        <a:t>не то…, не то</a:t>
                      </a:r>
                    </a:p>
                    <a:p>
                      <a:r>
                        <a:rPr lang="ru-RU" sz="1400" dirty="0" smtClean="0"/>
                        <a:t> </a:t>
                      </a:r>
                    </a:p>
                    <a:p>
                      <a:r>
                        <a:rPr lang="ru-RU" sz="1400" dirty="0" smtClean="0"/>
                        <a:t>не только…,но и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не столько…, сколько 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Не то зверь, не то птица</a:t>
                      </a:r>
                    </a:p>
                    <a:p>
                      <a:r>
                        <a:rPr lang="ru-RU" sz="1400" dirty="0" smtClean="0"/>
                        <a:t>Не столько учится, сколько прогуливает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  <a:tr h="2547804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</a:rPr>
                        <a:t>Частицы:</a:t>
                      </a:r>
                    </a:p>
                    <a:p>
                      <a:r>
                        <a:rPr lang="ru-RU" sz="1400" dirty="0" smtClean="0"/>
                        <a:t>едва не</a:t>
                      </a:r>
                    </a:p>
                    <a:p>
                      <a:r>
                        <a:rPr lang="ru-RU" sz="1400" dirty="0" smtClean="0"/>
                        <a:t>едва ли не</a:t>
                      </a:r>
                    </a:p>
                    <a:p>
                      <a:r>
                        <a:rPr lang="ru-RU" sz="1400" dirty="0" smtClean="0"/>
                        <a:t>не кто иной, как</a:t>
                      </a:r>
                    </a:p>
                    <a:p>
                      <a:r>
                        <a:rPr lang="ru-RU" sz="1400" dirty="0" smtClean="0"/>
                        <a:t>не правда ли</a:t>
                      </a:r>
                    </a:p>
                    <a:p>
                      <a:r>
                        <a:rPr lang="ru-RU" sz="1400" baseline="0" dirty="0" smtClean="0"/>
                        <a:t>не просто </a:t>
                      </a:r>
                    </a:p>
                    <a:p>
                      <a:r>
                        <a:rPr lang="ru-RU" sz="1400" baseline="0" dirty="0" smtClean="0"/>
                        <a:t>не  так ли</a:t>
                      </a:r>
                    </a:p>
                    <a:p>
                      <a:r>
                        <a:rPr lang="ru-RU" sz="1400" baseline="0" dirty="0" smtClean="0"/>
                        <a:t>не только</a:t>
                      </a:r>
                    </a:p>
                    <a:p>
                      <a:r>
                        <a:rPr lang="ru-RU" sz="1400" baseline="0" dirty="0" smtClean="0"/>
                        <a:t>не то чтобы</a:t>
                      </a:r>
                    </a:p>
                    <a:p>
                      <a:r>
                        <a:rPr lang="ru-RU" sz="1400" baseline="0" dirty="0" smtClean="0"/>
                        <a:t>чуть не</a:t>
                      </a:r>
                    </a:p>
                    <a:p>
                      <a:r>
                        <a:rPr lang="ru-RU" sz="1400" baseline="0" dirty="0" smtClean="0"/>
                        <a:t>чуть ли не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Он едва не опоздал на поезд.</a:t>
                      </a:r>
                    </a:p>
                    <a:p>
                      <a:r>
                        <a:rPr lang="ru-RU" sz="1400" dirty="0" smtClean="0"/>
                        <a:t>Это не</a:t>
                      </a:r>
                      <a:r>
                        <a:rPr lang="ru-RU" sz="1400" baseline="0" dirty="0" smtClean="0"/>
                        <a:t> кто иной, как Петр.</a:t>
                      </a:r>
                    </a:p>
                    <a:p>
                      <a:r>
                        <a:rPr lang="ru-RU" sz="1400" baseline="0" dirty="0" smtClean="0"/>
                        <a:t>Это не просто сказка.</a:t>
                      </a:r>
                    </a:p>
                    <a:p>
                      <a:r>
                        <a:rPr lang="ru-RU" sz="1400" baseline="0" dirty="0" smtClean="0"/>
                        <a:t>Он играет не только на скрипке.</a:t>
                      </a:r>
                    </a:p>
                    <a:p>
                      <a:r>
                        <a:rPr lang="ru-RU" sz="1400" baseline="0" dirty="0" smtClean="0"/>
                        <a:t>Я не то чтобы злился, но был раздражен.</a:t>
                      </a:r>
                    </a:p>
                    <a:p>
                      <a:r>
                        <a:rPr lang="ru-RU" sz="1400" baseline="0" dirty="0" smtClean="0"/>
                        <a:t>Мы чуть не столкнулись в коридоре.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</a:t>
            </a:r>
            <a:r>
              <a:rPr lang="ru-RU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 служебными словами</a:t>
            </a:r>
            <a:endParaRPr lang="ru-RU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303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79628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05" y="908720"/>
            <a:ext cx="878497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Слитное и раздельное 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Написание не с разными 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Частями речи</a:t>
            </a:r>
          </a:p>
        </p:txBody>
      </p:sp>
      <p:pic>
        <p:nvPicPr>
          <p:cNvPr id="1028" name="Picture 4" descr="http://yandex.st/lego/_/La6qi18Z8LwgnZdsAr1qy1GwCw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yandex.st/lego/_/La6qi18Z8LwgnZdsAr1qy1GwCw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587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img7.proshkolu.ru/content/media/pic/std/4000000/3261000/3260931-56279170badd173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667" y="4725144"/>
            <a:ext cx="2248651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6122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1772816"/>
            <a:ext cx="8640960" cy="4353347"/>
          </a:xfrm>
        </p:spPr>
        <p:txBody>
          <a:bodyPr numCol="2"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1 вариант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1. В каком ряду НЕ пишется раздельно:</a:t>
            </a:r>
          </a:p>
          <a:p>
            <a:pPr marL="0" indent="0">
              <a:buNone/>
            </a:pPr>
            <a:r>
              <a:rPr lang="ru-RU" dirty="0" smtClean="0"/>
              <a:t>а) (не)выразимая радость; (не)далеко, а близко;</a:t>
            </a:r>
            <a:br>
              <a:rPr lang="ru-RU" dirty="0" smtClean="0"/>
            </a:br>
            <a:r>
              <a:rPr lang="ru-RU" dirty="0" smtClean="0"/>
              <a:t>б) (не)думающий человек; (не)думая</a:t>
            </a:r>
            <a:br>
              <a:rPr lang="ru-RU" dirty="0" smtClean="0"/>
            </a:br>
            <a:r>
              <a:rPr lang="ru-RU" dirty="0" smtClean="0"/>
              <a:t>в) не)знал; (не)читая;</a:t>
            </a:r>
            <a:br>
              <a:rPr lang="ru-RU" dirty="0" smtClean="0"/>
            </a:br>
            <a:r>
              <a:rPr lang="ru-RU" dirty="0" smtClean="0"/>
              <a:t>г) (не)</a:t>
            </a:r>
            <a:r>
              <a:rPr lang="ru-RU" dirty="0" err="1" smtClean="0"/>
              <a:t>отъемлемый</a:t>
            </a:r>
            <a:r>
              <a:rPr lang="ru-RU" dirty="0" smtClean="0"/>
              <a:t>; (не)редко.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2.В каком предложении НЕ пишется слитно:</a:t>
            </a:r>
          </a:p>
          <a:p>
            <a:pPr marL="0" indent="0">
              <a:buNone/>
            </a:pPr>
            <a:r>
              <a:rPr lang="ru-RU" dirty="0" smtClean="0"/>
              <a:t>а) Книгу читали далеко(не)многие.</a:t>
            </a:r>
            <a:br>
              <a:rPr lang="ru-RU" dirty="0" smtClean="0"/>
            </a:br>
            <a:r>
              <a:rPr lang="ru-RU" dirty="0" smtClean="0"/>
              <a:t>б) Нас засыпал ни на минуту (не)прекращающийся снег.</a:t>
            </a:r>
            <a:br>
              <a:rPr lang="ru-RU" dirty="0" smtClean="0"/>
            </a:br>
            <a:r>
              <a:rPr lang="ru-RU" dirty="0" smtClean="0"/>
              <a:t>в) (Не)ответив, она  ушла</a:t>
            </a:r>
            <a:br>
              <a:rPr lang="ru-RU" dirty="0" smtClean="0"/>
            </a:br>
            <a:r>
              <a:rPr lang="ru-RU" dirty="0" smtClean="0"/>
              <a:t>г) Озеро оказалось (не)глубокое.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3. В каком ряду НЕ пишется раздельно:</a:t>
            </a:r>
          </a:p>
          <a:p>
            <a:pPr marL="0" indent="0">
              <a:buNone/>
            </a:pPr>
            <a:r>
              <a:rPr lang="ru-RU" dirty="0" smtClean="0"/>
              <a:t>а) (не) глубоко, а мелко; (не)приятель </a:t>
            </a:r>
            <a:br>
              <a:rPr lang="ru-RU" dirty="0" smtClean="0"/>
            </a:br>
            <a:r>
              <a:rPr lang="ru-RU" dirty="0" smtClean="0"/>
              <a:t>б) (не)заметная в небе  звезда; (не)понять</a:t>
            </a:r>
            <a:br>
              <a:rPr lang="ru-RU" dirty="0" smtClean="0"/>
            </a:br>
            <a:r>
              <a:rPr lang="ru-RU" dirty="0" smtClean="0"/>
              <a:t>в) (не)званный гость; (не)правда </a:t>
            </a:r>
            <a:br>
              <a:rPr lang="ru-RU" dirty="0" smtClean="0"/>
            </a:br>
            <a:r>
              <a:rPr lang="ru-RU" dirty="0" smtClean="0"/>
              <a:t>г) солнце, (не)палящее лучами; (не)</a:t>
            </a:r>
            <a:r>
              <a:rPr lang="ru-RU" dirty="0" err="1" smtClean="0"/>
              <a:t>годуя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4. В каком предложении НЕ пишется слитно:</a:t>
            </a:r>
          </a:p>
          <a:p>
            <a:pPr marL="0" indent="0">
              <a:buNone/>
            </a:pPr>
            <a:r>
              <a:rPr lang="ru-RU" dirty="0" smtClean="0"/>
              <a:t>а) Ничуть (не) интересно.</a:t>
            </a:r>
            <a:br>
              <a:rPr lang="ru-RU" dirty="0" smtClean="0"/>
            </a:br>
            <a:r>
              <a:rPr lang="ru-RU" dirty="0" smtClean="0"/>
              <a:t>б) Он пел песню,(не)смущаясь.</a:t>
            </a:r>
            <a:br>
              <a:rPr lang="ru-RU" dirty="0" smtClean="0"/>
            </a:br>
            <a:r>
              <a:rPr lang="ru-RU" dirty="0" smtClean="0"/>
              <a:t>в) На экзамене он (не)набрал баллы.</a:t>
            </a:r>
            <a:br>
              <a:rPr lang="ru-RU" dirty="0" smtClean="0"/>
            </a:br>
            <a:r>
              <a:rPr lang="ru-RU" dirty="0" smtClean="0"/>
              <a:t>г) Слышны(не)умолкающие звуки.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5. В каком ряду НЕ пишется раздельно:</a:t>
            </a:r>
          </a:p>
          <a:p>
            <a:pPr marL="0" indent="0">
              <a:buNone/>
            </a:pPr>
            <a:r>
              <a:rPr lang="ru-RU" dirty="0" smtClean="0"/>
              <a:t>а) (не)бывать; вовсе (не)важно.</a:t>
            </a:r>
            <a:br>
              <a:rPr lang="ru-RU" dirty="0" smtClean="0"/>
            </a:br>
            <a:r>
              <a:rPr lang="ru-RU" dirty="0" smtClean="0"/>
              <a:t>б) совсем (не)тяжело; (не)опрятный</a:t>
            </a:r>
            <a:br>
              <a:rPr lang="ru-RU" dirty="0" smtClean="0"/>
            </a:br>
            <a:r>
              <a:rPr lang="ru-RU" dirty="0" smtClean="0"/>
              <a:t>в) (не)мелко; (не)</a:t>
            </a:r>
            <a:r>
              <a:rPr lang="ru-RU" dirty="0" err="1" smtClean="0"/>
              <a:t>лепо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г) (не)решенная задача; (не)много, а мало.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Итоговый тест</a:t>
            </a:r>
            <a:br>
              <a:rPr lang="ru-RU" sz="31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b="1" i="1" dirty="0" smtClean="0">
                <a:solidFill>
                  <a:srgbClr val="FF0000"/>
                </a:solidFill>
              </a:rPr>
              <a:t>НЕ</a:t>
            </a:r>
            <a:r>
              <a:rPr lang="ru-RU" sz="3100" b="1" dirty="0" smtClean="0"/>
              <a:t> </a:t>
            </a:r>
            <a:r>
              <a:rPr lang="ru-RU" sz="31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разными частями речи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464166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 numCol="2">
            <a:normAutofit/>
          </a:bodyPr>
          <a:lstStyle/>
          <a:p>
            <a:pPr marL="0" indent="0" algn="ctr">
              <a:buNone/>
            </a:pPr>
            <a:r>
              <a:rPr lang="ru-RU" sz="1600" i="1" dirty="0" smtClean="0"/>
              <a:t>                              </a:t>
            </a:r>
            <a:r>
              <a:rPr lang="ru-RU" sz="1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вариант</a:t>
            </a:r>
            <a:endParaRPr lang="ru-RU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1600" dirty="0" smtClean="0"/>
              <a:t>1. В каком ряду НЕ пишется раздельно:</a:t>
            </a:r>
          </a:p>
          <a:p>
            <a:pPr marL="0" indent="0">
              <a:buNone/>
            </a:pPr>
            <a:r>
              <a:rPr lang="ru-RU" sz="1600" dirty="0" smtClean="0"/>
              <a:t>а) (не)глубокая река; не друг, а враг;</a:t>
            </a:r>
            <a:br>
              <a:rPr lang="ru-RU" sz="1600" dirty="0" smtClean="0"/>
            </a:br>
            <a:r>
              <a:rPr lang="ru-RU" sz="1600" dirty="0" smtClean="0"/>
              <a:t>б) (не)знающий ничего человек; (не)решая;</a:t>
            </a:r>
            <a:br>
              <a:rPr lang="ru-RU" sz="1600" dirty="0" smtClean="0"/>
            </a:br>
            <a:r>
              <a:rPr lang="ru-RU" sz="1600" dirty="0" smtClean="0"/>
              <a:t>в) (не)сладкий; (не)</a:t>
            </a:r>
            <a:r>
              <a:rPr lang="ru-RU" sz="1600" dirty="0" err="1" smtClean="0"/>
              <a:t>годовать</a:t>
            </a:r>
            <a:r>
              <a:rPr lang="ru-RU" sz="1600" dirty="0" smtClean="0"/>
              <a:t>;</a:t>
            </a:r>
            <a:br>
              <a:rPr lang="ru-RU" sz="1600" dirty="0" smtClean="0"/>
            </a:br>
            <a:r>
              <a:rPr lang="ru-RU" sz="1600" dirty="0" smtClean="0"/>
              <a:t>г) (не)заметив; (не)далеко.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2. В каком предложении НЕ пишется слитно:</a:t>
            </a:r>
          </a:p>
          <a:p>
            <a:pPr marL="0" indent="0">
              <a:buNone/>
            </a:pPr>
            <a:r>
              <a:rPr lang="ru-RU" sz="1600" dirty="0" smtClean="0"/>
              <a:t>а) Я помню (не)</a:t>
            </a:r>
            <a:r>
              <a:rPr lang="ru-RU" sz="1600" dirty="0" err="1" smtClean="0"/>
              <a:t>ожиданную</a:t>
            </a:r>
            <a:r>
              <a:rPr lang="ru-RU" sz="1600" dirty="0" smtClean="0"/>
              <a:t> горечь ее слов.</a:t>
            </a:r>
            <a:br>
              <a:rPr lang="ru-RU" sz="1600" dirty="0" smtClean="0"/>
            </a:br>
            <a:r>
              <a:rPr lang="ru-RU" sz="1600" dirty="0" smtClean="0"/>
              <a:t>б) Это было вовсе (не)известно.</a:t>
            </a:r>
            <a:br>
              <a:rPr lang="ru-RU" sz="1600" dirty="0" smtClean="0"/>
            </a:br>
            <a:r>
              <a:rPr lang="ru-RU" sz="1600" dirty="0" smtClean="0"/>
              <a:t>в) (Не)размышляя, она уехала.</a:t>
            </a:r>
            <a:br>
              <a:rPr lang="ru-RU" sz="1600" dirty="0" smtClean="0"/>
            </a:br>
            <a:r>
              <a:rPr lang="ru-RU" sz="1600" dirty="0" smtClean="0"/>
              <a:t>г) (Не)глубокое, а мелкое озеро.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3. В каком ряду НЕ пишется раздельно:</a:t>
            </a:r>
          </a:p>
          <a:p>
            <a:pPr marL="0" indent="0">
              <a:buNone/>
            </a:pPr>
            <a:r>
              <a:rPr lang="ru-RU" sz="1600" dirty="0" smtClean="0"/>
              <a:t>а) (не)маленькая; (не)верно</a:t>
            </a:r>
            <a:br>
              <a:rPr lang="ru-RU" sz="1600" dirty="0" smtClean="0"/>
            </a:br>
            <a:r>
              <a:rPr lang="ru-RU" sz="1600" dirty="0" smtClean="0"/>
              <a:t>б) (не)решенная учеником задача; (не)видеть.</a:t>
            </a:r>
            <a:br>
              <a:rPr lang="ru-RU" sz="1600" dirty="0" smtClean="0"/>
            </a:br>
            <a:r>
              <a:rPr lang="ru-RU" sz="1600" dirty="0" smtClean="0"/>
              <a:t>в) (не)терпимый характер; (не)</a:t>
            </a:r>
            <a:r>
              <a:rPr lang="ru-RU" sz="1600" dirty="0" err="1" smtClean="0"/>
              <a:t>лепость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dirty="0" smtClean="0"/>
              <a:t>г) (не)видя; (не)добрый взгляд.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4. В каком предложении НЕ пишется слитно:</a:t>
            </a:r>
          </a:p>
          <a:p>
            <a:pPr marL="0" indent="0">
              <a:buNone/>
            </a:pPr>
            <a:r>
              <a:rPr lang="ru-RU" sz="1600" dirty="0" smtClean="0"/>
              <a:t>а) Это были (не)привычные звуки.</a:t>
            </a:r>
            <a:br>
              <a:rPr lang="ru-RU" sz="1600" dirty="0" smtClean="0"/>
            </a:br>
            <a:r>
              <a:rPr lang="ru-RU" sz="1600" dirty="0" smtClean="0"/>
              <a:t>б) Он шел по дороге, (не)глядя под ноги.</a:t>
            </a:r>
            <a:br>
              <a:rPr lang="ru-RU" sz="1600" dirty="0" smtClean="0"/>
            </a:br>
            <a:r>
              <a:rPr lang="ru-RU" sz="1600" dirty="0" smtClean="0"/>
              <a:t>в) Я никогда (не)играл в шахматы.</a:t>
            </a:r>
            <a:br>
              <a:rPr lang="ru-RU" sz="1600" dirty="0" smtClean="0"/>
            </a:br>
            <a:r>
              <a:rPr lang="ru-RU" sz="1600" dirty="0" smtClean="0"/>
              <a:t>г) Она прошла, (не)поднимая глаз.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5. В каком ряду НЕ пишется раздельно:</a:t>
            </a:r>
          </a:p>
          <a:p>
            <a:pPr marL="0" indent="0">
              <a:buNone/>
            </a:pPr>
            <a:r>
              <a:rPr lang="ru-RU" sz="1600" dirty="0" smtClean="0"/>
              <a:t>а) (не)думать; далеко (не)интересно.</a:t>
            </a:r>
            <a:br>
              <a:rPr lang="ru-RU" sz="1600" dirty="0" smtClean="0"/>
            </a:br>
            <a:r>
              <a:rPr lang="ru-RU" sz="1600" dirty="0" smtClean="0"/>
              <a:t>б) (не)легко; (не)</a:t>
            </a:r>
            <a:r>
              <a:rPr lang="ru-RU" sz="1600" dirty="0" err="1" smtClean="0"/>
              <a:t>брежный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dirty="0" smtClean="0"/>
              <a:t>в) (не)возлюбить; (не)читая</a:t>
            </a:r>
            <a:br>
              <a:rPr lang="ru-RU" sz="1600" dirty="0" smtClean="0"/>
            </a:br>
            <a:r>
              <a:rPr lang="ru-RU" sz="1600" dirty="0" smtClean="0"/>
              <a:t>г) (не)легкая задача; (не)много, а мало.</a:t>
            </a:r>
          </a:p>
          <a:p>
            <a:endParaRPr lang="ru-RU" sz="1600" dirty="0" smtClean="0"/>
          </a:p>
          <a:p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Итоговый тест</a:t>
            </a:r>
            <a:b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i="1" dirty="0" smtClean="0">
                <a:solidFill>
                  <a:srgbClr val="FF0000"/>
                </a:solidFill>
              </a:rPr>
              <a:t>НЕ</a:t>
            </a: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разными частями речи</a:t>
            </a:r>
            <a:endParaRPr lang="ru-RU" sz="2800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http://iblog.milliyet.com.tr/imgroot/blogv7/Blog333/2011/09/12/24/320480-3-4-cb7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5085184"/>
            <a:ext cx="2592288" cy="1493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43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412777"/>
            <a:ext cx="8712967" cy="46805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1. Баранов М.Т. Русский язык. 6 класс.: Учеб. для </a:t>
            </a:r>
            <a:r>
              <a:rPr lang="ru-RU" dirty="0" err="1" smtClean="0"/>
              <a:t>общеобразоват</a:t>
            </a:r>
            <a:r>
              <a:rPr lang="ru-RU" dirty="0" smtClean="0"/>
              <a:t>. учреждений/ </a:t>
            </a:r>
            <a:r>
              <a:rPr lang="ru-RU" dirty="0" err="1" smtClean="0"/>
              <a:t>науч.ред</a:t>
            </a:r>
            <a:r>
              <a:rPr lang="ru-RU" dirty="0" smtClean="0"/>
              <a:t>. </a:t>
            </a:r>
            <a:r>
              <a:rPr lang="ru-RU" dirty="0" err="1" smtClean="0"/>
              <a:t>Шанский</a:t>
            </a:r>
            <a:r>
              <a:rPr lang="ru-RU" dirty="0" smtClean="0"/>
              <a:t> Н.М.- М.: Просвещение, 2010</a:t>
            </a:r>
          </a:p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/>
              <a:t>Баранов М.Т. Русский язык. </a:t>
            </a:r>
            <a:r>
              <a:rPr lang="ru-RU" dirty="0" smtClean="0"/>
              <a:t>7 </a:t>
            </a:r>
            <a:r>
              <a:rPr lang="ru-RU" dirty="0"/>
              <a:t>класс.: Учеб. </a:t>
            </a:r>
            <a:r>
              <a:rPr lang="ru-RU" dirty="0" smtClean="0"/>
              <a:t>для </a:t>
            </a:r>
            <a:r>
              <a:rPr lang="ru-RU" dirty="0" err="1"/>
              <a:t>общеобразоват</a:t>
            </a:r>
            <a:r>
              <a:rPr lang="ru-RU" dirty="0"/>
              <a:t>. </a:t>
            </a:r>
            <a:r>
              <a:rPr lang="ru-RU" dirty="0" smtClean="0"/>
              <a:t>учреждений</a:t>
            </a:r>
            <a:r>
              <a:rPr lang="ru-RU" dirty="0"/>
              <a:t>/ </a:t>
            </a:r>
            <a:r>
              <a:rPr lang="ru-RU" dirty="0" err="1"/>
              <a:t>науч.ред</a:t>
            </a:r>
            <a:r>
              <a:rPr lang="ru-RU" dirty="0"/>
              <a:t>. </a:t>
            </a:r>
            <a:r>
              <a:rPr lang="ru-RU" dirty="0" err="1"/>
              <a:t>Шанский</a:t>
            </a:r>
            <a:r>
              <a:rPr lang="ru-RU" dirty="0"/>
              <a:t> Н.М.- М.: Просвещение, </a:t>
            </a:r>
            <a:r>
              <a:rPr lang="ru-RU" dirty="0" smtClean="0"/>
              <a:t>2010</a:t>
            </a:r>
          </a:p>
          <a:p>
            <a:pPr marL="0" indent="0">
              <a:buNone/>
            </a:pPr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 err="1" smtClean="0"/>
              <a:t>Баронова</a:t>
            </a:r>
            <a:r>
              <a:rPr lang="ru-RU" dirty="0" smtClean="0"/>
              <a:t> М.М. Русский язык. ЕГЭ-Учебник. -</a:t>
            </a:r>
            <a:r>
              <a:rPr lang="ru-RU" dirty="0"/>
              <a:t> М.: АСТ: </a:t>
            </a:r>
            <a:r>
              <a:rPr lang="ru-RU" dirty="0" err="1"/>
              <a:t>Астрель</a:t>
            </a:r>
            <a:r>
              <a:rPr lang="ru-RU" dirty="0"/>
              <a:t>; Владимир: </a:t>
            </a:r>
            <a:r>
              <a:rPr lang="ru-RU" dirty="0" smtClean="0"/>
              <a:t>ВКТ,2011. – 316с.</a:t>
            </a:r>
          </a:p>
          <a:p>
            <a:pPr marL="0" indent="0">
              <a:buNone/>
            </a:pPr>
            <a:r>
              <a:rPr lang="ru-RU" dirty="0"/>
              <a:t>4</a:t>
            </a:r>
            <a:r>
              <a:rPr lang="ru-RU" dirty="0" smtClean="0"/>
              <a:t>. </a:t>
            </a:r>
            <a:r>
              <a:rPr lang="ru-RU" dirty="0" err="1" smtClean="0"/>
              <a:t>Баронова</a:t>
            </a:r>
            <a:r>
              <a:rPr lang="ru-RU" dirty="0" smtClean="0"/>
              <a:t> М.М. Русский язык: полный справочник. – М.: АСТ: </a:t>
            </a:r>
            <a:r>
              <a:rPr lang="ru-RU" dirty="0" err="1" smtClean="0"/>
              <a:t>Астрель</a:t>
            </a:r>
            <a:r>
              <a:rPr lang="ru-RU" dirty="0" smtClean="0"/>
              <a:t>; Владимир: ВКТ,2010. – 286с. – (Полный комплект пособий для подготовки к ЕГЭ).</a:t>
            </a:r>
          </a:p>
          <a:p>
            <a:pPr marL="0" indent="0">
              <a:buNone/>
            </a:pPr>
            <a:r>
              <a:rPr lang="ru-RU" dirty="0" smtClean="0"/>
              <a:t>5. </a:t>
            </a:r>
            <a:r>
              <a:rPr lang="ru-RU" dirty="0" err="1" smtClean="0"/>
              <a:t>Бархударов</a:t>
            </a:r>
            <a:r>
              <a:rPr lang="ru-RU" dirty="0" smtClean="0"/>
              <a:t> С.Г., Крючков С.Е., Максимова Л.Ю. Русский язык. Учеб . для 8 класса </a:t>
            </a:r>
            <a:r>
              <a:rPr lang="ru-RU" dirty="0" err="1"/>
              <a:t>общеобразоват</a:t>
            </a:r>
            <a:r>
              <a:rPr lang="ru-RU" dirty="0"/>
              <a:t>. у</a:t>
            </a:r>
            <a:r>
              <a:rPr lang="ru-RU" dirty="0" smtClean="0"/>
              <a:t>чреждений – 28-е изд. –М.: Просвещение, 2005. – 208с. </a:t>
            </a:r>
          </a:p>
          <a:p>
            <a:pPr marL="0" indent="0">
              <a:buNone/>
            </a:pPr>
            <a:r>
              <a:rPr lang="ru-RU" dirty="0" smtClean="0"/>
              <a:t>6. </a:t>
            </a:r>
            <a:r>
              <a:rPr lang="ru-RU" dirty="0" err="1" smtClean="0"/>
              <a:t>Гольцова</a:t>
            </a:r>
            <a:r>
              <a:rPr lang="ru-RU" dirty="0" smtClean="0"/>
              <a:t> Н.Г., </a:t>
            </a:r>
            <a:r>
              <a:rPr lang="ru-RU" dirty="0" err="1" smtClean="0"/>
              <a:t>Шамшин</a:t>
            </a:r>
            <a:r>
              <a:rPr lang="ru-RU" dirty="0" smtClean="0"/>
              <a:t> И.В., </a:t>
            </a:r>
            <a:r>
              <a:rPr lang="ru-RU" dirty="0" err="1" smtClean="0"/>
              <a:t>Мищерина</a:t>
            </a:r>
            <a:r>
              <a:rPr lang="ru-RU" dirty="0" smtClean="0"/>
              <a:t> М.А. Русский язык. ЕГЭ: Учебное пособие. – 2-е изд., </a:t>
            </a:r>
            <a:r>
              <a:rPr lang="ru-RU" dirty="0" err="1" smtClean="0"/>
              <a:t>испр.и</a:t>
            </a:r>
            <a:r>
              <a:rPr lang="ru-RU" dirty="0" smtClean="0"/>
              <a:t> доп. – М.: ООО «ТИД «Русское слово-РС», 2008. – 280с.</a:t>
            </a:r>
          </a:p>
          <a:p>
            <a:pPr marL="0" indent="0">
              <a:buNone/>
            </a:pPr>
            <a:r>
              <a:rPr lang="ru-RU" dirty="0"/>
              <a:t>7</a:t>
            </a:r>
            <a:r>
              <a:rPr lang="ru-RU" dirty="0" smtClean="0"/>
              <a:t>. Макарова Б.А. </a:t>
            </a:r>
            <a:r>
              <a:rPr lang="ru-RU" dirty="0"/>
              <a:t>Р</a:t>
            </a:r>
            <a:r>
              <a:rPr lang="ru-RU" dirty="0" smtClean="0"/>
              <a:t>усский язык: Абсолютная орфографическая и пунктуационная грамотность за 50 дней. – М.:</a:t>
            </a:r>
            <a:r>
              <a:rPr lang="ru-RU" dirty="0"/>
              <a:t> АСТ: </a:t>
            </a:r>
            <a:r>
              <a:rPr lang="ru-RU" dirty="0" err="1"/>
              <a:t>Астрель</a:t>
            </a:r>
            <a:r>
              <a:rPr lang="ru-RU" dirty="0"/>
              <a:t>; Владимир: ВКТ,2011</a:t>
            </a:r>
            <a:r>
              <a:rPr lang="ru-RU" dirty="0" smtClean="0"/>
              <a:t>. – 347с.</a:t>
            </a:r>
          </a:p>
          <a:p>
            <a:pPr marL="0" indent="0">
              <a:buNone/>
            </a:pPr>
            <a:r>
              <a:rPr lang="ru-RU" dirty="0"/>
              <a:t>8</a:t>
            </a:r>
            <a:r>
              <a:rPr lang="ru-RU" dirty="0" smtClean="0"/>
              <a:t>. </a:t>
            </a:r>
            <a:r>
              <a:rPr lang="ru-RU" dirty="0" err="1" smtClean="0"/>
              <a:t>Меркин</a:t>
            </a:r>
            <a:r>
              <a:rPr lang="ru-RU" dirty="0" smtClean="0"/>
              <a:t> Б.Г., Смирнова Л.Г. Русский язык. Подготовка к ЕГЭ: Дидактические и справочные материалы. Тесты. – 2-е изд.</a:t>
            </a:r>
            <a:r>
              <a:rPr lang="ru-RU" dirty="0"/>
              <a:t> – М.: ООО «ТИД «Русское слово-РС», </a:t>
            </a:r>
            <a:r>
              <a:rPr lang="ru-RU" dirty="0" smtClean="0"/>
              <a:t>2005. – 432с.</a:t>
            </a:r>
          </a:p>
          <a:p>
            <a:pPr marL="0" indent="0">
              <a:buNone/>
            </a:pPr>
            <a:r>
              <a:rPr lang="ru-RU" dirty="0"/>
              <a:t>9</a:t>
            </a:r>
            <a:r>
              <a:rPr lang="ru-RU" dirty="0" smtClean="0"/>
              <a:t>.Розенталь Д.Э., Голуб </a:t>
            </a:r>
            <a:r>
              <a:rPr lang="ru-RU" dirty="0"/>
              <a:t>И</a:t>
            </a:r>
            <a:r>
              <a:rPr lang="ru-RU" dirty="0" smtClean="0"/>
              <a:t>.Б. </a:t>
            </a:r>
            <a:r>
              <a:rPr lang="ru-RU" dirty="0"/>
              <a:t>Р</a:t>
            </a:r>
            <a:r>
              <a:rPr lang="ru-RU" dirty="0" smtClean="0"/>
              <a:t>усский язык. Орфография. Пунктуация. – 14-е изд., </a:t>
            </a:r>
            <a:r>
              <a:rPr lang="ru-RU" dirty="0" err="1" smtClean="0"/>
              <a:t>перераб</a:t>
            </a:r>
            <a:r>
              <a:rPr lang="ru-RU" dirty="0" smtClean="0"/>
              <a:t>. – М.: Айрис – Пресс, 2010.-384с.-(домашний репетитор).</a:t>
            </a:r>
          </a:p>
          <a:p>
            <a:pPr marL="0" indent="0">
              <a:buNone/>
            </a:pPr>
            <a:r>
              <a:rPr lang="ru-RU" dirty="0" smtClean="0"/>
              <a:t>10.Сенина Н.А. Русский язык. Подготовка к ЕГЭ – 2011:Учебно-методическое пособие.-Ростов н</a:t>
            </a:r>
            <a:r>
              <a:rPr lang="en-US" dirty="0" smtClean="0"/>
              <a:t>/</a:t>
            </a:r>
            <a:r>
              <a:rPr lang="ru-RU" dirty="0" smtClean="0"/>
              <a:t>Д: Легион, 2010-520с.</a:t>
            </a:r>
          </a:p>
          <a:p>
            <a:pPr marL="0" indent="0">
              <a:buNone/>
            </a:pPr>
            <a:r>
              <a:rPr lang="ru-RU" dirty="0" smtClean="0"/>
              <a:t>11. Сивакова Ю.Н. Грамматика русского языка в таблицах и алгоритмах.-СПб.: САГА, Азбука-классика, 2005. -112с.</a:t>
            </a:r>
          </a:p>
          <a:p>
            <a:pPr marL="0" indent="0">
              <a:buNone/>
            </a:pPr>
            <a:r>
              <a:rPr lang="ru-RU" dirty="0" smtClean="0"/>
              <a:t>12.Ткаченко Н.Г. Тесты по грамматике русского языка: в 2ч. Ч.1.-11-е изд./</a:t>
            </a:r>
            <a:r>
              <a:rPr lang="ru-RU" dirty="0"/>
              <a:t> М.: Айрис – Пресс, </a:t>
            </a:r>
            <a:r>
              <a:rPr lang="ru-RU" dirty="0" smtClean="0"/>
              <a:t>2010. -256с.</a:t>
            </a:r>
          </a:p>
          <a:p>
            <a:pPr marL="0" indent="0">
              <a:buNone/>
            </a:pPr>
            <a:r>
              <a:rPr lang="ru-RU" dirty="0" smtClean="0"/>
              <a:t>13. ЕГЭ по русскому языку: Учебно-тренировочные тесты и другие материалы для подготовки/ Сост. </a:t>
            </a:r>
            <a:r>
              <a:rPr lang="ru-RU" dirty="0" err="1" smtClean="0"/>
              <a:t>Угроватова</a:t>
            </a:r>
            <a:r>
              <a:rPr lang="ru-RU" dirty="0" smtClean="0"/>
              <a:t> Т.Ю. – М.: АСТ; СПб.; Астрель-СПб,2007.- 399с.</a:t>
            </a:r>
          </a:p>
          <a:p>
            <a:pPr marL="0" indent="0">
              <a:buNone/>
            </a:pPr>
            <a:r>
              <a:rPr lang="ru-RU" dirty="0" smtClean="0"/>
              <a:t>14.Русский язык: полный экспресс-репетитор/</a:t>
            </a:r>
            <a:r>
              <a:rPr lang="ru-RU" dirty="0" err="1" smtClean="0"/>
              <a:t>М.М.Баронова</a:t>
            </a:r>
            <a:r>
              <a:rPr lang="ru-RU" dirty="0" smtClean="0"/>
              <a:t>, </a:t>
            </a:r>
            <a:r>
              <a:rPr lang="ru-RU" dirty="0" err="1" smtClean="0"/>
              <a:t>И.Ю.Нефедова</a:t>
            </a:r>
            <a:r>
              <a:rPr lang="ru-RU" dirty="0" smtClean="0"/>
              <a:t>, </a:t>
            </a:r>
            <a:r>
              <a:rPr lang="ru-RU" dirty="0" err="1" smtClean="0"/>
              <a:t>Е.С.Симакова</a:t>
            </a:r>
            <a:r>
              <a:rPr lang="ru-RU" dirty="0" smtClean="0"/>
              <a:t> и др. – М.: АСТ: </a:t>
            </a:r>
            <a:r>
              <a:rPr lang="ru-RU" dirty="0" err="1" smtClean="0"/>
              <a:t>Астрель</a:t>
            </a:r>
            <a:r>
              <a:rPr lang="ru-RU" dirty="0" smtClean="0"/>
              <a:t>: </a:t>
            </a:r>
            <a:r>
              <a:rPr lang="ru-RU" dirty="0" err="1" smtClean="0"/>
              <a:t>Полиграфиздат</a:t>
            </a:r>
            <a:r>
              <a:rPr lang="ru-RU" dirty="0" smtClean="0"/>
              <a:t>, 2011. – 687с.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Список использованной литературы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8625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159143"/>
              </p:ext>
            </p:extLst>
          </p:nvPr>
        </p:nvGraphicFramePr>
        <p:xfrm>
          <a:off x="251520" y="1916832"/>
          <a:ext cx="8640960" cy="43942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42443"/>
                <a:gridCol w="469851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Слитно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Раздельно</a:t>
                      </a:r>
                      <a:endParaRPr lang="ru-RU" dirty="0"/>
                    </a:p>
                  </a:txBody>
                  <a:tcPr/>
                </a:tc>
              </a:tr>
              <a:tr h="16739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dirty="0" smtClean="0"/>
                        <a:t>С существительными и прилагательными, если: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dirty="0" smtClean="0"/>
                        <a:t> слово не употребляется без НЕ: 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        </a:t>
                      </a:r>
                      <a:r>
                        <a:rPr lang="ru-RU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неряха</a:t>
                      </a:r>
                      <a:r>
                        <a:rPr lang="ru-RU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, невежа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        небрежный, </a:t>
                      </a:r>
                      <a:r>
                        <a:rPr lang="ru-RU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ненастный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dirty="0" smtClean="0"/>
                        <a:t>С существительными и прилагательными, </a:t>
                      </a:r>
                      <a:r>
                        <a:rPr lang="ru-RU" sz="1800" dirty="0" smtClean="0"/>
                        <a:t>если есть противопоставление с союзом а: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800" kern="1200" dirty="0" smtClean="0"/>
                        <a:t>       </a:t>
                      </a:r>
                      <a:r>
                        <a:rPr lang="ru-RU" sz="18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не друг, а враг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8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      не правда, а ложь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8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      не правдивый, а лживый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8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      не добрый, а злой</a:t>
                      </a:r>
                      <a:endParaRPr lang="ru-RU" sz="1800" i="1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dirty="0" smtClean="0"/>
                        <a:t> слово с НЕ может быть заменено синонимом без НЕ или близким по значению выражением: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 smtClean="0"/>
                        <a:t>         </a:t>
                      </a:r>
                      <a:r>
                        <a:rPr lang="ru-RU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неправда(ложь),  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        недруг(враг)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        нелживый(правдивый)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        невнимательный(рассеянный)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 прилагательными, если к ним относятся слова   </a:t>
                      </a:r>
                      <a:r>
                        <a:rPr lang="ru-RU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далеко не, вовсе не,</a:t>
                      </a:r>
                      <a:r>
                        <a:rPr lang="ru-RU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ничуть не                  нисколько не,</a:t>
                      </a:r>
                      <a:r>
                        <a:rPr lang="ru-RU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совсем не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u="sng" dirty="0" smtClean="0"/>
                        <a:t>Например: </a:t>
                      </a:r>
                      <a:r>
                        <a:rPr lang="ru-RU" dirty="0" smtClean="0"/>
                        <a:t>нисколько не интересная книга</a:t>
                      </a:r>
                    </a:p>
                    <a:p>
                      <a:r>
                        <a:rPr lang="ru-RU" dirty="0" smtClean="0"/>
                        <a:t>                      отнюдь не верное решение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Частица </a:t>
            </a:r>
            <a:r>
              <a:rPr lang="ru-RU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</a:t>
            </a:r>
            <a:r>
              <a:rPr lang="ru-RU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пишется</a:t>
            </a:r>
          </a:p>
        </p:txBody>
      </p:sp>
    </p:spTree>
    <p:extLst>
      <p:ext uri="{BB962C8B-B14F-4D97-AF65-F5344CB8AC3E}">
        <p14:creationId xmlns:p14="http://schemas.microsoft.com/office/powerpoint/2010/main" val="10047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61662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Найдите неверное утверждение.</a:t>
            </a:r>
            <a:endParaRPr lang="ru-RU" sz="5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1. Не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с существительными пишется слитно: 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если существительное с 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может быть заменено синонимом без 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если в предложении есть противопоставление с союзом а;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если существительное с 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может быть заменено близким по значению выражением без 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2. Выберите слова, которые без "не" не употребляются: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годование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(не)внимательность;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(не)вежа;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(не)грамотность;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вольник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забудка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3.Укажите, к каким из слов можно подобрать синоним без "не":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(не)доверие;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(не)ряха;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(не)правда;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видимка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(не)вежливость;</a:t>
            </a:r>
          </a:p>
          <a:p>
            <a:pPr>
              <a:buFont typeface="Wingdings" pitchFamily="2" charset="2"/>
              <a:buChar char="ü"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(не)везенье.</a:t>
            </a:r>
          </a:p>
          <a:p>
            <a:pPr marL="0" indent="0">
              <a:buNone/>
            </a:pP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4. Выберите примеры раздельного написания "не" с существительными: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1)  а) (Не)грамотность - признак некультурного человека.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    б) (Не)грамотность помогла тебе сегодня, а упорство.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2.  а) (Не)друг ты мне, а всего лишь попутчик.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     б) (Не)друг не посочувствует.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3.  а) (Не)счастье я испытал, а минутную слабость.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    б) (Не)счастье спутало все наши планы.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Тест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8" descr="http://radikale.ru/data/upload/04012/04012/a3fa74f52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852936"/>
            <a:ext cx="2088232" cy="2552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896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83264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 Укажите предложение, в котором НЕ с прилагательным пишется раздельно.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Город, река, лес - всё наполнено (не)прерывным шумом.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Утром солнце поднималось (не)яркое, подёрнутое розоватой холодной дымкой.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тот вечер я впервые почувствовал (не)жилую пустоту нашей квартиры.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Оказалось, что это (не)простая лодка, а моторный катер.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 Укажите предложение, в котором НЕ с прилагательным пишется раздельно.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 жизнь между тем на Большом Фонтане была далеко (не)сказочной.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Уходя, я уловил позади (не)громкий, но жестковатый, с украинским акцентом голос.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Вскоре сигнальщик оповестил о том, что на горизонте появилась (не)широкая белесоватая полоса.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Докладчик описал (не)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брежный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круг указкой на карте и усмехнулся.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7. Укажите предложение, в котором НЕ с прилагательным пишется слитно. 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Теперь он [Роман] заметил, что дети стояли (не)беспорядочной толпой, а ровными рядами. 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Вообще о Рыжике обыватели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Голодаевки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были далеко (не)лестного мнения.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Слава богу, что я тогда не выпалила эти глупые, злые и, как потом выяснилось, абсолютно (не)справедливые слова.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Гешка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уже был (не)рад, что признался торговке.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 Укажите предложение, в котором НЕ с прилагательным пишется слитно.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Широкие плечи рулевого были (не)подвижны, но спицы штурвала так и мелькали в проворных, сильных руках.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Федя получил десять лет, приисковая, торопливая, вовсе (не)похожая на деревенскую, работа была ему тяжела.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Но, боже мой, какая она [Полина] была красивая в этом скромном, военных лет, совсем (не)женском наряде!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Положение Рыжика становилось далеко (не)весёлым. </a:t>
            </a:r>
            <a:endParaRPr lang="ru-RU" sz="1400" dirty="0" smtClean="0"/>
          </a:p>
          <a:p>
            <a:pPr marL="0">
              <a:spcBef>
                <a:spcPts val="0"/>
              </a:spcBef>
            </a:pPr>
            <a:endParaRPr lang="ru-RU" sz="1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Тест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6" name="Picture 2" descr="http://opritiplanetavreausacobor.files.wordpress.com/2009/11/boy_thinking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04664"/>
            <a:ext cx="158417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72703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2090604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Правописание </a:t>
            </a:r>
            <a:r>
              <a:rPr lang="ru-RU" b="1" i="1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</a:t>
            </a:r>
            <a:r>
              <a:rPr lang="ru-RU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 наречиями</a:t>
            </a:r>
            <a:endParaRPr lang="ru-RU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15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1537059"/>
              </p:ext>
            </p:extLst>
          </p:nvPr>
        </p:nvGraphicFramePr>
        <p:xfrm>
          <a:off x="251520" y="1556793"/>
          <a:ext cx="8640960" cy="496935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464496"/>
                <a:gridCol w="4176464"/>
              </a:tblGrid>
              <a:tr h="5126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НЕ пишется раздельно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Примеры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774807">
                <a:tc>
                  <a:txBody>
                    <a:bodyPr/>
                    <a:lstStyle/>
                    <a:p>
                      <a:r>
                        <a:rPr lang="ru-RU" dirty="0" smtClean="0"/>
                        <a:t>1. С относительными и притяжательными </a:t>
                      </a:r>
                      <a:r>
                        <a:rPr lang="ru-RU" baseline="0" dirty="0" smtClean="0"/>
                        <a:t> прилагательными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 кожаный портфель </a:t>
                      </a:r>
                      <a:endParaRPr lang="ru-RU" i="1" dirty="0"/>
                    </a:p>
                  </a:txBody>
                  <a:tcPr/>
                </a:tc>
              </a:tr>
              <a:tr h="512688">
                <a:tc>
                  <a:txBody>
                    <a:bodyPr/>
                    <a:lstStyle/>
                    <a:p>
                      <a:r>
                        <a:rPr lang="ru-RU" dirty="0" smtClean="0"/>
                        <a:t>2. С прилагательными со значением цвета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 синее небо </a:t>
                      </a:r>
                      <a:endParaRPr lang="ru-RU" i="1" dirty="0"/>
                    </a:p>
                  </a:txBody>
                  <a:tcPr/>
                </a:tc>
              </a:tr>
              <a:tr h="774807">
                <a:tc>
                  <a:txBody>
                    <a:bodyPr/>
                    <a:lstStyle/>
                    <a:p>
                      <a:r>
                        <a:rPr lang="ru-RU" dirty="0" smtClean="0"/>
                        <a:t>3. С прилагательными и наречиями</a:t>
                      </a:r>
                      <a:r>
                        <a:rPr lang="ru-RU" baseline="0" dirty="0" smtClean="0"/>
                        <a:t> в сравнительной степени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 тяжелее, не менее </a:t>
                      </a:r>
                      <a:endParaRPr lang="ru-RU" i="1" dirty="0"/>
                    </a:p>
                  </a:txBody>
                  <a:tcPr/>
                </a:tc>
              </a:tr>
              <a:tr h="774807">
                <a:tc>
                  <a:txBody>
                    <a:bodyPr/>
                    <a:lstStyle/>
                    <a:p>
                      <a:r>
                        <a:rPr lang="ru-RU" dirty="0" smtClean="0"/>
                        <a:t>4. С наречиями,</a:t>
                      </a:r>
                      <a:r>
                        <a:rPr lang="ru-RU" baseline="0" dirty="0" smtClean="0"/>
                        <a:t> которые пишутся через дефис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поступил не по-товарищески </a:t>
                      </a:r>
                      <a:endParaRPr lang="ru-RU" i="1" dirty="0" smtClean="0"/>
                    </a:p>
                  </a:txBody>
                  <a:tcPr/>
                </a:tc>
              </a:tr>
              <a:tr h="51268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НЕ пишется слитно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Примеры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106867">
                <a:tc>
                  <a:txBody>
                    <a:bodyPr/>
                    <a:lstStyle/>
                    <a:p>
                      <a:r>
                        <a:rPr lang="ru-RU" dirty="0" smtClean="0"/>
                        <a:t>С прилагательными и наречиями, при наличии слов </a:t>
                      </a:r>
                    </a:p>
                    <a:p>
                      <a:r>
                        <a:rPr lang="ru-RU" dirty="0" smtClean="0"/>
                        <a:t>очень, весьма, крайне, совершенно</a:t>
                      </a:r>
                      <a:endParaRPr lang="ru-RU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совсем неинтересная игра</a:t>
                      </a:r>
                    </a:p>
                    <a:p>
                      <a:r>
                        <a:rPr lang="ru-RU" dirty="0" smtClean="0"/>
                        <a:t>говорит совершенно непонятно</a:t>
                      </a:r>
                      <a:r>
                        <a:rPr lang="ru-RU" baseline="0" dirty="0" smtClean="0"/>
                        <a:t> </a:t>
                      </a:r>
                      <a:endParaRPr lang="ru-RU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ЗАПОМНИТЕ !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448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0014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1.Укажите предложение, в котором НЕ с наречием пишется раздельно.</a:t>
            </a:r>
            <a:b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1)Гордость в словах Ростовцева звучала вообще весьма (не)редко.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Память вовсе (не)безразлично «выдает» всё прошлое подряд. Нет, она выбирает такое, с чем радостнее, легче жить.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Кузнецов молчит, но я догадываюсь, что пригласил он меня (не)спроста.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Толстоносов топтался у карты и (не)решительно тыкал пальцем куда-то между Уралом и Волгой.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2.Укажите предложение, в котором НЕ с наречием пишется слитно. </a:t>
            </a: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Небо, конечно, (не)всегда было млечным, а звезды бледными.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Смотрела она [Инка] при этом совсем (не)вежливо.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И какой-то он [Сергей] (не)по-ленинградски крепкий, движется быстро.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Всей семьей щенка выходили, он быстро окреп и как-то (не)заметно вырос.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Тест</a:t>
            </a:r>
            <a:endParaRPr lang="ru-RU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4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492941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Укажите предложение, в котором НЕ с наречием(-</a:t>
            </a:r>
            <a:r>
              <a:rPr lang="ru-RU" sz="1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ями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 пишется раздельно.</a:t>
            </a:r>
            <a:b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1) Однако беречь Сережину тайну Леньке пришлось очень (не)долго.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2) Звали его Баскаковым, он происходил из богатой и родовитой семьи, был умен, талантлив и, следовательно, мог жить (не)хуже, если (не)лучше, многих.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3) Вообще, как понял Сергей, Пашка вел себя там (не)зависимо и даже вызывающе.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4) Зелёная ракета (не)торопливо поднялась в синеву неба.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4. Укажите предложение, в котором НЕ с наречием пишется слитно. </a:t>
            </a:r>
            <a:b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1) Печку мы раскалили едва ли (не)докрасна, и в блиндаже стало жарче, чем в бане.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2) В домах и на улицах горел свет, и улицы были тихими, но (не)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по-ночному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по-вечернему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прохожих было много.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3) В нашей с Лизой лодке помещались походная рация и аккумуляторы, тщательно обернутые клеенкой, чтобы в них (не)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взначай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 проникла вода.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4) Свои печали он [Рыжик] делил со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Спирькой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Вьюном, которому жилось ничуть (не)лучше.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Тест</a:t>
            </a:r>
            <a:endParaRPr lang="ru-RU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69520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415</TotalTime>
  <Words>2206</Words>
  <Application>Microsoft Office PowerPoint</Application>
  <PresentationFormat>Экран (4:3)</PresentationFormat>
  <Paragraphs>320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Волна</vt:lpstr>
      <vt:lpstr> «Методика эффективной подготовки учащихся к ЕГЭ по русскому языку» </vt:lpstr>
      <vt:lpstr>Презентация PowerPoint</vt:lpstr>
      <vt:lpstr>Частица НЕ пишется</vt:lpstr>
      <vt:lpstr>Тест</vt:lpstr>
      <vt:lpstr>Тест</vt:lpstr>
      <vt:lpstr>Правописание НЕ с наречиями</vt:lpstr>
      <vt:lpstr>ЗАПОМНИТЕ !</vt:lpstr>
      <vt:lpstr>Тест</vt:lpstr>
      <vt:lpstr>Тест</vt:lpstr>
      <vt:lpstr>НЕ с глаголами и деепричастиями</vt:lpstr>
      <vt:lpstr> НЕ с глаголами и деепричастиями РАЗЛИЧАЙ! </vt:lpstr>
      <vt:lpstr>Распределите слова по группам</vt:lpstr>
      <vt:lpstr>НЕ с причастиями Алгоритм выбора слитно-раздельного написания НЕ с причастиями </vt:lpstr>
      <vt:lpstr>Тесты</vt:lpstr>
      <vt:lpstr>НЕ с местоимениями и местоименными наречиями</vt:lpstr>
      <vt:lpstr>ЗАПОМНИТЕ СОЧЕТАНИЯ!</vt:lpstr>
      <vt:lpstr>Задание</vt:lpstr>
      <vt:lpstr>ТЕСТ</vt:lpstr>
      <vt:lpstr>НЕ со служебными словами</vt:lpstr>
      <vt:lpstr>  Итоговый тест НЕ с разными частями речи </vt:lpstr>
      <vt:lpstr>Итоговый тест НЕ с разными частями речи</vt:lpstr>
      <vt:lpstr>Список использованной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Слитное и раздельное написание НЕ с разными частями речи</dc:title>
  <dc:creator>Альберт</dc:creator>
  <cp:lastModifiedBy>Альберт</cp:lastModifiedBy>
  <cp:revision>34</cp:revision>
  <dcterms:created xsi:type="dcterms:W3CDTF">2012-12-03T16:57:34Z</dcterms:created>
  <dcterms:modified xsi:type="dcterms:W3CDTF">2013-07-15T19:31:08Z</dcterms:modified>
</cp:coreProperties>
</file>