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88" r:id="rId8"/>
    <p:sldId id="257" r:id="rId9"/>
    <p:sldId id="258" r:id="rId10"/>
    <p:sldId id="262" r:id="rId11"/>
    <p:sldId id="267" r:id="rId12"/>
    <p:sldId id="259" r:id="rId13"/>
    <p:sldId id="264" r:id="rId14"/>
    <p:sldId id="263" r:id="rId15"/>
    <p:sldId id="266" r:id="rId16"/>
    <p:sldId id="260" r:id="rId17"/>
    <p:sldId id="261" r:id="rId18"/>
    <p:sldId id="265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5639" autoAdjust="0"/>
  </p:normalViewPr>
  <p:slideViewPr>
    <p:cSldViewPr>
      <p:cViewPr varScale="1">
        <p:scale>
          <a:sx n="68" d="100"/>
          <a:sy n="68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1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9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613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9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30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56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67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4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00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7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2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9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302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71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67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48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00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90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7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66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01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8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14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24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2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27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4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0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90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7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66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01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705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24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24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27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47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0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05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72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06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8189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37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39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7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66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8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45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31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0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37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8222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0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372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39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7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661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8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45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7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9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E776-9364-40C1-8FC0-4F15D668186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EA744-B488-400C-8A5D-CADE9449356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9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18" Type="http://schemas.openxmlformats.org/officeDocument/2006/relationships/hyperlink" Target="http://karapuz.at.ua/_ld/7/747.jpg" TargetMode="External"/><Relationship Id="rId3" Type="http://schemas.openxmlformats.org/officeDocument/2006/relationships/hyperlink" Target="http://img11.nnm.ru/d/1/8/9/e/483a1f5ebde5ea648e692040f3e.jpg" TargetMode="External"/><Relationship Id="rId21" Type="http://schemas.openxmlformats.org/officeDocument/2006/relationships/image" Target="../media/image16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hyperlink" Target="http://upload.wikimedia.org/wikipedia/ru/5/51/Nosov_N_N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hyperlink" Target="http://www.planetaskazok.ru/images/stories/nosov/zateiniki/img_5.jpg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19" Type="http://schemas.openxmlformats.org/officeDocument/2006/relationships/image" Target="../media/image15.jpeg"/><Relationship Id="rId4" Type="http://schemas.openxmlformats.org/officeDocument/2006/relationships/image" Target="../media/image3.jpeg"/><Relationship Id="rId9" Type="http://schemas.openxmlformats.org/officeDocument/2006/relationships/hyperlink" Target="http://img1.liveinternet.ru/images/attach/b/1/18785/18785388_Deniska.jpg" TargetMode="External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4.xml"/><Relationship Id="rId18" Type="http://schemas.openxmlformats.org/officeDocument/2006/relationships/slide" Target="slide6.xml"/><Relationship Id="rId26" Type="http://schemas.openxmlformats.org/officeDocument/2006/relationships/slide" Target="slide24.xml"/><Relationship Id="rId3" Type="http://schemas.openxmlformats.org/officeDocument/2006/relationships/slide" Target="slide3.xml"/><Relationship Id="rId21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22.xml"/><Relationship Id="rId17" Type="http://schemas.openxmlformats.org/officeDocument/2006/relationships/slide" Target="slide7.xml"/><Relationship Id="rId25" Type="http://schemas.openxmlformats.org/officeDocument/2006/relationships/slide" Target="slide5.xml"/><Relationship Id="rId2" Type="http://schemas.openxmlformats.org/officeDocument/2006/relationships/slide" Target="slide8.xml"/><Relationship Id="rId16" Type="http://schemas.openxmlformats.org/officeDocument/2006/relationships/slide" Target="slide26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17.xml"/><Relationship Id="rId24" Type="http://schemas.openxmlformats.org/officeDocument/2006/relationships/slide" Target="slide25.xml"/><Relationship Id="rId5" Type="http://schemas.openxmlformats.org/officeDocument/2006/relationships/slide" Target="slide18.xml"/><Relationship Id="rId15" Type="http://schemas.openxmlformats.org/officeDocument/2006/relationships/slide" Target="slide27.xml"/><Relationship Id="rId23" Type="http://schemas.openxmlformats.org/officeDocument/2006/relationships/slide" Target="slide20.xml"/><Relationship Id="rId28" Type="http://schemas.openxmlformats.org/officeDocument/2006/relationships/slide" Target="slide29.xml"/><Relationship Id="rId10" Type="http://schemas.openxmlformats.org/officeDocument/2006/relationships/slide" Target="slide12.xml"/><Relationship Id="rId19" Type="http://schemas.openxmlformats.org/officeDocument/2006/relationships/slide" Target="slide11.xml"/><Relationship Id="rId31" Type="http://schemas.openxmlformats.org/officeDocument/2006/relationships/slide" Target="slide32.xml"/><Relationship Id="rId4" Type="http://schemas.openxmlformats.org/officeDocument/2006/relationships/slide" Target="slide13.xml"/><Relationship Id="rId9" Type="http://schemas.openxmlformats.org/officeDocument/2006/relationships/slide" Target="slide21.xml"/><Relationship Id="rId14" Type="http://schemas.openxmlformats.org/officeDocument/2006/relationships/slide" Target="slide9.xml"/><Relationship Id="rId22" Type="http://schemas.openxmlformats.org/officeDocument/2006/relationships/slide" Target="slide15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ru/5/51/Nosov_N_N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005.radikal.ru/i210/1006/ab/e33d7bc644b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C000"/>
            </a:gs>
            <a:gs pos="57000">
              <a:srgbClr val="FFFF00">
                <a:alpha val="53000"/>
              </a:srgbClr>
            </a:gs>
            <a:gs pos="100000">
              <a:srgbClr val="FF33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нига Николай Носов Незнайка в Солнечном го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94" y="2320"/>
            <a:ext cx="1192492" cy="16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Картинка 13 из 12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19" y="-36083"/>
            <a:ext cx="1260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Картинка 48 из 16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86" y="27022"/>
            <a:ext cx="1875214" cy="22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" t="16060" r="6364" b="27577"/>
          <a:stretch>
            <a:fillRect/>
          </a:stretch>
        </p:blipFill>
        <p:spPr bwMode="auto">
          <a:xfrm>
            <a:off x="3175014" y="-55160"/>
            <a:ext cx="1645876" cy="170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7667" r="14000" b="5103"/>
          <a:stretch>
            <a:fillRect/>
          </a:stretch>
        </p:blipFill>
        <p:spPr bwMode="auto">
          <a:xfrm>
            <a:off x="1392105" y="-20396"/>
            <a:ext cx="1782909" cy="165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Картинка 3 из 7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105" y="4947232"/>
            <a:ext cx="2055804" cy="19231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3277" r="14285" b="4202"/>
          <a:stretch>
            <a:fillRect/>
          </a:stretch>
        </p:blipFill>
        <p:spPr bwMode="auto">
          <a:xfrm>
            <a:off x="7223732" y="2287674"/>
            <a:ext cx="1920268" cy="210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Admin\Рабочий стол\Драгунский\333dca1d12fbd1990e58c3874823db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" y="2185057"/>
            <a:ext cx="1562997" cy="23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Мы с Валей держим дверь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-1"/>
            <a:ext cx="1517968" cy="22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74215"/>
            <a:ext cx="7772400" cy="12961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Segoe Print" pitchFamily="2" charset="0"/>
              </a:rPr>
              <a:t>Любимых детских книг творцы….</a:t>
            </a:r>
            <a:endParaRPr lang="ru-RU" sz="4800" b="1" dirty="0">
              <a:latin typeface="Segoe Print" pitchFamily="2" charset="0"/>
            </a:endParaRPr>
          </a:p>
        </p:txBody>
      </p:sp>
      <p:pic>
        <p:nvPicPr>
          <p:cNvPr id="10" name="Picture 5" descr="2570-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" y="4509120"/>
            <a:ext cx="156756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32" y="4952200"/>
            <a:ext cx="1849462" cy="19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Витя Малеев друзья и мыши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20" y="4952201"/>
            <a:ext cx="2496116" cy="190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Рабочий стол\Драгунский\element-556560-misc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5725">
            <a:off x="1160043" y="1910901"/>
            <a:ext cx="2661929" cy="340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Картинка 17 из 16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32" y="4391640"/>
            <a:ext cx="1920268" cy="24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Файл:Nosov N N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154">
            <a:off x="5355065" y="1990681"/>
            <a:ext cx="2515933" cy="32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147248" cy="3705275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Какие предметы </a:t>
            </a:r>
            <a:r>
              <a:rPr lang="ru-RU" sz="4000" dirty="0"/>
              <a:t>утопили  в колодце незадачливые повара из рассказа  </a:t>
            </a:r>
          </a:p>
          <a:p>
            <a:pPr marL="0" indent="0">
              <a:buNone/>
            </a:pPr>
            <a:r>
              <a:rPr lang="ru-RU" sz="4000" dirty="0" smtClean="0"/>
              <a:t>«</a:t>
            </a:r>
            <a:r>
              <a:rPr lang="ru-RU" sz="4000" dirty="0"/>
              <a:t>Мишкина каша»?</a:t>
            </a:r>
          </a:p>
          <a:p>
            <a:pPr marL="0" indent="0">
              <a:buNone/>
            </a:pPr>
            <a:r>
              <a:rPr lang="ru-RU" sz="4000" dirty="0"/>
              <a:t> 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Татьяна\Desktop\ПРИМ\посуда\Berghof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57" y="4437111"/>
            <a:ext cx="2292105" cy="22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тьяна\Desktop\ПРИМ\инструмент\вевеве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102">
            <a:off x="775682" y="474628"/>
            <a:ext cx="1553874" cy="16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Самое короткое название рассказа В. Драгунского?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C:\Users\Татьяна\Desktop\ПРИМ\овощи, фрукты, ягоды\огурцы\ogur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29619"/>
            <a:ext cx="42862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957" y="2420888"/>
            <a:ext cx="8229600" cy="35569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старших классах школы Носов увлекся наукой, о которой впоследствии </a:t>
            </a:r>
            <a:r>
              <a:rPr lang="ru-RU" dirty="0" smtClean="0"/>
              <a:t>    </a:t>
            </a:r>
            <a:r>
              <a:rPr lang="ru-RU" dirty="0"/>
              <a:t>вспоминал: « Эта наука представлялась мне наукой из наук. По окончании </a:t>
            </a:r>
            <a:r>
              <a:rPr lang="ru-RU" dirty="0" smtClean="0"/>
              <a:t>школы </a:t>
            </a:r>
            <a:r>
              <a:rPr lang="ru-RU" dirty="0"/>
              <a:t>я был уверен, что должен стать именно …….  Кем же?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2492896"/>
            <a:ext cx="4752528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Кто послужил прототипом для «Денискиных рассказов»?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4885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C:\Documents and Settings\Admin\Рабочий стол\Драгунский\34528.jp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803670" cy="436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/>
              <a:t>Как звали главного героя рассказа «Заплатка»?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/>
              <a:t>В какой цвет выкрасили Мишка с Дениской  Аленку,  два полотенца, </a:t>
            </a:r>
            <a:r>
              <a:rPr lang="ru-RU" sz="3600" dirty="0" smtClean="0"/>
              <a:t> </a:t>
            </a:r>
            <a:r>
              <a:rPr lang="ru-RU" sz="3600" dirty="0"/>
              <a:t>Мишкину рубашку, парадную дверь  и управдома? 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1" name="Picture 3" descr="C:\Users\Татьяна\Desktop\ПРИМ\МАТЕМАТИКА\часы\тр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6488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/>
              <a:t>Первый рассказ Носова был опубликован  ещё в 1938 году, а  назывался </a:t>
            </a:r>
            <a:r>
              <a:rPr lang="ru-RU" sz="4000" dirty="0" smtClean="0"/>
              <a:t>он….  </a:t>
            </a:r>
            <a:r>
              <a:rPr lang="ru-RU" sz="4000" dirty="0"/>
              <a:t>Как? 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Известно, что чуть более года Виктор  Драгунский работал в </a:t>
            </a:r>
            <a:r>
              <a:rPr lang="ru-RU" sz="4000" dirty="0" smtClean="0"/>
              <a:t>цирке на Цветном бульваре…. </a:t>
            </a:r>
            <a:r>
              <a:rPr lang="ru-RU" sz="4000" dirty="0"/>
              <a:t>Кем?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3" descr="G:\Content\English\Theatre\CLOWNJ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61" y="3996074"/>
            <a:ext cx="2176672" cy="284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>
            <a:hlinkClick r:id="rId2" action="ppaction://hlinksldjump"/>
          </p:cNvPr>
          <p:cNvSpPr/>
          <p:nvPr/>
        </p:nvSpPr>
        <p:spPr>
          <a:xfrm>
            <a:off x="4317913" y="877604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с двумя скругленными противолежащими углами 6">
            <a:hlinkClick r:id="rId3" action="ppaction://hlinksldjump"/>
          </p:cNvPr>
          <p:cNvSpPr/>
          <p:nvPr/>
        </p:nvSpPr>
        <p:spPr>
          <a:xfrm>
            <a:off x="3100845" y="877604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  <a:endParaRPr lang="ru-RU" sz="4000" i="1" dirty="0">
              <a:solidFill>
                <a:schemeClr val="tx1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4" action="ppaction://hlinksldjump"/>
          </p:cNvPr>
          <p:cNvSpPr/>
          <p:nvPr/>
        </p:nvSpPr>
        <p:spPr>
          <a:xfrm>
            <a:off x="5539475" y="877604"/>
            <a:ext cx="1080120" cy="877615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30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с двумя скругленными противолежащими углами 10">
            <a:hlinkClick r:id="rId5" action="ppaction://hlinksldjump"/>
          </p:cNvPr>
          <p:cNvSpPr/>
          <p:nvPr/>
        </p:nvSpPr>
        <p:spPr>
          <a:xfrm>
            <a:off x="6732831" y="891123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40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с двумя скругленными противолежащими углами 11">
            <a:hlinkClick r:id="rId6" action="ppaction://hlinksldjump"/>
          </p:cNvPr>
          <p:cNvSpPr/>
          <p:nvPr/>
        </p:nvSpPr>
        <p:spPr>
          <a:xfrm>
            <a:off x="7922397" y="891123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50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Прямоугольник с двумя скругленными противолежащими углами 13">
            <a:hlinkClick r:id="rId7" action="ppaction://hlinksldjump"/>
          </p:cNvPr>
          <p:cNvSpPr/>
          <p:nvPr/>
        </p:nvSpPr>
        <p:spPr>
          <a:xfrm>
            <a:off x="5506925" y="1883563"/>
            <a:ext cx="1080120" cy="864096"/>
          </a:xfrm>
          <a:prstGeom prst="round2DiagRect">
            <a:avLst>
              <a:gd name="adj1" fmla="val 43281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30</a:t>
            </a:r>
          </a:p>
        </p:txBody>
      </p:sp>
      <p:sp>
        <p:nvSpPr>
          <p:cNvPr id="15" name="Прямоугольник с двумя скругленными противолежащими углами 14">
            <a:hlinkClick r:id="rId8" action="ppaction://hlinksldjump"/>
          </p:cNvPr>
          <p:cNvSpPr/>
          <p:nvPr/>
        </p:nvSpPr>
        <p:spPr>
          <a:xfrm>
            <a:off x="6720010" y="1898035"/>
            <a:ext cx="1080120" cy="835151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40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Прямоугольник с двумя скругленными противолежащими углами 15">
            <a:hlinkClick r:id="rId9" action="ppaction://hlinksldjump"/>
          </p:cNvPr>
          <p:cNvSpPr/>
          <p:nvPr/>
        </p:nvSpPr>
        <p:spPr>
          <a:xfrm>
            <a:off x="6705692" y="3832560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40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Прямоугольник с двумя скругленными противолежащими углами 16">
            <a:hlinkClick r:id="rId10" action="ppaction://hlinksldjump"/>
          </p:cNvPr>
          <p:cNvSpPr/>
          <p:nvPr/>
        </p:nvSpPr>
        <p:spPr>
          <a:xfrm>
            <a:off x="4308530" y="4860176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</a:p>
        </p:txBody>
      </p:sp>
      <p:sp>
        <p:nvSpPr>
          <p:cNvPr id="18" name="Прямоугольник с двумя скругленными противолежащими углами 17">
            <a:hlinkClick r:id="rId11" action="ppaction://hlinksldjump"/>
          </p:cNvPr>
          <p:cNvSpPr/>
          <p:nvPr/>
        </p:nvSpPr>
        <p:spPr>
          <a:xfrm>
            <a:off x="5506925" y="4844422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30</a:t>
            </a:r>
          </a:p>
        </p:txBody>
      </p:sp>
      <p:sp>
        <p:nvSpPr>
          <p:cNvPr id="19" name="Прямоугольник с двумя скругленными противолежащими углами 18">
            <a:hlinkClick r:id="rId12" action="ppaction://hlinksldjump"/>
          </p:cNvPr>
          <p:cNvSpPr/>
          <p:nvPr/>
        </p:nvSpPr>
        <p:spPr>
          <a:xfrm>
            <a:off x="6705692" y="4803831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40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Прямоугольник с двумя скругленными противолежащими углами 19">
            <a:hlinkClick r:id="rId13" action="ppaction://hlinksldjump"/>
          </p:cNvPr>
          <p:cNvSpPr/>
          <p:nvPr/>
        </p:nvSpPr>
        <p:spPr>
          <a:xfrm>
            <a:off x="3062483" y="1860888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21" name="Прямоугольник с двумя скругленными противолежащими углами 20">
            <a:hlinkClick r:id="rId14" action="ppaction://hlinksldjump"/>
          </p:cNvPr>
          <p:cNvSpPr/>
          <p:nvPr/>
        </p:nvSpPr>
        <p:spPr>
          <a:xfrm>
            <a:off x="4309657" y="1883563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</a:p>
        </p:txBody>
      </p:sp>
      <p:sp>
        <p:nvSpPr>
          <p:cNvPr id="22" name="Прямоугольник с двумя скругленными противолежащими углами 21">
            <a:hlinkClick r:id="rId15" action="ppaction://hlinksldjump"/>
          </p:cNvPr>
          <p:cNvSpPr/>
          <p:nvPr/>
        </p:nvSpPr>
        <p:spPr>
          <a:xfrm>
            <a:off x="7885357" y="4760288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50</a:t>
            </a:r>
          </a:p>
        </p:txBody>
      </p:sp>
      <p:sp>
        <p:nvSpPr>
          <p:cNvPr id="23" name="Прямоугольник с двумя скругленными противолежащими углами 22">
            <a:hlinkClick r:id="rId16" action="ppaction://hlinksldjump"/>
          </p:cNvPr>
          <p:cNvSpPr/>
          <p:nvPr/>
        </p:nvSpPr>
        <p:spPr>
          <a:xfrm>
            <a:off x="7893638" y="3832560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50</a:t>
            </a:r>
          </a:p>
        </p:txBody>
      </p:sp>
      <p:sp>
        <p:nvSpPr>
          <p:cNvPr id="24" name="Прямоугольник с двумя скругленными противолежащими углами 23">
            <a:hlinkClick r:id="rId17" action="ppaction://hlinksldjump"/>
          </p:cNvPr>
          <p:cNvSpPr/>
          <p:nvPr/>
        </p:nvSpPr>
        <p:spPr>
          <a:xfrm>
            <a:off x="3107043" y="4844422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25" name="Прямоугольник с двумя скругленными противолежащими углами 24">
            <a:hlinkClick r:id="rId18" action="ppaction://hlinksldjump"/>
          </p:cNvPr>
          <p:cNvSpPr/>
          <p:nvPr/>
        </p:nvSpPr>
        <p:spPr>
          <a:xfrm>
            <a:off x="3100845" y="3863405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26" name="Прямоугольник с двумя скругленными противолежащими углами 25">
            <a:hlinkClick r:id="rId19" action="ppaction://hlinksldjump"/>
          </p:cNvPr>
          <p:cNvSpPr/>
          <p:nvPr/>
        </p:nvSpPr>
        <p:spPr>
          <a:xfrm>
            <a:off x="4308530" y="3859673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</a:p>
        </p:txBody>
      </p:sp>
      <p:sp>
        <p:nvSpPr>
          <p:cNvPr id="27" name="Прямоугольник с двумя скругленными противолежащими углами 26">
            <a:hlinkClick r:id="rId20" action="ppaction://hlinksldjump"/>
          </p:cNvPr>
          <p:cNvSpPr/>
          <p:nvPr/>
        </p:nvSpPr>
        <p:spPr>
          <a:xfrm>
            <a:off x="5539475" y="3864852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30</a:t>
            </a:r>
          </a:p>
        </p:txBody>
      </p:sp>
      <p:sp>
        <p:nvSpPr>
          <p:cNvPr id="28" name="Прямоугольник с двумя скругленными противолежащими углами 27">
            <a:hlinkClick r:id="rId21" action="ppaction://hlinksldjump"/>
          </p:cNvPr>
          <p:cNvSpPr/>
          <p:nvPr/>
        </p:nvSpPr>
        <p:spPr>
          <a:xfrm>
            <a:off x="4308530" y="2880886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</a:p>
        </p:txBody>
      </p:sp>
      <p:sp>
        <p:nvSpPr>
          <p:cNvPr id="29" name="Прямоугольник с двумя скругленными противолежащими углами 28">
            <a:hlinkClick r:id="rId22" action="ppaction://hlinksldjump"/>
          </p:cNvPr>
          <p:cNvSpPr/>
          <p:nvPr/>
        </p:nvSpPr>
        <p:spPr>
          <a:xfrm>
            <a:off x="5501453" y="2909350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30</a:t>
            </a:r>
          </a:p>
        </p:txBody>
      </p:sp>
      <p:sp>
        <p:nvSpPr>
          <p:cNvPr id="30" name="Прямоугольник с двумя скругленными противолежащими углами 29">
            <a:hlinkClick r:id="rId23" action="ppaction://hlinksldjump"/>
          </p:cNvPr>
          <p:cNvSpPr/>
          <p:nvPr/>
        </p:nvSpPr>
        <p:spPr>
          <a:xfrm>
            <a:off x="6716094" y="2880886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40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Прямоугольник с двумя скругленными противолежащими углами 30">
            <a:hlinkClick r:id="rId24" action="ppaction://hlinksldjump"/>
          </p:cNvPr>
          <p:cNvSpPr/>
          <p:nvPr/>
        </p:nvSpPr>
        <p:spPr>
          <a:xfrm>
            <a:off x="7885357" y="2880886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50</a:t>
            </a:r>
          </a:p>
        </p:txBody>
      </p:sp>
      <p:sp>
        <p:nvSpPr>
          <p:cNvPr id="32" name="Прямоугольник с двумя скругленными противолежащими углами 31">
            <a:hlinkClick r:id="rId25" action="ppaction://hlinksldjump"/>
          </p:cNvPr>
          <p:cNvSpPr/>
          <p:nvPr/>
        </p:nvSpPr>
        <p:spPr>
          <a:xfrm>
            <a:off x="3085449" y="2880886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33" name="Прямоугольник с двумя скругленными противолежащими углами 32">
            <a:hlinkClick r:id="rId26" action="ppaction://hlinksldjump"/>
          </p:cNvPr>
          <p:cNvSpPr/>
          <p:nvPr/>
        </p:nvSpPr>
        <p:spPr>
          <a:xfrm>
            <a:off x="7936732" y="1898035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50</a:t>
            </a:r>
          </a:p>
        </p:txBody>
      </p:sp>
      <p:sp>
        <p:nvSpPr>
          <p:cNvPr id="34" name="Прямоугольник с двумя вырезанными противолежащими углами 33"/>
          <p:cNvSpPr/>
          <p:nvPr/>
        </p:nvSpPr>
        <p:spPr>
          <a:xfrm>
            <a:off x="268412" y="877604"/>
            <a:ext cx="2664296" cy="833487"/>
          </a:xfrm>
          <a:prstGeom prst="snip2DiagRect">
            <a:avLst>
              <a:gd name="adj1" fmla="val 0"/>
              <a:gd name="adj2" fmla="val 7734"/>
            </a:avLst>
          </a:prstGeom>
          <a:gradFill>
            <a:gsLst>
              <a:gs pos="30000">
                <a:srgbClr val="FFFF00"/>
              </a:gs>
              <a:gs pos="0">
                <a:srgbClr val="FF0000"/>
              </a:gs>
              <a:gs pos="73000">
                <a:schemeClr val="bg1">
                  <a:lumMod val="65000"/>
                </a:schemeClr>
              </a:gs>
              <a:gs pos="4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228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Немного 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Н. Носове</a:t>
            </a:r>
            <a:endParaRPr lang="ru-RU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" name="Прямоугольник с двумя вырезанными противолежащими углами 34"/>
          <p:cNvSpPr/>
          <p:nvPr/>
        </p:nvSpPr>
        <p:spPr>
          <a:xfrm>
            <a:off x="265539" y="1815539"/>
            <a:ext cx="2664296" cy="909445"/>
          </a:xfrm>
          <a:prstGeom prst="snip2DiagRect">
            <a:avLst>
              <a:gd name="adj1" fmla="val 0"/>
              <a:gd name="adj2" fmla="val 3318"/>
            </a:avLst>
          </a:prstGeom>
          <a:gradFill>
            <a:gsLst>
              <a:gs pos="30000">
                <a:srgbClr val="FFFF00"/>
              </a:gs>
              <a:gs pos="0">
                <a:srgbClr val="FF0000"/>
              </a:gs>
              <a:gs pos="73000">
                <a:schemeClr val="bg1">
                  <a:lumMod val="65000"/>
                </a:schemeClr>
              </a:gs>
              <a:gs pos="4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228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omic Sans MS" pitchFamily="66" charset="0"/>
              </a:rPr>
              <a:t>Немного о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omic Sans MS" pitchFamily="66" charset="0"/>
              </a:rPr>
              <a:t>В. Драгунском</a:t>
            </a:r>
            <a:endParaRPr lang="ru-RU" dirty="0"/>
          </a:p>
        </p:txBody>
      </p:sp>
      <p:sp>
        <p:nvSpPr>
          <p:cNvPr id="36" name="Прямоугольник с двумя вырезанными противолежащими углами 35"/>
          <p:cNvSpPr/>
          <p:nvPr/>
        </p:nvSpPr>
        <p:spPr>
          <a:xfrm>
            <a:off x="271364" y="2896899"/>
            <a:ext cx="2664296" cy="864772"/>
          </a:xfrm>
          <a:prstGeom prst="snip2DiagRect">
            <a:avLst>
              <a:gd name="adj1" fmla="val 0"/>
              <a:gd name="adj2" fmla="val 5102"/>
            </a:avLst>
          </a:prstGeom>
          <a:gradFill>
            <a:gsLst>
              <a:gs pos="30000">
                <a:srgbClr val="FFFF00"/>
              </a:gs>
              <a:gs pos="0">
                <a:srgbClr val="FF0000"/>
              </a:gs>
              <a:gs pos="73000">
                <a:schemeClr val="bg1">
                  <a:lumMod val="65000"/>
                </a:schemeClr>
              </a:gs>
              <a:gs pos="4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228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«Фантазёры»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7" name="Прямоугольник с двумя вырезанными противолежащими углами 36"/>
          <p:cNvSpPr/>
          <p:nvPr/>
        </p:nvSpPr>
        <p:spPr>
          <a:xfrm>
            <a:off x="265539" y="3922792"/>
            <a:ext cx="2664296" cy="800977"/>
          </a:xfrm>
          <a:prstGeom prst="snip2DiagRect">
            <a:avLst>
              <a:gd name="adj1" fmla="val 18121"/>
              <a:gd name="adj2" fmla="val 5102"/>
            </a:avLst>
          </a:prstGeom>
          <a:gradFill>
            <a:gsLst>
              <a:gs pos="30000">
                <a:srgbClr val="FFFF00"/>
              </a:gs>
              <a:gs pos="0">
                <a:srgbClr val="FF0000"/>
              </a:gs>
              <a:gs pos="73000">
                <a:schemeClr val="bg1">
                  <a:lumMod val="65000"/>
                </a:schemeClr>
              </a:gs>
              <a:gs pos="4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228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omic Sans MS" pitchFamily="66" charset="0"/>
              </a:rPr>
              <a:t>«Денискины рассказы»</a:t>
            </a:r>
            <a:endParaRPr lang="ru-RU" dirty="0"/>
          </a:p>
        </p:txBody>
      </p:sp>
      <p:sp>
        <p:nvSpPr>
          <p:cNvPr id="38" name="Прямоугольник с двумя вырезанными противолежащими углами 37"/>
          <p:cNvSpPr/>
          <p:nvPr/>
        </p:nvSpPr>
        <p:spPr>
          <a:xfrm>
            <a:off x="277133" y="4852436"/>
            <a:ext cx="2664296" cy="800977"/>
          </a:xfrm>
          <a:prstGeom prst="snip2DiagRect">
            <a:avLst>
              <a:gd name="adj1" fmla="val 0"/>
              <a:gd name="adj2" fmla="val 5102"/>
            </a:avLst>
          </a:prstGeom>
          <a:gradFill>
            <a:gsLst>
              <a:gs pos="30000">
                <a:srgbClr val="FFFF00"/>
              </a:gs>
              <a:gs pos="0">
                <a:srgbClr val="FF0000"/>
              </a:gs>
              <a:gs pos="73000">
                <a:schemeClr val="bg1">
                  <a:lumMod val="65000"/>
                </a:schemeClr>
              </a:gs>
              <a:gs pos="4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228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omic Sans MS" pitchFamily="66" charset="0"/>
              </a:rPr>
              <a:t>Бюро находок</a:t>
            </a:r>
            <a:endParaRPr lang="ru-RU" dirty="0"/>
          </a:p>
        </p:txBody>
      </p:sp>
      <p:sp>
        <p:nvSpPr>
          <p:cNvPr id="39" name="Прямоугольник с двумя вырезанными противолежащими углами 38"/>
          <p:cNvSpPr/>
          <p:nvPr/>
        </p:nvSpPr>
        <p:spPr>
          <a:xfrm>
            <a:off x="265539" y="5874606"/>
            <a:ext cx="2664296" cy="800977"/>
          </a:xfrm>
          <a:prstGeom prst="snip2DiagRect">
            <a:avLst>
              <a:gd name="adj1" fmla="val 0"/>
              <a:gd name="adj2" fmla="val 5102"/>
            </a:avLst>
          </a:prstGeom>
          <a:gradFill>
            <a:gsLst>
              <a:gs pos="30000">
                <a:srgbClr val="FFFF00"/>
              </a:gs>
              <a:gs pos="0">
                <a:srgbClr val="FF0000"/>
              </a:gs>
              <a:gs pos="73000">
                <a:schemeClr val="bg1">
                  <a:lumMod val="65000"/>
                </a:schemeClr>
              </a:gs>
              <a:gs pos="42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228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omic Sans MS" pitchFamily="66" charset="0"/>
              </a:rPr>
              <a:t>Кот в мешке</a:t>
            </a:r>
            <a:endParaRPr lang="ru-RU" dirty="0"/>
          </a:p>
        </p:txBody>
      </p:sp>
      <p:sp>
        <p:nvSpPr>
          <p:cNvPr id="40" name="Прямоугольник с двумя скругленными противолежащими углами 39">
            <a:hlinkClick r:id="rId27" action="ppaction://hlinksldjump"/>
          </p:cNvPr>
          <p:cNvSpPr/>
          <p:nvPr/>
        </p:nvSpPr>
        <p:spPr>
          <a:xfrm>
            <a:off x="3118359" y="5820457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sp>
        <p:nvSpPr>
          <p:cNvPr id="41" name="Прямоугольник с двумя скругленными противолежащими углами 40">
            <a:hlinkClick r:id="rId28" action="ppaction://hlinksldjump"/>
          </p:cNvPr>
          <p:cNvSpPr/>
          <p:nvPr/>
        </p:nvSpPr>
        <p:spPr>
          <a:xfrm>
            <a:off x="4331164" y="5811487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20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Прямоугольник с двумя скругленными противолежащими углами 41">
            <a:hlinkClick r:id="rId29" action="ppaction://hlinksldjump"/>
          </p:cNvPr>
          <p:cNvSpPr/>
          <p:nvPr/>
        </p:nvSpPr>
        <p:spPr>
          <a:xfrm>
            <a:off x="5501453" y="5808197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30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Прямоугольник с двумя скругленными противолежащими углами 42">
            <a:hlinkClick r:id="rId30" action="ppaction://hlinksldjump"/>
          </p:cNvPr>
          <p:cNvSpPr/>
          <p:nvPr/>
        </p:nvSpPr>
        <p:spPr>
          <a:xfrm>
            <a:off x="6662740" y="5808197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40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Прямоугольник с двумя скругленными противолежащими углами 43">
            <a:hlinkClick r:id="rId31" action="ppaction://hlinksldjump"/>
          </p:cNvPr>
          <p:cNvSpPr/>
          <p:nvPr/>
        </p:nvSpPr>
        <p:spPr>
          <a:xfrm>
            <a:off x="7885357" y="5808197"/>
            <a:ext cx="1080120" cy="864096"/>
          </a:xfrm>
          <a:prstGeom prst="round2DiagRect">
            <a:avLst>
              <a:gd name="adj1" fmla="val 50000"/>
              <a:gd name="adj2" fmla="val 17361"/>
            </a:avLst>
          </a:prstGeom>
          <a:gradFill>
            <a:gsLst>
              <a:gs pos="25000">
                <a:srgbClr val="FFFF00"/>
              </a:gs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43325">
                <a:srgbClr val="D2DDA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>
              <a:rot lat="300000" lon="0" rev="0"/>
            </a:camera>
            <a:lightRig rig="sunrise" dir="t"/>
          </a:scene3d>
          <a:sp3d extrusionH="76200" contourW="12700" prstMaterial="dkEdge">
            <a:bevelT w="349250" prst="artDeco"/>
            <a:bevelB w="215900" prst="hardEdge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i="1" dirty="0" smtClean="0">
                <a:solidFill>
                  <a:prstClr val="black"/>
                </a:solidFill>
                <a:latin typeface="Franklin Gothic Demi" pitchFamily="34" charset="0"/>
                <a:ea typeface="Arial Unicode MS" pitchFamily="34" charset="-128"/>
                <a:cs typeface="Arial Unicode MS" pitchFamily="34" charset="-128"/>
              </a:rPr>
              <a:t>50</a:t>
            </a:r>
            <a:endParaRPr lang="ru-RU" sz="4000" i="1" dirty="0">
              <a:solidFill>
                <a:prstClr val="black"/>
              </a:solidFill>
              <a:latin typeface="Franklin Gothic Dem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1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Что по версии героев рассказа «Огородники»  помогло им в итоге </a:t>
            </a:r>
            <a:r>
              <a:rPr lang="ru-RU" sz="4000" dirty="0" smtClean="0"/>
              <a:t> </a:t>
            </a:r>
            <a:r>
              <a:rPr lang="ru-RU" sz="4000" dirty="0"/>
              <a:t>получить  красное  знамя  «Лучшему огороднику»?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Как зовут директора школы, в которой учились Дениска и Мишка?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Татьяна\Desktop\ПРИМ\кто потерял\kuric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89748" cy="36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Маленький  Носов в школьные годы  очень  хотел стать музыкантом и  </a:t>
            </a:r>
            <a:r>
              <a:rPr lang="ru-RU" sz="4000" dirty="0" smtClean="0"/>
              <a:t> </a:t>
            </a:r>
            <a:r>
              <a:rPr lang="ru-RU" sz="4000" dirty="0"/>
              <a:t>даже просил своих родителей, чтобы они купили ему</a:t>
            </a:r>
            <a:r>
              <a:rPr lang="ru-RU" sz="4000" dirty="0" smtClean="0"/>
              <a:t>…... </a:t>
            </a:r>
            <a:r>
              <a:rPr lang="ru-RU" sz="4000" dirty="0"/>
              <a:t>О каком </a:t>
            </a:r>
            <a:r>
              <a:rPr lang="ru-RU" sz="4000" dirty="0" smtClean="0"/>
              <a:t>  </a:t>
            </a:r>
            <a:r>
              <a:rPr lang="ru-RU" sz="4000" dirty="0"/>
              <a:t>музыкальном инструменте   мечтал  Носов?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37621"/>
            <a:ext cx="8229600" cy="408854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Драгунский был очень талантливым человеком, он не только писал замечательные </a:t>
            </a:r>
            <a:r>
              <a:rPr lang="ru-RU" sz="3600" dirty="0" smtClean="0"/>
              <a:t> </a:t>
            </a:r>
            <a:r>
              <a:rPr lang="ru-RU" sz="3600" dirty="0"/>
              <a:t>истории для детей, но и был создателем небольшого театра пародий. Как назывался </a:t>
            </a:r>
            <a:r>
              <a:rPr lang="ru-RU" sz="3600" dirty="0" smtClean="0"/>
              <a:t> </a:t>
            </a:r>
            <a:r>
              <a:rPr lang="ru-RU" sz="3600" dirty="0"/>
              <a:t>театр?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Замечательный игрушечный телефон, приобретённый героями в магазине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игрушек, благодаря Мишке прожил недолго и  в результате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превратился…. 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Во  что?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/>
              <a:t>Как </a:t>
            </a:r>
            <a:r>
              <a:rPr lang="ru-RU" sz="4000" i="1" dirty="0"/>
              <a:t>назывался  художественный фильм, на сеансе которого 1 «в» класс по </a:t>
            </a:r>
            <a:r>
              <a:rPr lang="ru-RU" sz="4000" i="1" dirty="0" smtClean="0"/>
              <a:t> </a:t>
            </a:r>
            <a:r>
              <a:rPr lang="ru-RU" sz="4000" i="1" dirty="0"/>
              <a:t>команде Дениски  Кораблева вступил в  неравный бой у Чистой речки?</a:t>
            </a:r>
          </a:p>
          <a:p>
            <a:endParaRPr lang="ru-RU" i="1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C:\Users\Татьяна\Documents\3 класс\ПРАЗДНИКИ\читательский турнир\3412485_00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7281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Татьяна\Desktop\ПРИМ\посуда\banka-varenij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750296" cy="49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0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</a:rPr>
              <a:t>20 </a:t>
            </a:r>
            <a:r>
              <a:rPr lang="ru-RU" b="1" i="1" dirty="0">
                <a:solidFill>
                  <a:prstClr val="black"/>
                </a:solidFill>
              </a:rPr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Сколько лет </a:t>
            </a:r>
            <a:r>
              <a:rPr lang="ru-RU" sz="4400" dirty="0"/>
              <a:t>провел Дениска под кроватью?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6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10 баллов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4752528" cy="396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Назовите  город, в котором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родился будущий писатель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Н.Н. Носов.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Файл:Nosov N 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528" y="1340768"/>
            <a:ext cx="3388284" cy="43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30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Что мешало Феде Рыбкину решить задачу и сосчитать мешки с мукой?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507288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Какое серьёзное нарушение ПДД совершили герои рассказа «Автомобиль»?</a:t>
            </a:r>
            <a:endParaRPr lang="ru-RU" sz="36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4" name="Picture 2" descr="C:\Users\Татьяна\Desktop\ПРИМ\транспорт\Машинки\0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77072"/>
            <a:ext cx="2367459" cy="23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0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5688 L -0.98785 0.0464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7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50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2276872"/>
            <a:ext cx="4618855" cy="4210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Все </a:t>
            </a:r>
            <a:r>
              <a:rPr lang="ru-RU" dirty="0"/>
              <a:t>дети любят  замечательные веселые истории о приключениях двух товарищей </a:t>
            </a:r>
            <a:r>
              <a:rPr lang="ru-RU" dirty="0" smtClean="0"/>
              <a:t>Дениски </a:t>
            </a:r>
            <a:r>
              <a:rPr lang="ru-RU" dirty="0"/>
              <a:t>Кораблева и Мишки…. Кстати, а какую фамилию носит Мишка?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2" descr="C:\Documents and Settings\Admin\Рабочий стол\Драгунский\333dca1d12fbd1990e58c3874823d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19" y="1340768"/>
            <a:ext cx="292893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10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852936"/>
            <a:ext cx="4984286" cy="25476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Свое детство Виктор Драгунский провёл в Гомеле, а вот где </a:t>
            </a:r>
            <a:r>
              <a:rPr lang="ru-RU" dirty="0"/>
              <a:t>родился </a:t>
            </a:r>
            <a:r>
              <a:rPr lang="ru-RU" dirty="0" smtClean="0"/>
              <a:t> будущий писатель?</a:t>
            </a:r>
            <a:endParaRPr lang="ru-RU" dirty="0"/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Рабочий стол\Драгунский\element-556560-misc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7"/>
            <a:ext cx="3360727" cy="43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10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Как </a:t>
            </a:r>
            <a:r>
              <a:rPr lang="ru-RU" sz="4000" dirty="0"/>
              <a:t>звали главного героя рассказа «Огурцы»?</a:t>
            </a: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10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i="1" dirty="0"/>
              <a:t>Одна из букв русского алфавита оказалась для Дениски, Мишки и  </a:t>
            </a:r>
            <a:r>
              <a:rPr lang="ru-RU" sz="3600" i="1" dirty="0" smtClean="0"/>
              <a:t> </a:t>
            </a:r>
            <a:r>
              <a:rPr lang="ru-RU" sz="3600" i="1" dirty="0"/>
              <a:t>Алёнки заколдованной. Попробуйте её произнести</a:t>
            </a:r>
            <a:r>
              <a:rPr lang="ru-RU" i="1" dirty="0"/>
              <a:t>. </a:t>
            </a:r>
            <a:br>
              <a:rPr lang="ru-RU" i="1" dirty="0"/>
            </a:b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Татьяна\Desktop\ПРИМ\ИЛЛЮСТРАЦИИ\Драгунский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4124"/>
            <a:ext cx="3082032" cy="31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99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prstClr val="black"/>
                </a:solidFill>
              </a:rPr>
              <a:t>10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C:\Users\Татьяна\Desktop\ПРИМ\пригодится\шляп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71984"/>
            <a:ext cx="62611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3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4906888" cy="460851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Как назывался детский журнал, в котором Н. Носов  начал публиковать свои первые рассказы? </a:t>
            </a:r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10" descr="e33d7bc644b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1094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3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20 </a:t>
            </a:r>
            <a:r>
              <a:rPr lang="ru-RU" b="1" i="1" dirty="0"/>
              <a:t>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Драгунский очень рано начал работать, после школы он поступил на завод </a:t>
            </a:r>
            <a:r>
              <a:rPr lang="ru-RU" dirty="0" smtClean="0"/>
              <a:t>  </a:t>
            </a:r>
            <a:r>
              <a:rPr lang="ru-RU" dirty="0"/>
              <a:t>«Самоточка»  учеником….  </a:t>
            </a:r>
            <a:r>
              <a:rPr lang="ru-RU" dirty="0" smtClean="0"/>
              <a:t> Кем работал Драгунский на заводе? С </a:t>
            </a:r>
            <a:r>
              <a:rPr lang="ru-RU" dirty="0"/>
              <a:t>чего началась </a:t>
            </a:r>
            <a:r>
              <a:rPr lang="ru-RU" dirty="0" smtClean="0"/>
              <a:t> его  </a:t>
            </a:r>
            <a:r>
              <a:rPr lang="ru-RU" dirty="0"/>
              <a:t>трудовая </a:t>
            </a:r>
            <a:r>
              <a:rPr lang="ru-RU" dirty="0" smtClean="0"/>
              <a:t>деятельность?</a:t>
            </a:r>
            <a:endParaRPr lang="ru-RU" dirty="0"/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03157" y="5713784"/>
            <a:ext cx="914400" cy="914400"/>
          </a:xfrm>
          <a:prstGeom prst="ellipse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ood" dir="t"/>
          </a:scene3d>
          <a:sp3d>
            <a:bevelT w="241300" h="889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Picture 4" descr="C:\Users\Татьяна\Desktop\ПРИМ\рисунки ЖИВОТНЫЕ\птичник\11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85511"/>
            <a:ext cx="1295715" cy="18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9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528</Words>
  <Application>Microsoft Office PowerPoint</Application>
  <PresentationFormat>Экран (4:3)</PresentationFormat>
  <Paragraphs>97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Любимых детских книг творцы….</vt:lpstr>
      <vt:lpstr>Презентация PowerPoint</vt:lpstr>
      <vt:lpstr>10 баллов</vt:lpstr>
      <vt:lpstr>10 баллов</vt:lpstr>
      <vt:lpstr>10 баллов</vt:lpstr>
      <vt:lpstr>10 баллов</vt:lpstr>
      <vt:lpstr>10 баллов</vt:lpstr>
      <vt:lpstr>20 баллов</vt:lpstr>
      <vt:lpstr>20 баллов</vt:lpstr>
      <vt:lpstr>20 баллов</vt:lpstr>
      <vt:lpstr>20 баллов</vt:lpstr>
      <vt:lpstr>20 баллов</vt:lpstr>
      <vt:lpstr>30 баллов</vt:lpstr>
      <vt:lpstr>30 баллов</vt:lpstr>
      <vt:lpstr>30 баллов</vt:lpstr>
      <vt:lpstr>30 баллов</vt:lpstr>
      <vt:lpstr>30 баллов</vt:lpstr>
      <vt:lpstr>40 баллов</vt:lpstr>
      <vt:lpstr>40 баллов</vt:lpstr>
      <vt:lpstr>40 баллов</vt:lpstr>
      <vt:lpstr>40 баллов</vt:lpstr>
      <vt:lpstr>40 баллов</vt:lpstr>
      <vt:lpstr>50 баллов</vt:lpstr>
      <vt:lpstr>50 баллов</vt:lpstr>
      <vt:lpstr>50 баллов</vt:lpstr>
      <vt:lpstr>50 баллов</vt:lpstr>
      <vt:lpstr>50 баллов</vt:lpstr>
      <vt:lpstr>10 баллов</vt:lpstr>
      <vt:lpstr>20 баллов</vt:lpstr>
      <vt:lpstr>30 баллов</vt:lpstr>
      <vt:lpstr>40 баллов</vt:lpstr>
      <vt:lpstr>50 баллов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46</cp:revision>
  <dcterms:created xsi:type="dcterms:W3CDTF">2012-08-14T12:33:47Z</dcterms:created>
  <dcterms:modified xsi:type="dcterms:W3CDTF">2013-01-27T08:49:22Z</dcterms:modified>
</cp:coreProperties>
</file>