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12" r:id="rId3"/>
    <p:sldId id="311" r:id="rId4"/>
    <p:sldId id="341" r:id="rId5"/>
    <p:sldId id="313" r:id="rId6"/>
    <p:sldId id="314" r:id="rId7"/>
    <p:sldId id="337" r:id="rId8"/>
    <p:sldId id="340" r:id="rId9"/>
    <p:sldId id="335" r:id="rId10"/>
    <p:sldId id="321" r:id="rId11"/>
    <p:sldId id="324" r:id="rId12"/>
    <p:sldId id="336" r:id="rId13"/>
    <p:sldId id="327" r:id="rId14"/>
    <p:sldId id="326" r:id="rId15"/>
    <p:sldId id="322" r:id="rId16"/>
    <p:sldId id="338" r:id="rId17"/>
    <p:sldId id="323" r:id="rId18"/>
    <p:sldId id="339" r:id="rId19"/>
    <p:sldId id="329" r:id="rId20"/>
    <p:sldId id="330" r:id="rId21"/>
    <p:sldId id="331" r:id="rId22"/>
    <p:sldId id="332" r:id="rId23"/>
    <p:sldId id="333" r:id="rId24"/>
  </p:sldIdLst>
  <p:sldSz cx="9144000" cy="6858000" type="screen4x3"/>
  <p:notesSz cx="6815138" cy="99314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05" autoAdjust="0"/>
    <p:restoredTop sz="94660"/>
  </p:normalViewPr>
  <p:slideViewPr>
    <p:cSldViewPr>
      <p:cViewPr>
        <p:scale>
          <a:sx n="70" d="100"/>
          <a:sy n="70" d="100"/>
        </p:scale>
        <p:origin x="-1536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335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2C3B1-32EE-4130-80B3-1EC234E5A007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5513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4" y="4717415"/>
            <a:ext cx="5452110" cy="4469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335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A6533C-974F-4A2B-AAFD-DA57881F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6522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A6533C-974F-4A2B-AAFD-DA57881F39B9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1E7E6-1017-47B0-ADFC-06BD844EC7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83;&#1100;&#1075;&#1072;-&#1055;&#1050;\Desktop\&#1055;&#1088;&#1080;&#1083;&#1086;&#1078;&#1077;&#1085;&#1080;&#1077;%202\&#1040;&#1091;&#1076;&#1080;&#1086;.mp3" TargetMode="Externa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4;&#1083;&#1100;&#1075;&#1072;-&#1055;&#1050;\Desktop\&#1054;&#1090;&#1082;&#1088;&#1099;&#1090;&#1086;&#1077;%20&#1079;&#1072;&#1085;&#1103;&#1090;&#1080;&#1077;\&#1042;&#1080;&#1076;&#1077;&#1086;.wmv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l="8889" r="888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Соединительная линия уступом 9"/>
          <p:cNvCxnSpPr/>
          <p:nvPr/>
        </p:nvCxnSpPr>
        <p:spPr>
          <a:xfrm rot="5400000" flipH="1" flipV="1">
            <a:off x="1143000" y="4648200"/>
            <a:ext cx="1524000" cy="1371600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5400000" flipH="1" flipV="1">
            <a:off x="2514600" y="3886200"/>
            <a:ext cx="1524000" cy="1371600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 rot="5400000" flipH="1" flipV="1">
            <a:off x="3886200" y="3124200"/>
            <a:ext cx="1524000" cy="1371600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 rot="5400000" flipH="1" flipV="1">
            <a:off x="5257800" y="2286000"/>
            <a:ext cx="1524000" cy="1371600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705600" y="2209800"/>
            <a:ext cx="14478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524000" y="5562600"/>
            <a:ext cx="259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Песчаная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россыпь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19400" y="4800600"/>
            <a:ext cx="20544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Мягкая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глина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191000" y="4114800"/>
            <a:ext cx="25391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Мерцающий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маяк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562600" y="3352800"/>
            <a:ext cx="18004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Алый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парус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/>
          </a:p>
        </p:txBody>
      </p:sp>
      <p:sp>
        <p:nvSpPr>
          <p:cNvPr id="17" name="Прямоугольник 16">
            <a:hlinkClick r:id="rId2" action="ppaction://hlinksldjump"/>
          </p:cNvPr>
          <p:cNvSpPr/>
          <p:nvPr/>
        </p:nvSpPr>
        <p:spPr>
          <a:xfrm>
            <a:off x="6870749" y="2514600"/>
            <a:ext cx="22732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«Горящий факел»</a:t>
            </a:r>
            <a:endParaRPr lang="ru-RU" sz="2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705600" y="609600"/>
            <a:ext cx="2286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КОЛЛЕКТИВ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= высоко организованная группа</a:t>
            </a:r>
            <a:endParaRPr lang="ru-RU" sz="2000" dirty="0"/>
          </a:p>
        </p:txBody>
      </p:sp>
      <p:sp>
        <p:nvSpPr>
          <p:cNvPr id="19" name="Стрелка вправо 18"/>
          <p:cNvSpPr/>
          <p:nvPr/>
        </p:nvSpPr>
        <p:spPr>
          <a:xfrm rot="19944764">
            <a:off x="1155210" y="2569867"/>
            <a:ext cx="5348736" cy="707705"/>
          </a:xfrm>
          <a:prstGeom prst="rightArrow">
            <a:avLst>
              <a:gd name="adj1" fmla="val 19261"/>
              <a:gd name="adj2" fmla="val 961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«Термометр комфорта»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Рисунок 1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/>
          <a:srcRect l="17101" t="26265" r="53629" b="8345"/>
          <a:stretch>
            <a:fillRect/>
          </a:stretch>
        </p:blipFill>
        <p:spPr bwMode="auto">
          <a:xfrm>
            <a:off x="928662" y="1214422"/>
            <a:ext cx="3683299" cy="514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000628" y="1571612"/>
            <a:ext cx="3786214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Вопросы для обсуждения: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какой причине у тебя возникает чувство дискомфорта? (т.е. из-за чего тебе некомфортно?)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часто такое чувство возникает?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ты сам делаешь для того, чтобы общение с тобой было комфортным для других?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09800"/>
            <a:ext cx="8229600" cy="2057400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нужно сделать, чтобы всем было в классе уютно (комфортно, безопасно)?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3100039648"/>
              </p:ext>
            </p:extLst>
          </p:nvPr>
        </p:nvGraphicFramePr>
        <p:xfrm>
          <a:off x="428596" y="500042"/>
          <a:ext cx="8305800" cy="3962401"/>
        </p:xfrm>
        <a:graphic>
          <a:graphicData uri="http://schemas.openxmlformats.org/drawingml/2006/table">
            <a:tbl>
              <a:tblPr/>
              <a:tblGrid>
                <a:gridCol w="4114800"/>
                <a:gridCol w="4191000"/>
              </a:tblGrid>
              <a:tr h="43582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Правила общения (взаимодействия)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 нашем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классе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4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нашем классе можно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нашем классе нельзя: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435821">
                <a:tc>
                  <a:txBody>
                    <a:bodyPr/>
                    <a:lstStyle/>
                    <a:p>
                      <a:pPr marL="274320" indent="-274320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4320" indent="-228600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435821">
                <a:tc>
                  <a:txBody>
                    <a:bodyPr/>
                    <a:lstStyle/>
                    <a:p>
                      <a:pPr marL="274320" indent="-274320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4320" indent="-228600"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472866">
                <a:tc>
                  <a:txBody>
                    <a:bodyPr/>
                    <a:lstStyle/>
                    <a:p>
                      <a:pPr marL="274320" indent="-274320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4320" indent="-228600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472866">
                <a:tc>
                  <a:txBody>
                    <a:bodyPr/>
                    <a:lstStyle/>
                    <a:p>
                      <a:pPr marL="274320" indent="-274320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4320" indent="-228600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472866">
                <a:tc>
                  <a:txBody>
                    <a:bodyPr/>
                    <a:lstStyle/>
                    <a:p>
                      <a:pPr marL="274320" indent="-274320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4320" indent="-228600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430070">
                <a:tc>
                  <a:txBody>
                    <a:bodyPr/>
                    <a:lstStyle/>
                    <a:p>
                      <a:pPr marL="274320" indent="-274320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4320" indent="-228600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435821">
                <a:tc>
                  <a:txBody>
                    <a:bodyPr/>
                    <a:lstStyle/>
                    <a:p>
                      <a:pPr marL="274320" indent="-274320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4320" indent="-228600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28596" y="4929198"/>
            <a:ext cx="83058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Кто будет отслеживать соблюдение учащимися правил: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Какие санкции  (меры наказания) будут использоваться в отношении учащихся, нарушающих данные правила: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956432763"/>
              </p:ext>
            </p:extLst>
          </p:nvPr>
        </p:nvGraphicFramePr>
        <p:xfrm>
          <a:off x="457200" y="914400"/>
          <a:ext cx="8305800" cy="5507722"/>
        </p:xfrm>
        <a:graphic>
          <a:graphicData uri="http://schemas.openxmlformats.org/drawingml/2006/table">
            <a:tbl>
              <a:tblPr/>
              <a:tblGrid>
                <a:gridCol w="4291329"/>
                <a:gridCol w="4014471"/>
              </a:tblGrid>
              <a:tr h="47363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Правила общения (взаимодействия)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 нашем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классе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25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нашем классе можно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нашем классе нельзя: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473636">
                <a:tc>
                  <a:txBody>
                    <a:bodyPr/>
                    <a:lstStyle/>
                    <a:p>
                      <a:pPr marL="274320" indent="-274320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1. Помогать друг другу в трудную минуту</a:t>
                      </a: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4320" indent="-228600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1. Драться</a:t>
                      </a: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473636">
                <a:tc>
                  <a:txBody>
                    <a:bodyPr/>
                    <a:lstStyle/>
                    <a:p>
                      <a:pPr marL="274320" indent="-274320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2. Защищать друг друга от обидчиков</a:t>
                      </a: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4320" indent="-228600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2. Обзываться друг на друга</a:t>
                      </a: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513895">
                <a:tc>
                  <a:txBody>
                    <a:bodyPr/>
                    <a:lstStyle/>
                    <a:p>
                      <a:pPr marL="274320" indent="-274320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3. Дружить между собой</a:t>
                      </a: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4320" indent="-228600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3. Брать без спроса вещи одноклассников</a:t>
                      </a: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513895">
                <a:tc>
                  <a:txBody>
                    <a:bodyPr/>
                    <a:lstStyle/>
                    <a:p>
                      <a:pPr marL="274320" indent="-274320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4. Бережно относиться к вещам одноклассников</a:t>
                      </a: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4320" indent="-228600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4. Обращаться друг к другу по кличкам</a:t>
                      </a: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513895">
                <a:tc>
                  <a:txBody>
                    <a:bodyPr/>
                    <a:lstStyle/>
                    <a:p>
                      <a:pPr marL="274320" indent="-274320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5. Использовать в своей речи вежливые слова</a:t>
                      </a: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4320" indent="-228600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5. Делать больно своим одноклассникам</a:t>
                      </a: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513895">
                <a:tc>
                  <a:txBody>
                    <a:bodyPr/>
                    <a:lstStyle/>
                    <a:p>
                      <a:pPr marL="274320" indent="-274320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6. Помогать по учебе своим одноклассникам</a:t>
                      </a: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4320" indent="-228600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6. Обижать более слабых ребят</a:t>
                      </a: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513895">
                <a:tc>
                  <a:txBody>
                    <a:bodyPr/>
                    <a:lstStyle/>
                    <a:p>
                      <a:pPr marL="274320" indent="-274320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7. Называть друг друга по имени</a:t>
                      </a: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4320" indent="-228600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7. Унижать достоинство своих одноклассников</a:t>
                      </a: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467386">
                <a:tc>
                  <a:txBody>
                    <a:bodyPr/>
                    <a:lstStyle/>
                    <a:p>
                      <a:pPr marL="274320" indent="-274320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8. Вместе общаться после уроков</a:t>
                      </a: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4320" indent="-228600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8. Делать пакости другим ребятам</a:t>
                      </a: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473636">
                <a:tc>
                  <a:txBody>
                    <a:bodyPr/>
                    <a:lstStyle/>
                    <a:p>
                      <a:pPr marL="274320" indent="-274320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9. Уважительно относиться друг к другу</a:t>
                      </a:r>
                    </a:p>
                  </a:txBody>
                  <a:tcPr marL="42665" marR="42665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4320" indent="-228600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9. </a:t>
                      </a:r>
                      <a:r>
                        <a:rPr lang="ru-RU" sz="18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Фамильничать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65" marR="42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71604" y="214290"/>
            <a:ext cx="5581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Пример свода правил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класса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Фрагмент песни «Гимн дружбе»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5638800"/>
            <a:ext cx="8229600" cy="914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Дружба – это не работа…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://img-fotki.yandex.ru/get/3007/sery-sergeev.2/0_2166d_a0896ff5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600200"/>
            <a:ext cx="6353175" cy="3857625"/>
          </a:xfrm>
          <a:prstGeom prst="rect">
            <a:avLst/>
          </a:prstGeom>
          <a:noFill/>
        </p:spPr>
      </p:pic>
      <p:pic>
        <p:nvPicPr>
          <p:cNvPr id="8" name="Ауди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72462" y="5143512"/>
            <a:ext cx="652466" cy="652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5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Вопросы для обсуждения: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29718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нам хотел сказать автор, когда писал строки этой песни?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Согласны ли вы с автором?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040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2057400"/>
            <a:ext cx="7162800" cy="2514600"/>
          </a:xfrm>
          <a:ln w="19050">
            <a:solidFill>
              <a:srgbClr val="FF0000"/>
            </a:solidFill>
          </a:ln>
        </p:spPr>
        <p:txBody>
          <a:bodyPr/>
          <a:lstStyle/>
          <a:p>
            <a:pPr algn="ctr">
              <a:buNone/>
            </a:pPr>
            <a:endParaRPr lang="ru-RU" b="1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Дружба = Работа</a:t>
            </a:r>
          </a:p>
          <a:p>
            <a:pPr algn="ctr">
              <a:buNone/>
            </a:pPr>
            <a:endParaRPr lang="ru-RU" sz="5400" b="1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l="8889" r="888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этап -  «Песчаная россыпь»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419600" y="1219200"/>
            <a:ext cx="4114800" cy="5105400"/>
          </a:xfrm>
        </p:spPr>
        <p:txBody>
          <a:bodyPr>
            <a:normAutofit fontScale="92500" lnSpcReduction="10000"/>
          </a:bodyPr>
          <a:lstStyle/>
          <a:p>
            <a:pPr marL="4763" lvl="0" indent="5365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классе собрались незнакомые друг с другом ребята, их ничто не объединяет, кроме списка в журнале. </a:t>
            </a:r>
          </a:p>
          <a:p>
            <a:pPr marL="4763" lvl="0" indent="5365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Каждый сам по себе, как песчинка в песчаном холмике: подует ветер, и все разлетятся.</a:t>
            </a:r>
          </a:p>
          <a:p>
            <a:pPr marL="4763" lvl="0" indent="5365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Взаимодействия между учениками еще нет, они действуют по-отдельности. </a:t>
            </a:r>
          </a:p>
          <a:p>
            <a:pPr marL="4763" lvl="0" indent="5365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Лидеры не определились, роль каждого ученика тоже.</a:t>
            </a:r>
          </a:p>
          <a:p>
            <a:pPr marL="4763" lvl="0" indent="5365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Нет взаимопомощи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взаимоподдержки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В классе неуютно (некомфортно).</a:t>
            </a:r>
          </a:p>
          <a:p>
            <a:pPr marL="4763" lvl="0" indent="458788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763" lvl="0" indent="458788">
              <a:buNone/>
            </a:pPr>
            <a:endParaRPr lang="ru-RU" dirty="0" smtClean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122" name="Picture 2" descr="http://img0.liveinternet.ru/images/attach/c/3/75/603/75603368_pesok.jpg"/>
          <p:cNvPicPr>
            <a:picLocks noChangeAspect="1" noChangeArrowheads="1"/>
          </p:cNvPicPr>
          <p:nvPr/>
        </p:nvPicPr>
        <p:blipFill>
          <a:blip r:embed="rId3"/>
          <a:srcRect r="20385"/>
          <a:stretch>
            <a:fillRect/>
          </a:stretch>
        </p:blipFill>
        <p:spPr bwMode="auto">
          <a:xfrm>
            <a:off x="285720" y="1785926"/>
            <a:ext cx="4041192" cy="3568988"/>
          </a:xfrm>
          <a:prstGeom prst="rect">
            <a:avLst/>
          </a:prstGeom>
          <a:noFill/>
        </p:spPr>
      </p:pic>
      <p:sp>
        <p:nvSpPr>
          <p:cNvPr id="9" name="Выгнутая вниз стрелка 8">
            <a:hlinkClick r:id="rId4" action="ppaction://hlinksldjump"/>
          </p:cNvPr>
          <p:cNvSpPr/>
          <p:nvPr/>
        </p:nvSpPr>
        <p:spPr>
          <a:xfrm rot="18567966">
            <a:off x="8418431" y="6054375"/>
            <a:ext cx="685800" cy="42672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1371600"/>
            <a:ext cx="2514600" cy="60960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Ребята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14400" y="2743200"/>
            <a:ext cx="2514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Друзья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09600" y="4419600"/>
            <a:ext cx="2514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Приятели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352800" y="609600"/>
            <a:ext cx="2514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Класс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324600" y="3429000"/>
            <a:ext cx="2514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Группа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95400" y="5334000"/>
            <a:ext cx="3657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Одноклассники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334000" y="1447800"/>
            <a:ext cx="2514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Товарищи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886200" y="2209800"/>
            <a:ext cx="28194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Сверстники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105400" y="4648200"/>
            <a:ext cx="2514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Ребята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81000" y="762000"/>
            <a:ext cx="2514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Ученики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486400" y="5943600"/>
            <a:ext cx="27432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Школьники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019800" y="609600"/>
            <a:ext cx="28194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Подростки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590800" y="3429000"/>
            <a:ext cx="41148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Коллектив</a:t>
            </a:r>
            <a:endParaRPr kumimoji="0" lang="ru-RU" sz="400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этап -  «Мягкая глина»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000108"/>
            <a:ext cx="4419600" cy="5562600"/>
          </a:xfrm>
        </p:spPr>
        <p:txBody>
          <a:bodyPr>
            <a:normAutofit fontScale="62500" lnSpcReduction="20000"/>
          </a:bodyPr>
          <a:lstStyle/>
          <a:p>
            <a:pPr marL="4763" indent="549275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Ребята начинают делать первые шаги навстречу друг к другу. Класс уже начинает осознавать себя как общность.</a:t>
            </a:r>
          </a:p>
          <a:p>
            <a:pPr marL="4763" indent="549275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Группа напоминает мягкую глину, т.е. сразу 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рассыпится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если подует ветер.</a:t>
            </a:r>
          </a:p>
          <a:p>
            <a:pPr marL="4763" indent="549275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Однако, приятельские отношения завязываются внутри маленьких замкнутых группировок, которые мало общаются между собой.</a:t>
            </a:r>
          </a:p>
          <a:p>
            <a:pPr marL="4763" indent="549275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Ребята редко приходят на помощь друг другу; для класса характерно большое количество конфликтов. </a:t>
            </a:r>
          </a:p>
          <a:p>
            <a:pPr marL="4763" indent="549275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Нет и общепризнанных лидеров, они только заявляют себя на эту роль. Важные для всего класса решения принимаются исходя из мнения большинства. </a:t>
            </a:r>
          </a:p>
          <a:p>
            <a:pPr marL="4763" indent="549275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Большинству ребят класса неуютно (некомфортно) в нем.</a:t>
            </a:r>
            <a:endParaRPr lang="ru-RU" dirty="0"/>
          </a:p>
        </p:txBody>
      </p:sp>
      <p:pic>
        <p:nvPicPr>
          <p:cNvPr id="4098" name="Picture 2" descr="http://img1.liveinternet.ru/images/attach/b/3/26/549/26549179_rabota0.JPG"/>
          <p:cNvPicPr>
            <a:picLocks noChangeAspect="1" noChangeArrowheads="1"/>
          </p:cNvPicPr>
          <p:nvPr/>
        </p:nvPicPr>
        <p:blipFill>
          <a:blip r:embed="rId2"/>
          <a:srcRect r="5185" b="3210"/>
          <a:stretch>
            <a:fillRect/>
          </a:stretch>
        </p:blipFill>
        <p:spPr bwMode="auto">
          <a:xfrm>
            <a:off x="118176" y="2143116"/>
            <a:ext cx="4072824" cy="3118256"/>
          </a:xfrm>
          <a:prstGeom prst="rect">
            <a:avLst/>
          </a:prstGeom>
          <a:noFill/>
        </p:spPr>
      </p:pic>
      <p:sp>
        <p:nvSpPr>
          <p:cNvPr id="5" name="Выгнутая вниз стрелка 4">
            <a:hlinkClick r:id="rId3" action="ppaction://hlinksldjump"/>
          </p:cNvPr>
          <p:cNvSpPr/>
          <p:nvPr/>
        </p:nvSpPr>
        <p:spPr>
          <a:xfrm rot="18567966">
            <a:off x="8418431" y="6054375"/>
            <a:ext cx="685800" cy="42672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этап -  «Мерцающий маяк»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1142984"/>
            <a:ext cx="4648200" cy="5181600"/>
          </a:xfrm>
        </p:spPr>
        <p:txBody>
          <a:bodyPr>
            <a:normAutofit fontScale="70000" lnSpcReduction="20000"/>
          </a:bodyPr>
          <a:lstStyle/>
          <a:p>
            <a:pPr marL="4763" lvl="0" indent="549275" algn="just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Группа сформировалась как сообщество. Каждый представляет свое место в ней и функции при выполнении общего задания. Лидеры определились (актив класса). </a:t>
            </a:r>
          </a:p>
          <a:p>
            <a:pPr marL="4763" lvl="0" indent="549275" algn="just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Для данной стадии характерно желание ребят бывать вместе, делать что-то сообща. В отношениях часто проявляется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взаимоподдержка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4763" lvl="0" indent="549275" algn="just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При принятии решений начинают прислушиваться к мнению меньшинства, так как осознается важность каждого. </a:t>
            </a:r>
          </a:p>
          <a:p>
            <a:pPr marL="4763" lvl="0" indent="549275" algn="just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Но социальная активность (участие в делах класса и школы) пока проявляется вспышками, а не постоянно, подобно мерцающему маяку.</a:t>
            </a:r>
          </a:p>
          <a:p>
            <a:pPr marL="4763" lvl="0" indent="549275" algn="just">
              <a:buNone/>
            </a:pPr>
            <a:r>
              <a:rPr lang="ru-RU" sz="29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Отдельным ребятам класса уютно (комфортно) в нем.</a:t>
            </a:r>
          </a:p>
          <a:p>
            <a:endParaRPr lang="ru-RU" dirty="0"/>
          </a:p>
        </p:txBody>
      </p:sp>
      <p:pic>
        <p:nvPicPr>
          <p:cNvPr id="3074" name="Picture 2" descr="http://mysoftall.ucoz.net/_ph/3/2/6863744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371600"/>
            <a:ext cx="3124200" cy="4686300"/>
          </a:xfrm>
          <a:prstGeom prst="rect">
            <a:avLst/>
          </a:prstGeom>
          <a:noFill/>
        </p:spPr>
      </p:pic>
      <p:sp>
        <p:nvSpPr>
          <p:cNvPr id="5" name="Выгнутая вниз стрелка 4">
            <a:hlinkClick r:id="rId3" action="ppaction://hlinksldjump"/>
          </p:cNvPr>
          <p:cNvSpPr/>
          <p:nvPr/>
        </p:nvSpPr>
        <p:spPr>
          <a:xfrm rot="18567966">
            <a:off x="8418431" y="6054375"/>
            <a:ext cx="685800" cy="42672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-15240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этап -  «Алый парус»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91000" y="990600"/>
            <a:ext cx="4419600" cy="5334000"/>
          </a:xfrm>
        </p:spPr>
        <p:txBody>
          <a:bodyPr>
            <a:noAutofit/>
          </a:bodyPr>
          <a:lstStyle/>
          <a:p>
            <a:pPr marL="0" indent="631825"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Класс воспринимается как единое целое. Ребята испытывают чувство гордости за свой класс, все переживают, когда кого-то постигнет неудача.</a:t>
            </a:r>
          </a:p>
          <a:p>
            <a:pPr marL="0" indent="631825"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Внутри класса ощущается атмосфера доброжелательности, душевного комфорта и безопасности. </a:t>
            </a:r>
          </a:p>
          <a:p>
            <a:pPr marL="0" indent="631825"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Здесь живут и действуют по принципу «один за всех и все за одного».</a:t>
            </a:r>
          </a:p>
          <a:p>
            <a:pPr marL="0" indent="631825"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Дети начинают помогать друг другу и делать добрые дела без постороннего вмешательства, просто из внутреннего побуждения. </a:t>
            </a:r>
          </a:p>
          <a:p>
            <a:pPr marL="0" indent="631825"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Положительная энергия группы направлена не только на своих, ребята проявляют социальную активность и в масштабах школы.</a:t>
            </a:r>
            <a:r>
              <a:rPr lang="ru-RU" sz="1900" dirty="0" smtClean="0"/>
              <a:t> </a:t>
            </a:r>
            <a:endParaRPr lang="ru-RU" sz="1900" dirty="0"/>
          </a:p>
        </p:txBody>
      </p:sp>
      <p:pic>
        <p:nvPicPr>
          <p:cNvPr id="2050" name="Picture 2" descr="http://static.diary.ru/userdir/1/2/5/9/1259217/56503134.jpg"/>
          <p:cNvPicPr>
            <a:picLocks noChangeAspect="1" noChangeArrowheads="1"/>
          </p:cNvPicPr>
          <p:nvPr/>
        </p:nvPicPr>
        <p:blipFill>
          <a:blip r:embed="rId2"/>
          <a:srcRect l="17226" r="10043"/>
          <a:stretch>
            <a:fillRect/>
          </a:stretch>
        </p:blipFill>
        <p:spPr bwMode="auto">
          <a:xfrm>
            <a:off x="381000" y="1524000"/>
            <a:ext cx="3691890" cy="3886200"/>
          </a:xfrm>
          <a:prstGeom prst="rect">
            <a:avLst/>
          </a:prstGeom>
          <a:noFill/>
        </p:spPr>
      </p:pic>
      <p:sp>
        <p:nvSpPr>
          <p:cNvPr id="5" name="Выгнутая вниз стрелка 4">
            <a:hlinkClick r:id="rId3" action="ppaction://hlinksldjump"/>
          </p:cNvPr>
          <p:cNvSpPr/>
          <p:nvPr/>
        </p:nvSpPr>
        <p:spPr>
          <a:xfrm rot="18567966">
            <a:off x="8418431" y="6244305"/>
            <a:ext cx="685800" cy="42672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119" y="15240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этап -  «Горящий факел»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81400" y="1295400"/>
            <a:ext cx="5105400" cy="5181600"/>
          </a:xfrm>
        </p:spPr>
        <p:txBody>
          <a:bodyPr>
            <a:normAutofit lnSpcReduction="10000"/>
          </a:bodyPr>
          <a:lstStyle/>
          <a:p>
            <a:pPr marL="0" indent="531813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данном этапе ярко проявляются все качества коллектива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тесная дружба, единая воля, отличное взаимопонимание, деловое сотрудничество, ответственность каждого не только за себя, но и за других.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531813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Члены группы сами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видят, когда они нужны, и сами идут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помощь.</a:t>
            </a:r>
          </a:p>
          <a:p>
            <a:pPr marL="0" indent="531813"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Члены группы не остаются равнодушными, даже если плохо другим группам.</a:t>
            </a:r>
          </a:p>
          <a:p>
            <a:pPr marL="0" indent="531813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Духовная близость членов группы достигает высокого уровня. Их объединяют общие ценности.</a:t>
            </a:r>
          </a:p>
          <a:p>
            <a:pPr marL="0" indent="531813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Формальные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рамки не играют уже никакой роли. Иногда группа продолжает существовать, даже когда ее участники разъехались по разным городам. </a:t>
            </a:r>
          </a:p>
        </p:txBody>
      </p:sp>
      <p:pic>
        <p:nvPicPr>
          <p:cNvPr id="1026" name="Picture 2" descr="http://www.bezformata.ru/content/Images/000/003/807/image38070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24000"/>
            <a:ext cx="3095625" cy="3857625"/>
          </a:xfrm>
          <a:prstGeom prst="rect">
            <a:avLst/>
          </a:prstGeom>
          <a:noFill/>
        </p:spPr>
      </p:pic>
      <p:sp>
        <p:nvSpPr>
          <p:cNvPr id="5" name="Выгнутая вниз стрелка 4">
            <a:hlinkClick r:id="rId3" action="ppaction://hlinksldjump"/>
          </p:cNvPr>
          <p:cNvSpPr/>
          <p:nvPr/>
        </p:nvSpPr>
        <p:spPr>
          <a:xfrm rot="18567966">
            <a:off x="8418432" y="6244304"/>
            <a:ext cx="685800" cy="42672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1371600"/>
            <a:ext cx="2514600" cy="60960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Ребята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14400" y="2743200"/>
            <a:ext cx="2514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Друзья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09600" y="4419600"/>
            <a:ext cx="2514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Приятели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352800" y="609600"/>
            <a:ext cx="2514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Класс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324600" y="3429000"/>
            <a:ext cx="2514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Группа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95400" y="5334000"/>
            <a:ext cx="3657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Одноклассники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334000" y="1447800"/>
            <a:ext cx="2514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Товарищи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886200" y="2209800"/>
            <a:ext cx="28194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Сверстники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105400" y="4648200"/>
            <a:ext cx="2514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Ребята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81000" y="762000"/>
            <a:ext cx="2514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Ученики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486400" y="5943600"/>
            <a:ext cx="27432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Школьники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019800" y="609600"/>
            <a:ext cx="28194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Подростки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590800" y="3429000"/>
            <a:ext cx="41148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Коллектив</a:t>
            </a:r>
            <a:endParaRPr kumimoji="0" lang="ru-RU" sz="5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Коллектив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71546"/>
            <a:ext cx="8143932" cy="5486416"/>
          </a:xfrm>
        </p:spPr>
        <p:txBody>
          <a:bodyPr>
            <a:normAutofit fontScale="62500" lnSpcReduction="20000"/>
          </a:bodyPr>
          <a:lstStyle/>
          <a:p>
            <a:pPr marL="4763" indent="-4763" algn="just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ollectivus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(с латинского) - сборище, толпа, совместное собрание, объединение, группа.</a:t>
            </a:r>
          </a:p>
          <a:p>
            <a:pPr marL="4763" indent="-4763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763" indent="-4763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современной литературе употребляют следующее значение понятия «коллектив»:</a:t>
            </a:r>
          </a:p>
          <a:p>
            <a:pPr marL="4763" indent="-4763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Коллектив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высокоорганизованная группа людей. </a:t>
            </a:r>
          </a:p>
          <a:p>
            <a:pPr marL="4763" indent="-4763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763" indent="-4763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Отличительные признаки коллектива: </a:t>
            </a:r>
          </a:p>
          <a:p>
            <a:pPr algn="jus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общая социально значимая цель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общая совместная деятельность для достижения поставленной цели, </a:t>
            </a:r>
          </a:p>
          <a:p>
            <a:pPr algn="jus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общая организация этой деятельности,</a:t>
            </a:r>
          </a:p>
          <a:p>
            <a:pPr algn="jus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отношения ответственной зависимости (т.е. чувство ответственности за выполняемую деятельность у каждого члена группы)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общий выборный руководящий орган (актив группы), </a:t>
            </a:r>
          </a:p>
          <a:p>
            <a:pPr algn="jus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благоприятный психологический климат (доброжелательные, дружеские отношения,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взаимоподдрежка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желание находиться рядом, взаимодействовать).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Исследователи установили: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5052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Коллектив формируется не сразу.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Процесс формирования коллектива длительный и проходит через ряд этапов (стадий).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Соединительная линия уступом 9"/>
          <p:cNvCxnSpPr/>
          <p:nvPr/>
        </p:nvCxnSpPr>
        <p:spPr>
          <a:xfrm rot="5400000" flipH="1" flipV="1">
            <a:off x="1143000" y="4648200"/>
            <a:ext cx="1524000" cy="1371600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5400000" flipH="1" flipV="1">
            <a:off x="2514600" y="3886200"/>
            <a:ext cx="1524000" cy="1371600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 rot="5400000" flipH="1" flipV="1">
            <a:off x="3886200" y="3124200"/>
            <a:ext cx="1524000" cy="1371600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 rot="5400000" flipH="1" flipV="1">
            <a:off x="5257800" y="2286000"/>
            <a:ext cx="1524000" cy="1371600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705600" y="2209800"/>
            <a:ext cx="14478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320766" y="222786"/>
            <a:ext cx="66896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(стадии) становления коллектива: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50925" y="690739"/>
            <a:ext cx="2362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КОЛЛЕКТИВ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= высоко организованная группа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Соединительная линия уступом 9"/>
          <p:cNvCxnSpPr/>
          <p:nvPr/>
        </p:nvCxnSpPr>
        <p:spPr>
          <a:xfrm rot="5400000" flipH="1" flipV="1">
            <a:off x="1143000" y="4648200"/>
            <a:ext cx="1524000" cy="1371600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5400000" flipH="1" flipV="1">
            <a:off x="2514600" y="3886200"/>
            <a:ext cx="1524000" cy="1371600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 rot="5400000" flipH="1" flipV="1">
            <a:off x="3886200" y="3124200"/>
            <a:ext cx="1524000" cy="1371600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 rot="5400000" flipH="1" flipV="1">
            <a:off x="5257800" y="2286000"/>
            <a:ext cx="1524000" cy="1371600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705600" y="2209800"/>
            <a:ext cx="14478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1524000" y="5562600"/>
            <a:ext cx="259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Песчаная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россыпь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/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819400" y="4800600"/>
            <a:ext cx="20544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Мягкая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глина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/>
          </a:p>
        </p:txBody>
      </p:sp>
      <p:sp>
        <p:nvSpPr>
          <p:cNvPr id="14" name="Прямоугольник 13">
            <a:hlinkClick r:id="rId4" action="ppaction://hlinksldjump"/>
          </p:cNvPr>
          <p:cNvSpPr/>
          <p:nvPr/>
        </p:nvSpPr>
        <p:spPr>
          <a:xfrm>
            <a:off x="4191000" y="4114800"/>
            <a:ext cx="25391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Мерцающий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маяк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/>
          </a:p>
        </p:txBody>
      </p:sp>
      <p:sp>
        <p:nvSpPr>
          <p:cNvPr id="16" name="Прямоугольник 15">
            <a:hlinkClick r:id="rId5" action="ppaction://hlinksldjump"/>
          </p:cNvPr>
          <p:cNvSpPr/>
          <p:nvPr/>
        </p:nvSpPr>
        <p:spPr>
          <a:xfrm>
            <a:off x="5562600" y="3352800"/>
            <a:ext cx="18004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Алый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парус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/>
          </a:p>
        </p:txBody>
      </p:sp>
      <p:sp>
        <p:nvSpPr>
          <p:cNvPr id="17" name="Прямоугольник 16">
            <a:hlinkClick r:id="rId6" action="ppaction://hlinksldjump"/>
          </p:cNvPr>
          <p:cNvSpPr/>
          <p:nvPr/>
        </p:nvSpPr>
        <p:spPr>
          <a:xfrm>
            <a:off x="6870749" y="2514600"/>
            <a:ext cx="22732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«Горящий факел»</a:t>
            </a:r>
            <a:endParaRPr lang="ru-RU" sz="2000" dirty="0"/>
          </a:p>
        </p:txBody>
      </p:sp>
      <p:sp>
        <p:nvSpPr>
          <p:cNvPr id="18" name="Прямоугольник 17">
            <a:hlinkClick r:id="rId7" action="ppaction://hlinksldjump"/>
          </p:cNvPr>
          <p:cNvSpPr/>
          <p:nvPr/>
        </p:nvSpPr>
        <p:spPr>
          <a:xfrm>
            <a:off x="6705600" y="609600"/>
            <a:ext cx="2286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КОЛЛЕКТИВ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= высоко организованная группа</a:t>
            </a:r>
            <a:endParaRPr lang="ru-RU" sz="2000" dirty="0"/>
          </a:p>
        </p:txBody>
      </p:sp>
      <p:sp>
        <p:nvSpPr>
          <p:cNvPr id="19" name="Стрелка вправо 18"/>
          <p:cNvSpPr/>
          <p:nvPr/>
        </p:nvSpPr>
        <p:spPr>
          <a:xfrm rot="19944764">
            <a:off x="1155210" y="2569867"/>
            <a:ext cx="5348736" cy="707705"/>
          </a:xfrm>
          <a:prstGeom prst="rightArrow">
            <a:avLst>
              <a:gd name="adj1" fmla="val 19261"/>
              <a:gd name="adj2" fmla="val 961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0766" y="222786"/>
            <a:ext cx="66896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(стадии) становления коллектива: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77385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идео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85852" y="1285860"/>
            <a:ext cx="6762798" cy="5072099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533400"/>
            <a:ext cx="8229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Отрывок документальной телепередачи</a:t>
            </a:r>
            <a:b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1 канала «Человек и закон»</a:t>
            </a: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Вопросы для обсуждения: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Предположите, на каком этапе становления коллектива находится данная группа ребят (учащиеся 11 «а»)?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каким признакам вы это определили?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ли данный класс назвать коллективом?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1162</TotalTime>
  <Words>1001</Words>
  <Application>Microsoft Office PowerPoint</Application>
  <PresentationFormat>Экран (4:3)</PresentationFormat>
  <Paragraphs>146</Paragraphs>
  <Slides>23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Office Theme</vt:lpstr>
      <vt:lpstr>Слайд 1</vt:lpstr>
      <vt:lpstr>Ребята</vt:lpstr>
      <vt:lpstr>Ребята</vt:lpstr>
      <vt:lpstr>Коллектив</vt:lpstr>
      <vt:lpstr>Исследователи установили:</vt:lpstr>
      <vt:lpstr>Слайд 6</vt:lpstr>
      <vt:lpstr>Слайд 7</vt:lpstr>
      <vt:lpstr>Слайд 8</vt:lpstr>
      <vt:lpstr>Вопросы для обсуждения:</vt:lpstr>
      <vt:lpstr>Слайд 10</vt:lpstr>
      <vt:lpstr>«Термометр комфорта»</vt:lpstr>
      <vt:lpstr>Что нужно сделать, чтобы всем было в классе уютно (комфортно, безопасно)?</vt:lpstr>
      <vt:lpstr>Слайд 13</vt:lpstr>
      <vt:lpstr>Слайд 14</vt:lpstr>
      <vt:lpstr>Фрагмент песни «Гимн дружбе»</vt:lpstr>
      <vt:lpstr>Вопросы для обсуждения:</vt:lpstr>
      <vt:lpstr>Слайд 17</vt:lpstr>
      <vt:lpstr>Слайд 18</vt:lpstr>
      <vt:lpstr>1 этап -  «Песчаная россыпь»</vt:lpstr>
      <vt:lpstr>2 этап -  «Мягкая глина»</vt:lpstr>
      <vt:lpstr>3 этап -  «Мерцающий маяк»</vt:lpstr>
      <vt:lpstr>4 этап -  «Алый парус»</vt:lpstr>
      <vt:lpstr>5 этап -  «Горящий факел»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коллектива – фундамент в совершенствовании учебно-воспитательного процесса</dc:title>
  <dc:creator>Ольга-ПК</dc:creator>
  <cp:lastModifiedBy>Ольга-ПК</cp:lastModifiedBy>
  <cp:revision>156</cp:revision>
  <dcterms:created xsi:type="dcterms:W3CDTF">2012-09-25T09:06:36Z</dcterms:created>
  <dcterms:modified xsi:type="dcterms:W3CDTF">2013-01-27T13:51:43Z</dcterms:modified>
</cp:coreProperties>
</file>