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265" r:id="rId3"/>
    <p:sldId id="257" r:id="rId4"/>
    <p:sldId id="258" r:id="rId5"/>
    <p:sldId id="260" r:id="rId6"/>
    <p:sldId id="263" r:id="rId7"/>
    <p:sldId id="261" r:id="rId8"/>
    <p:sldId id="262" r:id="rId9"/>
  </p:sldIdLst>
  <p:sldSz cx="9144000" cy="6858000" type="screen4x3"/>
  <p:notesSz cx="6858000" cy="9144000"/>
  <p:defaultTextStyle>
    <a:defPPr>
      <a:defRPr lang="en-US"/>
    </a:defPPr>
    <a:lvl1pPr marL="0" algn="l" defTabSz="914400" rtl="0" latinLnBrk="0">
      <a:defRPr sz="1800" kern="1200">
        <a:solidFill>
          <a:schemeClr val="tx1"/>
        </a:solidFill>
        <a:latin typeface="+mn-lt"/>
        <a:ea typeface="+mn-ea"/>
        <a:cs typeface="+mn-cs"/>
      </a:defRPr>
    </a:lvl1pPr>
    <a:lvl2pPr marL="457200" algn="l" defTabSz="914400" rtl="0" latinLnBrk="0">
      <a:defRPr sz="1800" kern="1200">
        <a:solidFill>
          <a:schemeClr val="tx1"/>
        </a:solidFill>
        <a:latin typeface="+mn-lt"/>
        <a:ea typeface="+mn-ea"/>
        <a:cs typeface="+mn-cs"/>
      </a:defRPr>
    </a:lvl2pPr>
    <a:lvl3pPr marL="914400" algn="l" defTabSz="914400" rtl="0" latinLnBrk="0">
      <a:defRPr sz="1800" kern="1200">
        <a:solidFill>
          <a:schemeClr val="tx1"/>
        </a:solidFill>
        <a:latin typeface="+mn-lt"/>
        <a:ea typeface="+mn-ea"/>
        <a:cs typeface="+mn-cs"/>
      </a:defRPr>
    </a:lvl3pPr>
    <a:lvl4pPr marL="1371600" algn="l" defTabSz="914400" rtl="0" latinLnBrk="0">
      <a:defRPr sz="1800" kern="1200">
        <a:solidFill>
          <a:schemeClr val="tx1"/>
        </a:solidFill>
        <a:latin typeface="+mn-lt"/>
        <a:ea typeface="+mn-ea"/>
        <a:cs typeface="+mn-cs"/>
      </a:defRPr>
    </a:lvl4pPr>
    <a:lvl5pPr marL="1828800" algn="l" defTabSz="914400" rtl="0" latinLnBrk="0">
      <a:defRPr sz="1800" kern="1200">
        <a:solidFill>
          <a:schemeClr val="tx1"/>
        </a:solidFill>
        <a:latin typeface="+mn-lt"/>
        <a:ea typeface="+mn-ea"/>
        <a:cs typeface="+mn-cs"/>
      </a:defRPr>
    </a:lvl5pPr>
    <a:lvl6pPr marL="2286000" algn="l" defTabSz="914400" rtl="0" latinLnBrk="0">
      <a:defRPr sz="1800" kern="1200">
        <a:solidFill>
          <a:schemeClr val="tx1"/>
        </a:solidFill>
        <a:latin typeface="+mn-lt"/>
        <a:ea typeface="+mn-ea"/>
        <a:cs typeface="+mn-cs"/>
      </a:defRPr>
    </a:lvl6pPr>
    <a:lvl7pPr marL="2743200" algn="l" defTabSz="914400" rtl="0" latinLnBrk="0">
      <a:defRPr sz="1800" kern="1200">
        <a:solidFill>
          <a:schemeClr val="tx1"/>
        </a:solidFill>
        <a:latin typeface="+mn-lt"/>
        <a:ea typeface="+mn-ea"/>
        <a:cs typeface="+mn-cs"/>
      </a:defRPr>
    </a:lvl7pPr>
    <a:lvl8pPr marL="3200400" algn="l" defTabSz="914400" rtl="0" latinLnBrk="0">
      <a:defRPr sz="1800" kern="1200">
        <a:solidFill>
          <a:schemeClr val="tx1"/>
        </a:solidFill>
        <a:latin typeface="+mn-lt"/>
        <a:ea typeface="+mn-ea"/>
        <a:cs typeface="+mn-cs"/>
      </a:defRPr>
    </a:lvl8pPr>
    <a:lvl9pPr marL="3657600" algn="l" defTabSz="914400" rtl="0" latinLnBrk="0">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615" autoAdjust="0"/>
    <p:restoredTop sz="86385" autoAdjust="0"/>
  </p:normalViewPr>
  <p:slideViewPr>
    <p:cSldViewPr>
      <p:cViewPr varScale="1">
        <p:scale>
          <a:sx n="97" d="100"/>
          <a:sy n="97" d="100"/>
        </p:scale>
        <p:origin x="-114"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EAF463A-BC7C-46EE-9F1E-7F377CCA4891}" type="datetimeFigureOut">
              <a:rPr lang="en-US" smtClean="0"/>
              <a:pPr/>
              <a:t>1/29/2013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EAF463A-BC7C-46EE-9F1E-7F377CCA4891}" type="datetimeFigureOut">
              <a:rPr lang="en-US" smtClean="0"/>
              <a:pPr/>
              <a:t>1/29/2013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add title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EAF463A-BC7C-46EE-9F1E-7F377CCA4891}" type="datetimeFigureOut">
              <a:rPr lang="en-US" smtClean="0"/>
              <a:pPr/>
              <a:t>1/29/2013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EAF463A-BC7C-46EE-9F1E-7F377CCA4891}" type="datetimeFigureOut">
              <a:rPr lang="en-US" smtClean="0"/>
              <a:pPr/>
              <a:t>1/29/2013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EAF463A-BC7C-46EE-9F1E-7F377CCA4891}" type="datetimeFigureOut">
              <a:rPr lang="en-US" smtClean="0"/>
              <a:pPr/>
              <a:t>1/29/2013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EAF463A-BC7C-46EE-9F1E-7F377CCA4891}" type="datetimeFigureOut">
              <a:rPr lang="en-US" smtClean="0"/>
              <a:pPr/>
              <a:t>1/29/2013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EAF463A-BC7C-46EE-9F1E-7F377CCA4891}" type="datetimeFigureOut">
              <a:rPr lang="en-US" smtClean="0"/>
              <a:pPr/>
              <a:t>1/29/2013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EAF463A-BC7C-46EE-9F1E-7F377CCA4891}" type="datetimeFigureOut">
              <a:rPr lang="en-US" smtClean="0"/>
              <a:pPr/>
              <a:t>1/29/2013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EAF463A-BC7C-46EE-9F1E-7F377CCA4891}" type="datetimeFigureOut">
              <a:rPr lang="en-US" smtClean="0"/>
              <a:pPr/>
              <a:t>1/29/2013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EAF463A-BC7C-46EE-9F1E-7F377CCA4891}" type="datetimeFigureOut">
              <a:rPr lang="en-US" smtClean="0"/>
              <a:pPr/>
              <a:t>1/29/2013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EAF463A-BC7C-46EE-9F1E-7F377CCA4891}" type="datetimeFigureOut">
              <a:rPr lang="en-US" smtClean="0"/>
              <a:pPr/>
              <a:t>1/29/2013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67000"/>
            <a:lum/>
          </a:blip>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AF463A-BC7C-46EE-9F1E-7F377CCA4891}" type="datetimeFigureOut">
              <a:rPr lang="en-US" smtClean="0"/>
              <a:pPr/>
              <a:t>1/29/2013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83448D-3A78-4528-A469-B745A65DA48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latinLnBrk="0">
        <a:spcBef>
          <a:spcPct val="0"/>
        </a:spcBef>
        <a:buNone/>
        <a:defRPr sz="4400" kern="1200">
          <a:solidFill>
            <a:schemeClr val="tx1"/>
          </a:solidFill>
          <a:latin typeface="+mj-lt"/>
          <a:ea typeface="+mj-ea"/>
          <a:cs typeface="+mj-cs"/>
        </a:defRPr>
      </a:lvl1pPr>
    </p:titleStyle>
    <p:bodyStyle>
      <a:lvl1pPr marL="342900" indent="-342900" algn="l" defTabSz="914400" rtl="0" latinLnBrk="0">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latinLnBrk="0">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latinLnBrk="0">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latinLnBrk="0">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latinLnBrk="0">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latinLnBrk="0">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latinLnBrk="0">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latinLnBrk="0">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latinLnBrk="0">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latinLnBrk="0">
        <a:defRPr sz="1800" kern="1200">
          <a:solidFill>
            <a:schemeClr val="tx1"/>
          </a:solidFill>
          <a:latin typeface="+mn-lt"/>
          <a:ea typeface="+mn-ea"/>
          <a:cs typeface="+mn-cs"/>
        </a:defRPr>
      </a:lvl1pPr>
      <a:lvl2pPr marL="457200" algn="l" defTabSz="914400" rtl="0" latinLnBrk="0">
        <a:defRPr sz="1800" kern="1200">
          <a:solidFill>
            <a:schemeClr val="tx1"/>
          </a:solidFill>
          <a:latin typeface="+mn-lt"/>
          <a:ea typeface="+mn-ea"/>
          <a:cs typeface="+mn-cs"/>
        </a:defRPr>
      </a:lvl2pPr>
      <a:lvl3pPr marL="914400" algn="l" defTabSz="914400" rtl="0" latinLnBrk="0">
        <a:defRPr sz="1800" kern="1200">
          <a:solidFill>
            <a:schemeClr val="tx1"/>
          </a:solidFill>
          <a:latin typeface="+mn-lt"/>
          <a:ea typeface="+mn-ea"/>
          <a:cs typeface="+mn-cs"/>
        </a:defRPr>
      </a:lvl3pPr>
      <a:lvl4pPr marL="1371600" algn="l" defTabSz="914400" rtl="0" latinLnBrk="0">
        <a:defRPr sz="1800" kern="1200">
          <a:solidFill>
            <a:schemeClr val="tx1"/>
          </a:solidFill>
          <a:latin typeface="+mn-lt"/>
          <a:ea typeface="+mn-ea"/>
          <a:cs typeface="+mn-cs"/>
        </a:defRPr>
      </a:lvl4pPr>
      <a:lvl5pPr marL="1828800" algn="l" defTabSz="914400" rtl="0" latinLnBrk="0">
        <a:defRPr sz="1800" kern="1200">
          <a:solidFill>
            <a:schemeClr val="tx1"/>
          </a:solidFill>
          <a:latin typeface="+mn-lt"/>
          <a:ea typeface="+mn-ea"/>
          <a:cs typeface="+mn-cs"/>
        </a:defRPr>
      </a:lvl5pPr>
      <a:lvl6pPr marL="2286000" algn="l" defTabSz="914400" rtl="0" latinLnBrk="0">
        <a:defRPr sz="1800" kern="1200">
          <a:solidFill>
            <a:schemeClr val="tx1"/>
          </a:solidFill>
          <a:latin typeface="+mn-lt"/>
          <a:ea typeface="+mn-ea"/>
          <a:cs typeface="+mn-cs"/>
        </a:defRPr>
      </a:lvl6pPr>
      <a:lvl7pPr marL="2743200" algn="l" defTabSz="914400" rtl="0" latinLnBrk="0">
        <a:defRPr sz="1800" kern="1200">
          <a:solidFill>
            <a:schemeClr val="tx1"/>
          </a:solidFill>
          <a:latin typeface="+mn-lt"/>
          <a:ea typeface="+mn-ea"/>
          <a:cs typeface="+mn-cs"/>
        </a:defRPr>
      </a:lvl7pPr>
      <a:lvl8pPr marL="3200400" algn="l" defTabSz="914400" rtl="0" latinLnBrk="0">
        <a:defRPr sz="1800" kern="1200">
          <a:solidFill>
            <a:schemeClr val="tx1"/>
          </a:solidFill>
          <a:latin typeface="+mn-lt"/>
          <a:ea typeface="+mn-ea"/>
          <a:cs typeface="+mn-cs"/>
        </a:defRPr>
      </a:lvl8pPr>
      <a:lvl9pPr marL="3657600" algn="l" defTabSz="914400" rtl="0" latinLnBrk="0">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hyperlink" Target="http://files.school-collection.edu.ru/dlrstore/8f973f07-d165-4314-833a-7c446abf9ee5/%5bIS10IO_1_1-01%5d_%5bCX_01%5d.swf" TargetMode="External"/><Relationship Id="rId2" Type="http://schemas.openxmlformats.org/officeDocument/2006/relationships/hyperlink" Target="http://files.school-collection.edu.ru/dlrstore/1df8d5a3-1892-44b3-b8da-0038eea3ffcf/%5bIS10IO_1_1-02%5d_%5bGA_03%5d.html"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33400" y="609600"/>
            <a:ext cx="7924800" cy="52578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ru-RU" b="1" u="sng" smtClean="0"/>
              <a:t>Вводный у</a:t>
            </a:r>
            <a:r>
              <a:rPr lang="ru-RU" b="1" u="sng" smtClean="0"/>
              <a:t>рок </a:t>
            </a:r>
            <a:r>
              <a:rPr lang="ru-RU" b="1" u="sng" dirty="0" smtClean="0"/>
              <a:t>по теме: </a:t>
            </a:r>
          </a:p>
          <a:p>
            <a:pPr algn="ctr"/>
            <a:endParaRPr lang="ru-RU" sz="2400" b="1" dirty="0" smtClean="0">
              <a:solidFill>
                <a:srgbClr val="002060"/>
              </a:solidFill>
            </a:endParaRPr>
          </a:p>
          <a:p>
            <a:pPr algn="ctr"/>
            <a:r>
              <a:rPr lang="ru-RU" sz="2400" b="1" dirty="0" smtClean="0">
                <a:solidFill>
                  <a:srgbClr val="002060"/>
                </a:solidFill>
              </a:rPr>
              <a:t>История России – особая история в судьбе человечества.</a:t>
            </a:r>
          </a:p>
          <a:p>
            <a:pPr algn="ctr"/>
            <a:endParaRPr lang="ru-RU" dirty="0" smtClean="0"/>
          </a:p>
          <a:p>
            <a:r>
              <a:rPr lang="ru-RU" b="1" dirty="0" smtClean="0"/>
              <a:t>учебник  - </a:t>
            </a:r>
          </a:p>
          <a:p>
            <a:r>
              <a:rPr lang="ru-RU" b="1" dirty="0" smtClean="0"/>
              <a:t>История России с древнейших времён до конца 17 века,</a:t>
            </a:r>
          </a:p>
          <a:p>
            <a:r>
              <a:rPr lang="ru-RU" b="1" dirty="0" smtClean="0"/>
              <a:t> Сахаров А. Н., Буганов В.И, -Просвещение, 10 класс.</a:t>
            </a:r>
          </a:p>
          <a:p>
            <a:pPr algn="ctr"/>
            <a:endParaRPr lang="ru-RU" dirty="0" smtClean="0"/>
          </a:p>
          <a:p>
            <a:pPr lvl="8" algn="just"/>
            <a:r>
              <a:rPr lang="ru-RU" b="1" dirty="0" smtClean="0"/>
              <a:t>Выполнила</a:t>
            </a:r>
          </a:p>
          <a:p>
            <a:pPr lvl="8" algn="just"/>
            <a:r>
              <a:rPr lang="ru-RU" b="1" dirty="0" smtClean="0"/>
              <a:t>учитель истории </a:t>
            </a:r>
          </a:p>
          <a:p>
            <a:pPr lvl="8" algn="just"/>
            <a:r>
              <a:rPr lang="ru-RU" b="1" dirty="0" smtClean="0"/>
              <a:t>и обществознания </a:t>
            </a:r>
          </a:p>
          <a:p>
            <a:pPr lvl="8" algn="just"/>
            <a:r>
              <a:rPr lang="ru-RU" b="1" dirty="0" smtClean="0"/>
              <a:t>МОАУ средняя школа </a:t>
            </a:r>
          </a:p>
          <a:p>
            <a:pPr lvl="8" algn="just"/>
            <a:r>
              <a:rPr lang="ru-RU" b="1" dirty="0" smtClean="0"/>
              <a:t>№ 58 г. Кирова</a:t>
            </a:r>
          </a:p>
          <a:p>
            <a:pPr lvl="8" algn="just"/>
            <a:r>
              <a:rPr lang="ru-RU" b="1" dirty="0" smtClean="0"/>
              <a:t>Шевелева</a:t>
            </a:r>
          </a:p>
          <a:p>
            <a:pPr lvl="8" algn="just"/>
            <a:r>
              <a:rPr lang="ru-RU" b="1" dirty="0" smtClean="0"/>
              <a:t> Галина Витальевна</a:t>
            </a:r>
          </a:p>
          <a:p>
            <a:pPr lvl="6" algn="just"/>
            <a:endParaRPr lang="ru-RU" b="1" dirty="0" smtClean="0"/>
          </a:p>
          <a:p>
            <a:pPr algn="ctr"/>
            <a:r>
              <a:rPr lang="ru-RU" b="1" i="1" dirty="0" smtClean="0"/>
              <a:t>2013год</a:t>
            </a:r>
            <a:endParaRPr lang="ru-RU" b="1" i="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p:cNvPicPr/>
          <p:nvPr/>
        </p:nvPicPr>
        <p:blipFill>
          <a:blip r:embed="rId2"/>
          <a:srcRect/>
          <a:stretch>
            <a:fillRect/>
          </a:stretch>
        </p:blipFill>
        <p:spPr bwMode="auto">
          <a:xfrm>
            <a:off x="304800" y="1447800"/>
            <a:ext cx="1981200" cy="2895600"/>
          </a:xfrm>
          <a:prstGeom prst="rect">
            <a:avLst/>
          </a:prstGeom>
          <a:ln>
            <a:headEnd/>
            <a:tailEnd/>
          </a:ln>
        </p:spPr>
        <p:style>
          <a:lnRef idx="2">
            <a:schemeClr val="accent2"/>
          </a:lnRef>
          <a:fillRef idx="1">
            <a:schemeClr val="lt1"/>
          </a:fillRef>
          <a:effectRef idx="0">
            <a:schemeClr val="accent2"/>
          </a:effectRef>
          <a:fontRef idx="minor">
            <a:schemeClr val="dk1"/>
          </a:fontRef>
        </p:style>
      </p:pic>
      <p:sp>
        <p:nvSpPr>
          <p:cNvPr id="6" name="Блок-схема: перфолента 5"/>
          <p:cNvSpPr/>
          <p:nvPr/>
        </p:nvSpPr>
        <p:spPr>
          <a:xfrm>
            <a:off x="381000" y="228600"/>
            <a:ext cx="8534400" cy="1143000"/>
          </a:xfrm>
          <a:prstGeom prst="flowChartPunchedTape">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ru-RU" sz="2400" b="1" dirty="0" smtClean="0">
                <a:solidFill>
                  <a:srgbClr val="002060"/>
                </a:solidFill>
              </a:rPr>
              <a:t>Россия имеет собственную судьбу в истории человечества…</a:t>
            </a:r>
            <a:endParaRPr lang="ru-RU" sz="2400" b="1" dirty="0">
              <a:solidFill>
                <a:srgbClr val="002060"/>
              </a:solidFill>
            </a:endParaRPr>
          </a:p>
        </p:txBody>
      </p:sp>
      <p:sp>
        <p:nvSpPr>
          <p:cNvPr id="7" name="Блок-схема: ссылка на другую страницу 6"/>
          <p:cNvSpPr/>
          <p:nvPr/>
        </p:nvSpPr>
        <p:spPr>
          <a:xfrm>
            <a:off x="2362200" y="1447800"/>
            <a:ext cx="6477000" cy="533400"/>
          </a:xfrm>
          <a:prstGeom prst="flowChartOffpageConnector">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ru-RU" b="1" dirty="0" smtClean="0"/>
              <a:t>1. Факторы, определившие судьбу нашего государства</a:t>
            </a:r>
            <a:r>
              <a:rPr lang="ru-RU" dirty="0" smtClean="0"/>
              <a:t>.</a:t>
            </a:r>
            <a:endParaRPr lang="ru-RU" dirty="0"/>
          </a:p>
        </p:txBody>
      </p:sp>
      <p:sp>
        <p:nvSpPr>
          <p:cNvPr id="8" name="Блок-схема: подготовка 7"/>
          <p:cNvSpPr/>
          <p:nvPr/>
        </p:nvSpPr>
        <p:spPr>
          <a:xfrm>
            <a:off x="4191000" y="1981200"/>
            <a:ext cx="3276600" cy="990600"/>
          </a:xfrm>
          <a:prstGeom prst="flowChartPreparation">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ru-RU" b="1" dirty="0" smtClean="0">
                <a:solidFill>
                  <a:srgbClr val="002060"/>
                </a:solidFill>
              </a:rPr>
              <a:t>Геополитический фактор</a:t>
            </a:r>
            <a:endParaRPr lang="ru-RU" b="1" dirty="0">
              <a:solidFill>
                <a:srgbClr val="002060"/>
              </a:solidFill>
            </a:endParaRPr>
          </a:p>
        </p:txBody>
      </p:sp>
      <p:sp>
        <p:nvSpPr>
          <p:cNvPr id="9" name="Блок-схема: знак завершения 8"/>
          <p:cNvSpPr/>
          <p:nvPr/>
        </p:nvSpPr>
        <p:spPr>
          <a:xfrm>
            <a:off x="4572000" y="2895600"/>
            <a:ext cx="2590800" cy="609600"/>
          </a:xfrm>
          <a:prstGeom prst="flowChartTerminator">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ru-RU" sz="2400" b="1" dirty="0" smtClean="0">
                <a:solidFill>
                  <a:srgbClr val="C00000"/>
                </a:solidFill>
              </a:rPr>
              <a:t>Россия</a:t>
            </a:r>
            <a:r>
              <a:rPr lang="ru-RU" dirty="0" smtClean="0"/>
              <a:t> </a:t>
            </a:r>
            <a:endParaRPr lang="ru-RU" dirty="0"/>
          </a:p>
        </p:txBody>
      </p:sp>
      <p:sp>
        <p:nvSpPr>
          <p:cNvPr id="10" name="Блок-схема: знак завершения 9"/>
          <p:cNvSpPr/>
          <p:nvPr/>
        </p:nvSpPr>
        <p:spPr>
          <a:xfrm>
            <a:off x="2819400" y="3429000"/>
            <a:ext cx="2286000" cy="457200"/>
          </a:xfrm>
          <a:prstGeom prst="flowChartTerminator">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ru-RU" b="1" dirty="0" smtClean="0"/>
              <a:t>Запад</a:t>
            </a:r>
            <a:endParaRPr lang="ru-RU" b="1" dirty="0"/>
          </a:p>
        </p:txBody>
      </p:sp>
      <p:sp>
        <p:nvSpPr>
          <p:cNvPr id="11" name="Блок-схема: знак завершения 10"/>
          <p:cNvSpPr/>
          <p:nvPr/>
        </p:nvSpPr>
        <p:spPr>
          <a:xfrm>
            <a:off x="6477000" y="3429000"/>
            <a:ext cx="2286000" cy="457200"/>
          </a:xfrm>
          <a:prstGeom prst="flowChartTerminator">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ru-RU" b="1" dirty="0" smtClean="0"/>
              <a:t>Восток </a:t>
            </a:r>
            <a:endParaRPr lang="ru-RU" b="1" dirty="0"/>
          </a:p>
        </p:txBody>
      </p:sp>
      <p:sp>
        <p:nvSpPr>
          <p:cNvPr id="12" name="Блок-схема: процесс 11"/>
          <p:cNvSpPr/>
          <p:nvPr/>
        </p:nvSpPr>
        <p:spPr>
          <a:xfrm>
            <a:off x="2286000" y="3886200"/>
            <a:ext cx="6553200" cy="762000"/>
          </a:xfrm>
          <a:prstGeom prst="flowChartProcess">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ru-RU" sz="2000" b="1" dirty="0" smtClean="0">
                <a:solidFill>
                  <a:srgbClr val="002060"/>
                </a:solidFill>
              </a:rPr>
              <a:t>Но никогда не была ни Востоком, ни Западом…</a:t>
            </a:r>
          </a:p>
          <a:p>
            <a:pPr algn="ctr"/>
            <a:r>
              <a:rPr lang="ru-RU" sz="2000" b="1" dirty="0" smtClean="0">
                <a:solidFill>
                  <a:srgbClr val="002060"/>
                </a:solidFill>
              </a:rPr>
              <a:t>Наоборот, это она влияла на Запад и Восток…</a:t>
            </a:r>
            <a:endParaRPr lang="ru-RU" sz="2000" b="1" dirty="0">
              <a:solidFill>
                <a:srgbClr val="002060"/>
              </a:solidFill>
            </a:endParaRPr>
          </a:p>
        </p:txBody>
      </p:sp>
      <p:sp>
        <p:nvSpPr>
          <p:cNvPr id="14" name="Блок-схема: альтернативный процесс 13"/>
          <p:cNvSpPr/>
          <p:nvPr/>
        </p:nvSpPr>
        <p:spPr>
          <a:xfrm>
            <a:off x="2438400" y="4572000"/>
            <a:ext cx="6019800" cy="533400"/>
          </a:xfrm>
          <a:prstGeom prst="flowChartAlternateProcess">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ru-RU" b="1" dirty="0" smtClean="0">
                <a:solidFill>
                  <a:srgbClr val="002060"/>
                </a:solidFill>
              </a:rPr>
              <a:t>Россия служила мостом между Востоком и Западом…</a:t>
            </a:r>
            <a:endParaRPr lang="ru-RU" b="1" dirty="0">
              <a:solidFill>
                <a:srgbClr val="002060"/>
              </a:solidFill>
            </a:endParaRPr>
          </a:p>
        </p:txBody>
      </p:sp>
      <p:sp>
        <p:nvSpPr>
          <p:cNvPr id="15" name="Блок-схема: альтернативный процесс 14"/>
          <p:cNvSpPr/>
          <p:nvPr/>
        </p:nvSpPr>
        <p:spPr>
          <a:xfrm>
            <a:off x="152400" y="5105400"/>
            <a:ext cx="2743200" cy="1524000"/>
          </a:xfrm>
          <a:prstGeom prst="flowChartAlternateProcess">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ru-RU" sz="2400" b="1" dirty="0" smtClean="0">
                <a:solidFill>
                  <a:srgbClr val="002060"/>
                </a:solidFill>
              </a:rPr>
              <a:t>В России столкнулись две цивилизации</a:t>
            </a:r>
            <a:endParaRPr lang="ru-RU" sz="2400" b="1" dirty="0">
              <a:solidFill>
                <a:srgbClr val="002060"/>
              </a:solidFill>
            </a:endParaRPr>
          </a:p>
        </p:txBody>
      </p:sp>
      <p:sp>
        <p:nvSpPr>
          <p:cNvPr id="16" name="Блок-схема: альтернативный процесс 15"/>
          <p:cNvSpPr/>
          <p:nvPr/>
        </p:nvSpPr>
        <p:spPr>
          <a:xfrm>
            <a:off x="2895600" y="5105400"/>
            <a:ext cx="3048000" cy="1066800"/>
          </a:xfrm>
          <a:prstGeom prst="flowChartAlternateProcess">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ru-RU" b="1" dirty="0" smtClean="0">
                <a:solidFill>
                  <a:srgbClr val="C00000"/>
                </a:solidFill>
              </a:rPr>
              <a:t>Запад представляет культуру России как восточную…</a:t>
            </a:r>
            <a:endParaRPr lang="ru-RU" b="1" dirty="0">
              <a:solidFill>
                <a:srgbClr val="C00000"/>
              </a:solidFill>
            </a:endParaRPr>
          </a:p>
        </p:txBody>
      </p:sp>
      <p:sp>
        <p:nvSpPr>
          <p:cNvPr id="17" name="Блок-схема: альтернативный процесс 16"/>
          <p:cNvSpPr/>
          <p:nvPr/>
        </p:nvSpPr>
        <p:spPr>
          <a:xfrm>
            <a:off x="5943600" y="5105400"/>
            <a:ext cx="2743200" cy="1066800"/>
          </a:xfrm>
          <a:prstGeom prst="flowChartAlternateProcess">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ru-RU" b="1" dirty="0" smtClean="0">
                <a:solidFill>
                  <a:srgbClr val="C00000"/>
                </a:solidFill>
              </a:rPr>
              <a:t>Восток представляет культуру России как ??? </a:t>
            </a:r>
            <a:endParaRPr lang="ru-RU" b="1" dirty="0">
              <a:solidFill>
                <a:srgbClr val="C00000"/>
              </a:solidFill>
            </a:endParaRPr>
          </a:p>
        </p:txBody>
      </p:sp>
      <p:sp>
        <p:nvSpPr>
          <p:cNvPr id="18" name="Блок-схема: подготовка 17"/>
          <p:cNvSpPr/>
          <p:nvPr/>
        </p:nvSpPr>
        <p:spPr>
          <a:xfrm>
            <a:off x="228600" y="4267200"/>
            <a:ext cx="1981200" cy="457200"/>
          </a:xfrm>
          <a:prstGeom prst="flowChartPreparation">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ru-RU" sz="2000" b="1" i="1" dirty="0" smtClean="0">
                <a:solidFill>
                  <a:srgbClr val="C00000"/>
                </a:solidFill>
              </a:rPr>
              <a:t>Вятичка</a:t>
            </a:r>
            <a:r>
              <a:rPr lang="ru-RU" dirty="0" smtClean="0"/>
              <a:t> </a:t>
            </a:r>
            <a:endParaRPr lang="ru-RU" dirty="0"/>
          </a:p>
        </p:txBody>
      </p:sp>
      <p:sp>
        <p:nvSpPr>
          <p:cNvPr id="19" name="Блок-схема: альтернативный процесс 18"/>
          <p:cNvSpPr/>
          <p:nvPr/>
        </p:nvSpPr>
        <p:spPr>
          <a:xfrm>
            <a:off x="3200400" y="6172200"/>
            <a:ext cx="5562600" cy="685800"/>
          </a:xfrm>
          <a:prstGeom prst="flowChartAlternateProcess">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ru-RU" sz="2000" b="1" dirty="0" smtClean="0">
                <a:solidFill>
                  <a:srgbClr val="002060"/>
                </a:solidFill>
              </a:rPr>
              <a:t>Т.е. у России своя культура!</a:t>
            </a:r>
            <a:endParaRPr lang="ru-RU" sz="2000" b="1" dirty="0">
              <a:solidFill>
                <a:srgbClr val="00206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linds(horizontal)">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6"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barn(inHorizontal)">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6"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barn(inHorizontal)">
                                      <p:cBhvr>
                                        <p:cTn id="22" dur="5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6"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barn(inHorizontal)">
                                      <p:cBhvr>
                                        <p:cTn id="27" dur="500"/>
                                        <p:tgtEl>
                                          <p:spTgt spid="11"/>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6" fill="hold" grpId="0"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barn(inHorizontal)">
                                      <p:cBhvr>
                                        <p:cTn id="32" dur="500"/>
                                        <p:tgtEl>
                                          <p:spTgt spid="12"/>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6" fill="hold" grpId="0" nodeType="click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barn(inHorizontal)">
                                      <p:cBhvr>
                                        <p:cTn id="37" dur="500"/>
                                        <p:tgtEl>
                                          <p:spTgt spid="14"/>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6" fill="hold" grpId="0" nodeType="clickEffect">
                                  <p:stCondLst>
                                    <p:cond delay="0"/>
                                  </p:stCondLst>
                                  <p:childTnLst>
                                    <p:set>
                                      <p:cBhvr>
                                        <p:cTn id="41" dur="1" fill="hold">
                                          <p:stCondLst>
                                            <p:cond delay="0"/>
                                          </p:stCondLst>
                                        </p:cTn>
                                        <p:tgtEl>
                                          <p:spTgt spid="15"/>
                                        </p:tgtEl>
                                        <p:attrNameLst>
                                          <p:attrName>style.visibility</p:attrName>
                                        </p:attrNameLst>
                                      </p:cBhvr>
                                      <p:to>
                                        <p:strVal val="visible"/>
                                      </p:to>
                                    </p:set>
                                    <p:animEffect transition="in" filter="barn(inHorizontal)">
                                      <p:cBhvr>
                                        <p:cTn id="42" dur="500"/>
                                        <p:tgtEl>
                                          <p:spTgt spid="15"/>
                                        </p:tgtEl>
                                      </p:cBhvr>
                                    </p:animEffect>
                                  </p:childTnLst>
                                </p:cTn>
                              </p:par>
                            </p:childTnLst>
                          </p:cTn>
                        </p:par>
                      </p:childTnLst>
                    </p:cTn>
                  </p:par>
                  <p:par>
                    <p:cTn id="43" fill="hold">
                      <p:stCondLst>
                        <p:cond delay="indefinite"/>
                      </p:stCondLst>
                      <p:childTnLst>
                        <p:par>
                          <p:cTn id="44" fill="hold">
                            <p:stCondLst>
                              <p:cond delay="0"/>
                            </p:stCondLst>
                            <p:childTnLst>
                              <p:par>
                                <p:cTn id="45" presetID="18" presetClass="entr" presetSubtype="12" fill="hold" grpId="0" nodeType="clickEffect">
                                  <p:stCondLst>
                                    <p:cond delay="0"/>
                                  </p:stCondLst>
                                  <p:childTnLst>
                                    <p:set>
                                      <p:cBhvr>
                                        <p:cTn id="46" dur="1" fill="hold">
                                          <p:stCondLst>
                                            <p:cond delay="0"/>
                                          </p:stCondLst>
                                        </p:cTn>
                                        <p:tgtEl>
                                          <p:spTgt spid="16"/>
                                        </p:tgtEl>
                                        <p:attrNameLst>
                                          <p:attrName>style.visibility</p:attrName>
                                        </p:attrNameLst>
                                      </p:cBhvr>
                                      <p:to>
                                        <p:strVal val="visible"/>
                                      </p:to>
                                    </p:set>
                                    <p:animEffect transition="in" filter="strips(downLeft)">
                                      <p:cBhvr>
                                        <p:cTn id="47" dur="500"/>
                                        <p:tgtEl>
                                          <p:spTgt spid="16"/>
                                        </p:tgtEl>
                                      </p:cBhvr>
                                    </p:animEffect>
                                  </p:childTnLst>
                                </p:cTn>
                              </p:par>
                            </p:childTnLst>
                          </p:cTn>
                        </p:par>
                      </p:childTnLst>
                    </p:cTn>
                  </p:par>
                  <p:par>
                    <p:cTn id="48" fill="hold">
                      <p:stCondLst>
                        <p:cond delay="indefinite"/>
                      </p:stCondLst>
                      <p:childTnLst>
                        <p:par>
                          <p:cTn id="49" fill="hold">
                            <p:stCondLst>
                              <p:cond delay="0"/>
                            </p:stCondLst>
                            <p:childTnLst>
                              <p:par>
                                <p:cTn id="50" presetID="18" presetClass="entr" presetSubtype="12" fill="hold" grpId="0" nodeType="clickEffect">
                                  <p:stCondLst>
                                    <p:cond delay="0"/>
                                  </p:stCondLst>
                                  <p:childTnLst>
                                    <p:set>
                                      <p:cBhvr>
                                        <p:cTn id="51" dur="1" fill="hold">
                                          <p:stCondLst>
                                            <p:cond delay="0"/>
                                          </p:stCondLst>
                                        </p:cTn>
                                        <p:tgtEl>
                                          <p:spTgt spid="17"/>
                                        </p:tgtEl>
                                        <p:attrNameLst>
                                          <p:attrName>style.visibility</p:attrName>
                                        </p:attrNameLst>
                                      </p:cBhvr>
                                      <p:to>
                                        <p:strVal val="visible"/>
                                      </p:to>
                                    </p:set>
                                    <p:animEffect transition="in" filter="strips(downLeft)">
                                      <p:cBhvr>
                                        <p:cTn id="52" dur="500"/>
                                        <p:tgtEl>
                                          <p:spTgt spid="17"/>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6" fill="hold" grpId="0" nodeType="clickEffect">
                                  <p:stCondLst>
                                    <p:cond delay="0"/>
                                  </p:stCondLst>
                                  <p:childTnLst>
                                    <p:set>
                                      <p:cBhvr>
                                        <p:cTn id="56" dur="1" fill="hold">
                                          <p:stCondLst>
                                            <p:cond delay="0"/>
                                          </p:stCondLst>
                                        </p:cTn>
                                        <p:tgtEl>
                                          <p:spTgt spid="19"/>
                                        </p:tgtEl>
                                        <p:attrNameLst>
                                          <p:attrName>style.visibility</p:attrName>
                                        </p:attrNameLst>
                                      </p:cBhvr>
                                      <p:to>
                                        <p:strVal val="visible"/>
                                      </p:to>
                                    </p:set>
                                    <p:animEffect transition="in" filter="barn(inHorizontal)">
                                      <p:cBhvr>
                                        <p:cTn id="57"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P spid="11" grpId="0" animBg="1"/>
      <p:bldP spid="12" grpId="0" animBg="1"/>
      <p:bldP spid="14" grpId="0" animBg="1"/>
      <p:bldP spid="15" grpId="0" animBg="1"/>
      <p:bldP spid="16" grpId="0" animBg="1"/>
      <p:bldP spid="17" grpId="0" animBg="1"/>
      <p:bldP spid="19"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p:cNvPicPr/>
          <p:nvPr/>
        </p:nvPicPr>
        <p:blipFill>
          <a:blip r:embed="rId2"/>
          <a:srcRect/>
          <a:stretch>
            <a:fillRect/>
          </a:stretch>
        </p:blipFill>
        <p:spPr bwMode="auto">
          <a:xfrm>
            <a:off x="304800" y="381000"/>
            <a:ext cx="1600200" cy="2362200"/>
          </a:xfrm>
          <a:prstGeom prst="rect">
            <a:avLst/>
          </a:prstGeom>
          <a:ln>
            <a:headEnd/>
            <a:tailEnd/>
          </a:ln>
        </p:spPr>
        <p:style>
          <a:lnRef idx="2">
            <a:schemeClr val="accent2"/>
          </a:lnRef>
          <a:fillRef idx="1">
            <a:schemeClr val="lt1"/>
          </a:fillRef>
          <a:effectRef idx="0">
            <a:schemeClr val="accent2"/>
          </a:effectRef>
          <a:fontRef idx="minor">
            <a:schemeClr val="dk1"/>
          </a:fontRef>
        </p:style>
      </p:pic>
      <p:sp>
        <p:nvSpPr>
          <p:cNvPr id="4" name="Блок-схема: знак завершения 3"/>
          <p:cNvSpPr/>
          <p:nvPr/>
        </p:nvSpPr>
        <p:spPr>
          <a:xfrm>
            <a:off x="3124201" y="685800"/>
            <a:ext cx="4474028" cy="609600"/>
          </a:xfrm>
          <a:prstGeom prst="flowChartTerminator">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ru-RU" sz="2400" b="1" dirty="0" smtClean="0">
                <a:solidFill>
                  <a:srgbClr val="C00000"/>
                </a:solidFill>
              </a:rPr>
              <a:t>Россия</a:t>
            </a:r>
            <a:r>
              <a:rPr lang="ru-RU" dirty="0" smtClean="0"/>
              <a:t> </a:t>
            </a:r>
            <a:endParaRPr lang="ru-RU" dirty="0"/>
          </a:p>
        </p:txBody>
      </p:sp>
      <p:sp>
        <p:nvSpPr>
          <p:cNvPr id="5" name="Блок-схема: ссылка на другую страницу 4"/>
          <p:cNvSpPr/>
          <p:nvPr/>
        </p:nvSpPr>
        <p:spPr>
          <a:xfrm>
            <a:off x="4343400" y="1295400"/>
            <a:ext cx="1981200" cy="457200"/>
          </a:xfrm>
          <a:prstGeom prst="flowChartOffpageConnector">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ru-RU" sz="2000" b="1" dirty="0" smtClean="0"/>
              <a:t>Барьер между</a:t>
            </a:r>
            <a:endParaRPr lang="ru-RU" sz="2000" b="1" dirty="0"/>
          </a:p>
        </p:txBody>
      </p:sp>
      <p:sp>
        <p:nvSpPr>
          <p:cNvPr id="6" name="Овал 5"/>
          <p:cNvSpPr/>
          <p:nvPr/>
        </p:nvSpPr>
        <p:spPr>
          <a:xfrm>
            <a:off x="2819400" y="1676400"/>
            <a:ext cx="2438400" cy="609600"/>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ru-RU" sz="2000" b="1" dirty="0" smtClean="0">
                <a:solidFill>
                  <a:srgbClr val="002060"/>
                </a:solidFill>
              </a:rPr>
              <a:t>Западом</a:t>
            </a:r>
            <a:r>
              <a:rPr lang="ru-RU" dirty="0" smtClean="0"/>
              <a:t> </a:t>
            </a:r>
            <a:endParaRPr lang="ru-RU" dirty="0"/>
          </a:p>
        </p:txBody>
      </p:sp>
      <p:sp>
        <p:nvSpPr>
          <p:cNvPr id="7" name="Овал 6"/>
          <p:cNvSpPr/>
          <p:nvPr/>
        </p:nvSpPr>
        <p:spPr>
          <a:xfrm>
            <a:off x="5410200" y="1676400"/>
            <a:ext cx="2514600" cy="533400"/>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ru-RU" sz="2000" b="1" dirty="0" smtClean="0">
                <a:solidFill>
                  <a:srgbClr val="002060"/>
                </a:solidFill>
              </a:rPr>
              <a:t>Востоком</a:t>
            </a:r>
            <a:r>
              <a:rPr lang="ru-RU" dirty="0" smtClean="0"/>
              <a:t> </a:t>
            </a:r>
            <a:endParaRPr lang="ru-RU" dirty="0"/>
          </a:p>
        </p:txBody>
      </p:sp>
      <p:cxnSp>
        <p:nvCxnSpPr>
          <p:cNvPr id="9" name="Прямая соединительная линия 8"/>
          <p:cNvCxnSpPr>
            <a:stCxn id="5" idx="2"/>
          </p:cNvCxnSpPr>
          <p:nvPr/>
        </p:nvCxnSpPr>
        <p:spPr>
          <a:xfrm rot="5400000">
            <a:off x="4914900" y="2171700"/>
            <a:ext cx="838200" cy="1588"/>
          </a:xfrm>
          <a:prstGeom prst="line">
            <a:avLst/>
          </a:prstGeom>
        </p:spPr>
        <p:style>
          <a:lnRef idx="3">
            <a:schemeClr val="accent2"/>
          </a:lnRef>
          <a:fillRef idx="0">
            <a:schemeClr val="accent2"/>
          </a:fillRef>
          <a:effectRef idx="2">
            <a:schemeClr val="accent2"/>
          </a:effectRef>
          <a:fontRef idx="minor">
            <a:schemeClr val="tx1"/>
          </a:fontRef>
        </p:style>
      </p:cxnSp>
      <p:sp>
        <p:nvSpPr>
          <p:cNvPr id="10" name="Блок-схема: альтернативный процесс 9"/>
          <p:cNvSpPr/>
          <p:nvPr/>
        </p:nvSpPr>
        <p:spPr>
          <a:xfrm>
            <a:off x="2133600" y="2362200"/>
            <a:ext cx="6096000" cy="685800"/>
          </a:xfrm>
          <a:prstGeom prst="flowChartAlternateProcess">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ru-RU" sz="2000" b="1" dirty="0" smtClean="0"/>
              <a:t>Россия предохраняет Запад и Восток от гибельного столкновения друг с другом.</a:t>
            </a:r>
            <a:endParaRPr lang="ru-RU" sz="2000" b="1" dirty="0"/>
          </a:p>
        </p:txBody>
      </p:sp>
      <p:cxnSp>
        <p:nvCxnSpPr>
          <p:cNvPr id="12" name="Прямая соединительная линия 11"/>
          <p:cNvCxnSpPr>
            <a:stCxn id="10" idx="2"/>
          </p:cNvCxnSpPr>
          <p:nvPr/>
        </p:nvCxnSpPr>
        <p:spPr>
          <a:xfrm rot="5400000">
            <a:off x="3733800" y="2133600"/>
            <a:ext cx="533400" cy="2362200"/>
          </a:xfrm>
          <a:prstGeom prst="line">
            <a:avLst/>
          </a:prstGeom>
        </p:spPr>
        <p:style>
          <a:lnRef idx="2">
            <a:schemeClr val="accent2"/>
          </a:lnRef>
          <a:fillRef idx="0">
            <a:schemeClr val="accent2"/>
          </a:fillRef>
          <a:effectRef idx="1">
            <a:schemeClr val="accent2"/>
          </a:effectRef>
          <a:fontRef idx="minor">
            <a:schemeClr val="tx1"/>
          </a:fontRef>
        </p:style>
      </p:cxnSp>
      <p:cxnSp>
        <p:nvCxnSpPr>
          <p:cNvPr id="14" name="Прямая соединительная линия 13"/>
          <p:cNvCxnSpPr>
            <a:stCxn id="10" idx="2"/>
          </p:cNvCxnSpPr>
          <p:nvPr/>
        </p:nvCxnSpPr>
        <p:spPr>
          <a:xfrm rot="5400000">
            <a:off x="4152900" y="3162300"/>
            <a:ext cx="1143000" cy="914400"/>
          </a:xfrm>
          <a:prstGeom prst="line">
            <a:avLst/>
          </a:prstGeom>
        </p:spPr>
        <p:style>
          <a:lnRef idx="2">
            <a:schemeClr val="accent2"/>
          </a:lnRef>
          <a:fillRef idx="0">
            <a:schemeClr val="accent2"/>
          </a:fillRef>
          <a:effectRef idx="1">
            <a:schemeClr val="accent2"/>
          </a:effectRef>
          <a:fontRef idx="minor">
            <a:schemeClr val="tx1"/>
          </a:fontRef>
        </p:style>
      </p:cxnSp>
      <p:cxnSp>
        <p:nvCxnSpPr>
          <p:cNvPr id="16" name="Прямая соединительная линия 15"/>
          <p:cNvCxnSpPr>
            <a:stCxn id="10" idx="2"/>
          </p:cNvCxnSpPr>
          <p:nvPr/>
        </p:nvCxnSpPr>
        <p:spPr>
          <a:xfrm rot="16200000" flipH="1">
            <a:off x="4648200" y="3581400"/>
            <a:ext cx="1143000" cy="76200"/>
          </a:xfrm>
          <a:prstGeom prst="line">
            <a:avLst/>
          </a:prstGeom>
        </p:spPr>
        <p:style>
          <a:lnRef idx="2">
            <a:schemeClr val="accent2"/>
          </a:lnRef>
          <a:fillRef idx="0">
            <a:schemeClr val="accent2"/>
          </a:fillRef>
          <a:effectRef idx="1">
            <a:schemeClr val="accent2"/>
          </a:effectRef>
          <a:fontRef idx="minor">
            <a:schemeClr val="tx1"/>
          </a:fontRef>
        </p:style>
      </p:cxnSp>
      <p:cxnSp>
        <p:nvCxnSpPr>
          <p:cNvPr id="18" name="Прямая соединительная линия 17"/>
          <p:cNvCxnSpPr>
            <a:stCxn id="10" idx="2"/>
          </p:cNvCxnSpPr>
          <p:nvPr/>
        </p:nvCxnSpPr>
        <p:spPr>
          <a:xfrm rot="16200000" flipH="1">
            <a:off x="5372100" y="2857500"/>
            <a:ext cx="838200" cy="1219200"/>
          </a:xfrm>
          <a:prstGeom prst="line">
            <a:avLst/>
          </a:prstGeom>
        </p:spPr>
        <p:style>
          <a:lnRef idx="2">
            <a:schemeClr val="accent2"/>
          </a:lnRef>
          <a:fillRef idx="0">
            <a:schemeClr val="accent2"/>
          </a:fillRef>
          <a:effectRef idx="1">
            <a:schemeClr val="accent2"/>
          </a:effectRef>
          <a:fontRef idx="minor">
            <a:schemeClr val="tx1"/>
          </a:fontRef>
        </p:style>
      </p:cxnSp>
      <p:sp>
        <p:nvSpPr>
          <p:cNvPr id="19" name="Скругленный прямоугольник 18"/>
          <p:cNvSpPr/>
          <p:nvPr/>
        </p:nvSpPr>
        <p:spPr>
          <a:xfrm>
            <a:off x="762000" y="3733800"/>
            <a:ext cx="2057400" cy="6096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ru-RU" sz="2400" b="1" dirty="0" smtClean="0">
                <a:solidFill>
                  <a:srgbClr val="002060"/>
                </a:solidFill>
              </a:rPr>
              <a:t>От  монголов   </a:t>
            </a:r>
            <a:endParaRPr lang="ru-RU" sz="2400" b="1" dirty="0">
              <a:solidFill>
                <a:srgbClr val="002060"/>
              </a:solidFill>
            </a:endParaRPr>
          </a:p>
        </p:txBody>
      </p:sp>
      <p:sp>
        <p:nvSpPr>
          <p:cNvPr id="20" name="Блок-схема: альтернативный процесс 19"/>
          <p:cNvSpPr/>
          <p:nvPr/>
        </p:nvSpPr>
        <p:spPr>
          <a:xfrm>
            <a:off x="2895600" y="4343400"/>
            <a:ext cx="1676400" cy="685800"/>
          </a:xfrm>
          <a:prstGeom prst="flowChartAlternateProcess">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ru-RU" b="1" dirty="0" smtClean="0">
                <a:solidFill>
                  <a:srgbClr val="002060"/>
                </a:solidFill>
              </a:rPr>
              <a:t>От турецкой империи</a:t>
            </a:r>
            <a:endParaRPr lang="ru-RU" b="1" dirty="0">
              <a:solidFill>
                <a:srgbClr val="002060"/>
              </a:solidFill>
            </a:endParaRPr>
          </a:p>
        </p:txBody>
      </p:sp>
      <p:sp>
        <p:nvSpPr>
          <p:cNvPr id="21" name="Блок-схема: альтернативный процесс 20"/>
          <p:cNvSpPr/>
          <p:nvPr/>
        </p:nvSpPr>
        <p:spPr>
          <a:xfrm>
            <a:off x="4800600" y="4343400"/>
            <a:ext cx="1600200" cy="533400"/>
          </a:xfrm>
          <a:prstGeom prst="flowChartAlternateProcess">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ru-RU" sz="2000" b="1" dirty="0" smtClean="0">
                <a:solidFill>
                  <a:srgbClr val="002060"/>
                </a:solidFill>
              </a:rPr>
              <a:t>В 1812г.</a:t>
            </a:r>
            <a:endParaRPr lang="ru-RU" sz="2000" b="1" dirty="0">
              <a:solidFill>
                <a:srgbClr val="002060"/>
              </a:solidFill>
            </a:endParaRPr>
          </a:p>
        </p:txBody>
      </p:sp>
      <p:sp>
        <p:nvSpPr>
          <p:cNvPr id="22" name="Блок-схема: альтернативный процесс 21"/>
          <p:cNvSpPr/>
          <p:nvPr/>
        </p:nvSpPr>
        <p:spPr>
          <a:xfrm>
            <a:off x="6553200" y="3429000"/>
            <a:ext cx="1828800" cy="685800"/>
          </a:xfrm>
          <a:prstGeom prst="flowChartAlternateProcess">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ru-RU" sz="2400" b="1" dirty="0" smtClean="0">
                <a:solidFill>
                  <a:srgbClr val="002060"/>
                </a:solidFill>
              </a:rPr>
              <a:t>???</a:t>
            </a:r>
            <a:endParaRPr lang="ru-RU" sz="2400" b="1" dirty="0">
              <a:solidFill>
                <a:srgbClr val="002060"/>
              </a:solidFill>
            </a:endParaRPr>
          </a:p>
        </p:txBody>
      </p:sp>
      <p:sp>
        <p:nvSpPr>
          <p:cNvPr id="23" name="Скругленная прямоугольная выноска 22"/>
          <p:cNvSpPr/>
          <p:nvPr/>
        </p:nvSpPr>
        <p:spPr>
          <a:xfrm>
            <a:off x="381000" y="5105400"/>
            <a:ext cx="8077200" cy="1219200"/>
          </a:xfrm>
          <a:prstGeom prst="wedgeRoundRectCallou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ru-RU" sz="2400" b="1" dirty="0" smtClean="0">
                <a:solidFill>
                  <a:srgbClr val="C00000"/>
                </a:solidFill>
              </a:rPr>
              <a:t>Предположите, что было бы в противном случае?</a:t>
            </a:r>
          </a:p>
          <a:p>
            <a:pPr algn="ctr"/>
            <a:r>
              <a:rPr lang="ru-RU" sz="2400" b="1" dirty="0" smtClean="0">
                <a:solidFill>
                  <a:srgbClr val="C00000"/>
                </a:solidFill>
              </a:rPr>
              <a:t> Если бы Россия не смогла противостоять?</a:t>
            </a:r>
            <a:endParaRPr lang="ru-RU" sz="2400" b="1" dirty="0">
              <a:solidFill>
                <a:srgbClr val="C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edge">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strips(downLeft)">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6"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arn(inHorizontal)">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6"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arn(inHorizontal)">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6"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barn(inHorizontal)">
                                      <p:cBhvr>
                                        <p:cTn id="27" dur="500"/>
                                        <p:tgtEl>
                                          <p:spTgt spid="10"/>
                                        </p:tgtEl>
                                      </p:cBhvr>
                                    </p:animEffect>
                                  </p:childTnLst>
                                </p:cTn>
                              </p:par>
                            </p:childTnLst>
                          </p:cTn>
                        </p:par>
                      </p:childTnLst>
                    </p:cTn>
                  </p:par>
                  <p:par>
                    <p:cTn id="28" fill="hold">
                      <p:stCondLst>
                        <p:cond delay="indefinite"/>
                      </p:stCondLst>
                      <p:childTnLst>
                        <p:par>
                          <p:cTn id="29" fill="hold">
                            <p:stCondLst>
                              <p:cond delay="0"/>
                            </p:stCondLst>
                            <p:childTnLst>
                              <p:par>
                                <p:cTn id="30" presetID="18" presetClass="entr" presetSubtype="12" fill="hold"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strips(downLeft)">
                                      <p:cBhvr>
                                        <p:cTn id="32" dur="500"/>
                                        <p:tgtEl>
                                          <p:spTgt spid="12"/>
                                        </p:tgtEl>
                                      </p:cBhvr>
                                    </p:animEffect>
                                  </p:childTnLst>
                                </p:cTn>
                              </p:par>
                            </p:childTnLst>
                          </p:cTn>
                        </p:par>
                      </p:childTnLst>
                    </p:cTn>
                  </p:par>
                  <p:par>
                    <p:cTn id="33" fill="hold">
                      <p:stCondLst>
                        <p:cond delay="indefinite"/>
                      </p:stCondLst>
                      <p:childTnLst>
                        <p:par>
                          <p:cTn id="34" fill="hold">
                            <p:stCondLst>
                              <p:cond delay="0"/>
                            </p:stCondLst>
                            <p:childTnLst>
                              <p:par>
                                <p:cTn id="35" presetID="18" presetClass="entr" presetSubtype="12" fill="hold" nodeType="click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strips(downLeft)">
                                      <p:cBhvr>
                                        <p:cTn id="37" dur="500"/>
                                        <p:tgtEl>
                                          <p:spTgt spid="14"/>
                                        </p:tgtEl>
                                      </p:cBhvr>
                                    </p:animEffect>
                                  </p:childTnLst>
                                </p:cTn>
                              </p:par>
                            </p:childTnLst>
                          </p:cTn>
                        </p:par>
                      </p:childTnLst>
                    </p:cTn>
                  </p:par>
                  <p:par>
                    <p:cTn id="38" fill="hold">
                      <p:stCondLst>
                        <p:cond delay="indefinite"/>
                      </p:stCondLst>
                      <p:childTnLst>
                        <p:par>
                          <p:cTn id="39" fill="hold">
                            <p:stCondLst>
                              <p:cond delay="0"/>
                            </p:stCondLst>
                            <p:childTnLst>
                              <p:par>
                                <p:cTn id="40" presetID="18" presetClass="entr" presetSubtype="12" fill="hold" nodeType="clickEffect">
                                  <p:stCondLst>
                                    <p:cond delay="0"/>
                                  </p:stCondLst>
                                  <p:childTnLst>
                                    <p:set>
                                      <p:cBhvr>
                                        <p:cTn id="41" dur="1" fill="hold">
                                          <p:stCondLst>
                                            <p:cond delay="0"/>
                                          </p:stCondLst>
                                        </p:cTn>
                                        <p:tgtEl>
                                          <p:spTgt spid="16"/>
                                        </p:tgtEl>
                                        <p:attrNameLst>
                                          <p:attrName>style.visibility</p:attrName>
                                        </p:attrNameLst>
                                      </p:cBhvr>
                                      <p:to>
                                        <p:strVal val="visible"/>
                                      </p:to>
                                    </p:set>
                                    <p:animEffect transition="in" filter="strips(downLeft)">
                                      <p:cBhvr>
                                        <p:cTn id="42" dur="500"/>
                                        <p:tgtEl>
                                          <p:spTgt spid="16"/>
                                        </p:tgtEl>
                                      </p:cBhvr>
                                    </p:animEffect>
                                  </p:childTnLst>
                                </p:cTn>
                              </p:par>
                            </p:childTnLst>
                          </p:cTn>
                        </p:par>
                      </p:childTnLst>
                    </p:cTn>
                  </p:par>
                  <p:par>
                    <p:cTn id="43" fill="hold">
                      <p:stCondLst>
                        <p:cond delay="indefinite"/>
                      </p:stCondLst>
                      <p:childTnLst>
                        <p:par>
                          <p:cTn id="44" fill="hold">
                            <p:stCondLst>
                              <p:cond delay="0"/>
                            </p:stCondLst>
                            <p:childTnLst>
                              <p:par>
                                <p:cTn id="45" presetID="18" presetClass="entr" presetSubtype="12" fill="hold" nodeType="clickEffect">
                                  <p:stCondLst>
                                    <p:cond delay="0"/>
                                  </p:stCondLst>
                                  <p:childTnLst>
                                    <p:set>
                                      <p:cBhvr>
                                        <p:cTn id="46" dur="1" fill="hold">
                                          <p:stCondLst>
                                            <p:cond delay="0"/>
                                          </p:stCondLst>
                                        </p:cTn>
                                        <p:tgtEl>
                                          <p:spTgt spid="18"/>
                                        </p:tgtEl>
                                        <p:attrNameLst>
                                          <p:attrName>style.visibility</p:attrName>
                                        </p:attrNameLst>
                                      </p:cBhvr>
                                      <p:to>
                                        <p:strVal val="visible"/>
                                      </p:to>
                                    </p:set>
                                    <p:animEffect transition="in" filter="strips(downLeft)">
                                      <p:cBhvr>
                                        <p:cTn id="47" dur="500"/>
                                        <p:tgtEl>
                                          <p:spTgt spid="18"/>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19"/>
                                        </p:tgtEl>
                                        <p:attrNameLst>
                                          <p:attrName>style.visibility</p:attrName>
                                        </p:attrNameLst>
                                      </p:cBhvr>
                                      <p:to>
                                        <p:strVal val="visible"/>
                                      </p:to>
                                    </p:set>
                                    <p:animEffect transition="in" filter="wipe(down)">
                                      <p:cBhvr>
                                        <p:cTn id="52" dur="500"/>
                                        <p:tgtEl>
                                          <p:spTgt spid="19"/>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4" fill="hold" grpId="0" nodeType="clickEffect">
                                  <p:stCondLst>
                                    <p:cond delay="0"/>
                                  </p:stCondLst>
                                  <p:childTnLst>
                                    <p:set>
                                      <p:cBhvr>
                                        <p:cTn id="56" dur="1" fill="hold">
                                          <p:stCondLst>
                                            <p:cond delay="0"/>
                                          </p:stCondLst>
                                        </p:cTn>
                                        <p:tgtEl>
                                          <p:spTgt spid="20"/>
                                        </p:tgtEl>
                                        <p:attrNameLst>
                                          <p:attrName>style.visibility</p:attrName>
                                        </p:attrNameLst>
                                      </p:cBhvr>
                                      <p:to>
                                        <p:strVal val="visible"/>
                                      </p:to>
                                    </p:set>
                                    <p:animEffect transition="in" filter="wipe(down)">
                                      <p:cBhvr>
                                        <p:cTn id="57" dur="500"/>
                                        <p:tgtEl>
                                          <p:spTgt spid="20"/>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4" fill="hold" grpId="0" nodeType="clickEffect">
                                  <p:stCondLst>
                                    <p:cond delay="0"/>
                                  </p:stCondLst>
                                  <p:childTnLst>
                                    <p:set>
                                      <p:cBhvr>
                                        <p:cTn id="61" dur="1" fill="hold">
                                          <p:stCondLst>
                                            <p:cond delay="0"/>
                                          </p:stCondLst>
                                        </p:cTn>
                                        <p:tgtEl>
                                          <p:spTgt spid="21"/>
                                        </p:tgtEl>
                                        <p:attrNameLst>
                                          <p:attrName>style.visibility</p:attrName>
                                        </p:attrNameLst>
                                      </p:cBhvr>
                                      <p:to>
                                        <p:strVal val="visible"/>
                                      </p:to>
                                    </p:set>
                                    <p:animEffect transition="in" filter="wipe(down)">
                                      <p:cBhvr>
                                        <p:cTn id="62" dur="500"/>
                                        <p:tgtEl>
                                          <p:spTgt spid="21"/>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ntr" presetSubtype="4" fill="hold" grpId="0" nodeType="clickEffect">
                                  <p:stCondLst>
                                    <p:cond delay="0"/>
                                  </p:stCondLst>
                                  <p:childTnLst>
                                    <p:set>
                                      <p:cBhvr>
                                        <p:cTn id="66" dur="1" fill="hold">
                                          <p:stCondLst>
                                            <p:cond delay="0"/>
                                          </p:stCondLst>
                                        </p:cTn>
                                        <p:tgtEl>
                                          <p:spTgt spid="22"/>
                                        </p:tgtEl>
                                        <p:attrNameLst>
                                          <p:attrName>style.visibility</p:attrName>
                                        </p:attrNameLst>
                                      </p:cBhvr>
                                      <p:to>
                                        <p:strVal val="visible"/>
                                      </p:to>
                                    </p:set>
                                    <p:animEffect transition="in" filter="wipe(down)">
                                      <p:cBhvr>
                                        <p:cTn id="67" dur="500"/>
                                        <p:tgtEl>
                                          <p:spTgt spid="22"/>
                                        </p:tgtEl>
                                      </p:cBhvr>
                                    </p:animEffect>
                                  </p:childTnLst>
                                </p:cTn>
                              </p:par>
                            </p:childTnLst>
                          </p:cTn>
                        </p:par>
                      </p:childTnLst>
                    </p:cTn>
                  </p:par>
                  <p:par>
                    <p:cTn id="68" fill="hold">
                      <p:stCondLst>
                        <p:cond delay="indefinite"/>
                      </p:stCondLst>
                      <p:childTnLst>
                        <p:par>
                          <p:cTn id="69" fill="hold">
                            <p:stCondLst>
                              <p:cond delay="0"/>
                            </p:stCondLst>
                            <p:childTnLst>
                              <p:par>
                                <p:cTn id="70" presetID="22" presetClass="entr" presetSubtype="4" fill="hold" grpId="0" nodeType="clickEffect">
                                  <p:stCondLst>
                                    <p:cond delay="0"/>
                                  </p:stCondLst>
                                  <p:childTnLst>
                                    <p:set>
                                      <p:cBhvr>
                                        <p:cTn id="71" dur="1" fill="hold">
                                          <p:stCondLst>
                                            <p:cond delay="0"/>
                                          </p:stCondLst>
                                        </p:cTn>
                                        <p:tgtEl>
                                          <p:spTgt spid="23"/>
                                        </p:tgtEl>
                                        <p:attrNameLst>
                                          <p:attrName>style.visibility</p:attrName>
                                        </p:attrNameLst>
                                      </p:cBhvr>
                                      <p:to>
                                        <p:strVal val="visible"/>
                                      </p:to>
                                    </p:set>
                                    <p:animEffect transition="in" filter="wipe(down)">
                                      <p:cBhvr>
                                        <p:cTn id="72"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10" grpId="0" animBg="1"/>
      <p:bldP spid="19" grpId="0" animBg="1"/>
      <p:bldP spid="20" grpId="0" animBg="1"/>
      <p:bldP spid="21" grpId="0" animBg="1"/>
      <p:bldP spid="22" grpId="0" animBg="1"/>
      <p:bldP spid="2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6"/>
          <p:cNvPicPr>
            <a:picLocks noChangeAspect="1" noChangeArrowheads="1"/>
          </p:cNvPicPr>
          <p:nvPr/>
        </p:nvPicPr>
        <p:blipFill>
          <a:blip r:embed="rId2" cstate="print"/>
          <a:srcRect/>
          <a:stretch>
            <a:fillRect/>
          </a:stretch>
        </p:blipFill>
        <p:spPr bwMode="auto">
          <a:xfrm>
            <a:off x="6629400" y="3505200"/>
            <a:ext cx="2306575" cy="3048000"/>
          </a:xfrm>
          <a:prstGeom prst="rect">
            <a:avLst/>
          </a:prstGeom>
          <a:ln>
            <a:headEnd/>
            <a:tailEnd/>
          </a:ln>
        </p:spPr>
        <p:style>
          <a:lnRef idx="2">
            <a:schemeClr val="accent2"/>
          </a:lnRef>
          <a:fillRef idx="1">
            <a:schemeClr val="lt1"/>
          </a:fillRef>
          <a:effectRef idx="0">
            <a:schemeClr val="accent2"/>
          </a:effectRef>
          <a:fontRef idx="minor">
            <a:schemeClr val="dk1"/>
          </a:fontRef>
        </p:style>
      </p:pic>
      <p:sp>
        <p:nvSpPr>
          <p:cNvPr id="3" name="Блок-схема: подготовка 2"/>
          <p:cNvSpPr/>
          <p:nvPr/>
        </p:nvSpPr>
        <p:spPr>
          <a:xfrm>
            <a:off x="2971800" y="609600"/>
            <a:ext cx="3581400" cy="990600"/>
          </a:xfrm>
          <a:prstGeom prst="flowChartPreparation">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ru-RU" b="1" dirty="0" smtClean="0">
                <a:solidFill>
                  <a:srgbClr val="002060"/>
                </a:solidFill>
              </a:rPr>
              <a:t> Этнополитический фактор</a:t>
            </a:r>
            <a:endParaRPr lang="ru-RU" b="1" dirty="0">
              <a:solidFill>
                <a:srgbClr val="002060"/>
              </a:solidFill>
            </a:endParaRPr>
          </a:p>
        </p:txBody>
      </p:sp>
      <p:sp>
        <p:nvSpPr>
          <p:cNvPr id="4" name="Блок-схема: альтернативный процесс 3"/>
          <p:cNvSpPr/>
          <p:nvPr/>
        </p:nvSpPr>
        <p:spPr>
          <a:xfrm>
            <a:off x="304800" y="1600200"/>
            <a:ext cx="8534400" cy="1143000"/>
          </a:xfrm>
          <a:prstGeom prst="flowChartAlternateProcess">
            <a:avLst/>
          </a:prstGeom>
        </p:spPr>
        <p:style>
          <a:lnRef idx="2">
            <a:schemeClr val="accent1"/>
          </a:lnRef>
          <a:fillRef idx="1">
            <a:schemeClr val="lt1"/>
          </a:fillRef>
          <a:effectRef idx="0">
            <a:schemeClr val="accent1"/>
          </a:effectRef>
          <a:fontRef idx="minor">
            <a:schemeClr val="dk1"/>
          </a:fontRef>
        </p:style>
        <p:txBody>
          <a:bodyPr rtlCol="0" anchor="ctr"/>
          <a:lstStyle/>
          <a:p>
            <a:pPr algn="just"/>
            <a:r>
              <a:rPr lang="ru-RU" sz="2000" b="1" dirty="0" smtClean="0"/>
              <a:t>Русский народ формировался на протяжении нескольких столетий на базе славянских племён, занимавших территорию Восточной Европы.</a:t>
            </a:r>
            <a:endParaRPr lang="ru-RU" sz="2000" b="1" dirty="0"/>
          </a:p>
        </p:txBody>
      </p:sp>
      <p:sp>
        <p:nvSpPr>
          <p:cNvPr id="5" name="Блок-схема: альтернативный процесс 4"/>
          <p:cNvSpPr/>
          <p:nvPr/>
        </p:nvSpPr>
        <p:spPr>
          <a:xfrm>
            <a:off x="304800" y="2514600"/>
            <a:ext cx="8534400" cy="914400"/>
          </a:xfrm>
          <a:prstGeom prst="flowChartAlternateProcess">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ru-RU" sz="2000" b="1" dirty="0" smtClean="0"/>
              <a:t>Обычаи, хозяйство, духовная жизнь славян отличались от Западной и Восточной Европы.</a:t>
            </a:r>
            <a:endParaRPr lang="ru-RU" sz="2000" b="1" dirty="0"/>
          </a:p>
        </p:txBody>
      </p:sp>
      <p:sp>
        <p:nvSpPr>
          <p:cNvPr id="6" name="Блок-схема: альтернативный процесс 5"/>
          <p:cNvSpPr/>
          <p:nvPr/>
        </p:nvSpPr>
        <p:spPr>
          <a:xfrm>
            <a:off x="304800" y="3352800"/>
            <a:ext cx="6248400" cy="914400"/>
          </a:xfrm>
          <a:prstGeom prst="flowChartAlternateProcess">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ru-RU" sz="2000" b="1" dirty="0" smtClean="0"/>
              <a:t>Особенность славянской общины – восприимчивость к внешним влияниям при сохранении внутреннего своеобразия.</a:t>
            </a:r>
            <a:endParaRPr lang="ru-RU" sz="2000" b="1" dirty="0"/>
          </a:p>
        </p:txBody>
      </p:sp>
      <p:sp>
        <p:nvSpPr>
          <p:cNvPr id="7" name="Блок-схема: альтернативный процесс 6"/>
          <p:cNvSpPr/>
          <p:nvPr/>
        </p:nvSpPr>
        <p:spPr>
          <a:xfrm>
            <a:off x="304800" y="4267200"/>
            <a:ext cx="6248400" cy="1143000"/>
          </a:xfrm>
          <a:prstGeom prst="flowChartAlternateProcess">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ru-RU" sz="2000" b="1" dirty="0" smtClean="0"/>
              <a:t>В процессе формирования русского народа приняло участие большое количество неславянских народов, но славянский компонент всегда господствовал.</a:t>
            </a:r>
            <a:endParaRPr lang="ru-RU" sz="2000" b="1" dirty="0"/>
          </a:p>
        </p:txBody>
      </p:sp>
      <p:pic>
        <p:nvPicPr>
          <p:cNvPr id="8" name="Рисунок 7"/>
          <p:cNvPicPr/>
          <p:nvPr/>
        </p:nvPicPr>
        <p:blipFill>
          <a:blip r:embed="rId3"/>
          <a:srcRect/>
          <a:stretch>
            <a:fillRect/>
          </a:stretch>
        </p:blipFill>
        <p:spPr bwMode="auto">
          <a:xfrm>
            <a:off x="6629400" y="381000"/>
            <a:ext cx="1219200" cy="1371600"/>
          </a:xfrm>
          <a:prstGeom prst="rect">
            <a:avLst/>
          </a:prstGeom>
          <a:solidFill>
            <a:srgbClr val="FFFFFF">
              <a:shade val="85000"/>
            </a:srgbClr>
          </a:solidFill>
          <a:ln w="190500" cap="rnd">
            <a:solidFill>
              <a:srgbClr val="FFFFFF"/>
            </a:solidFill>
          </a:ln>
          <a:effectLst>
            <a:outerShdw blurRad="36195" dist="12700" dir="11400000" algn="tl" rotWithShape="0">
              <a:srgbClr val="000000">
                <a:alpha val="33000"/>
              </a:srgbClr>
            </a:outerShdw>
          </a:effectLst>
          <a:scene3d>
            <a:camera prst="perspectiveContrastingLeftFacing">
              <a:rot lat="540000" lon="2100000" rev="0"/>
            </a:camera>
            <a:lightRig rig="soft" dir="t"/>
          </a:scene3d>
          <a:sp3d contourW="12700" prstMaterial="matte">
            <a:bevelT w="63500" h="50800"/>
            <a:contourClr>
              <a:srgbClr val="C0C0C0"/>
            </a:contourClr>
          </a:sp3d>
        </p:spPr>
        <p:style>
          <a:lnRef idx="2">
            <a:schemeClr val="accent2"/>
          </a:lnRef>
          <a:fillRef idx="1">
            <a:schemeClr val="lt1"/>
          </a:fillRef>
          <a:effectRef idx="0">
            <a:schemeClr val="accent2"/>
          </a:effectRef>
          <a:fontRef idx="minor">
            <a:schemeClr val="dk1"/>
          </a:fontRef>
        </p:style>
      </p:pic>
      <p:pic>
        <p:nvPicPr>
          <p:cNvPr id="9" name="Рисунок 8"/>
          <p:cNvPicPr/>
          <p:nvPr/>
        </p:nvPicPr>
        <p:blipFill>
          <a:blip r:embed="rId4"/>
          <a:srcRect/>
          <a:stretch>
            <a:fillRect/>
          </a:stretch>
        </p:blipFill>
        <p:spPr bwMode="auto">
          <a:xfrm>
            <a:off x="1524000" y="381000"/>
            <a:ext cx="1295400" cy="1371600"/>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style>
          <a:lnRef idx="2">
            <a:schemeClr val="accent2"/>
          </a:lnRef>
          <a:fillRef idx="1">
            <a:schemeClr val="lt1"/>
          </a:fillRef>
          <a:effectRef idx="0">
            <a:schemeClr val="accent2"/>
          </a:effectRef>
          <a:fontRef idx="minor">
            <a:schemeClr val="dk1"/>
          </a:fontRef>
        </p:style>
      </p:pic>
      <p:sp>
        <p:nvSpPr>
          <p:cNvPr id="10" name="Блок-схема: альтернативный процесс 9"/>
          <p:cNvSpPr/>
          <p:nvPr/>
        </p:nvSpPr>
        <p:spPr>
          <a:xfrm>
            <a:off x="381000" y="5410200"/>
            <a:ext cx="6172200" cy="1219200"/>
          </a:xfrm>
          <a:prstGeom prst="flowChartAlternateProcess">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ru-RU" sz="2000" b="1" i="1" dirty="0" smtClean="0">
                <a:solidFill>
                  <a:srgbClr val="C00000"/>
                </a:solidFill>
              </a:rPr>
              <a:t>Будущий русский народ изначально рождался на полиэтнической основе!!!</a:t>
            </a:r>
            <a:endParaRPr lang="ru-RU" sz="2000" b="1" i="1" dirty="0">
              <a:solidFill>
                <a:srgbClr val="C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wipe(down)">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wipe(down)">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wipe(down)">
                                      <p:cBhvr>
                                        <p:cTn id="27" dur="5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blinds(horizontal)">
                                      <p:cBhvr>
                                        <p:cTn id="3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7" grpId="0" animBg="1"/>
      <p:bldP spid="1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Блок-схема: ссылка на другую страницу 2"/>
          <p:cNvSpPr/>
          <p:nvPr/>
        </p:nvSpPr>
        <p:spPr>
          <a:xfrm>
            <a:off x="304800" y="304800"/>
            <a:ext cx="8305800" cy="990600"/>
          </a:xfrm>
          <a:prstGeom prst="flowChartOffpageConnector">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ru-RU" sz="2400" b="1" dirty="0" smtClean="0">
                <a:solidFill>
                  <a:srgbClr val="002060"/>
                </a:solidFill>
              </a:rPr>
              <a:t>2. Влияние природы на формирование русского характера.</a:t>
            </a:r>
            <a:endParaRPr lang="ru-RU" sz="2400" b="1" dirty="0">
              <a:solidFill>
                <a:srgbClr val="002060"/>
              </a:solidFill>
            </a:endParaRPr>
          </a:p>
        </p:txBody>
      </p:sp>
      <p:sp>
        <p:nvSpPr>
          <p:cNvPr id="4" name="Скругленная прямоугольная выноска 3"/>
          <p:cNvSpPr/>
          <p:nvPr/>
        </p:nvSpPr>
        <p:spPr>
          <a:xfrm>
            <a:off x="152400" y="2057400"/>
            <a:ext cx="3810000" cy="990600"/>
          </a:xfrm>
          <a:prstGeom prst="wedgeRoundRectCallou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ru-RU" b="1" dirty="0" smtClean="0">
                <a:solidFill>
                  <a:srgbClr val="002060"/>
                </a:solidFill>
              </a:rPr>
              <a:t>«История России – история страны, которая колонизуется» В.Ключевский</a:t>
            </a:r>
            <a:endParaRPr lang="ru-RU" b="1" dirty="0">
              <a:solidFill>
                <a:srgbClr val="002060"/>
              </a:solidFill>
            </a:endParaRPr>
          </a:p>
        </p:txBody>
      </p:sp>
      <p:sp>
        <p:nvSpPr>
          <p:cNvPr id="5" name="Скругленная прямоугольная выноска 4"/>
          <p:cNvSpPr/>
          <p:nvPr/>
        </p:nvSpPr>
        <p:spPr>
          <a:xfrm>
            <a:off x="3962400" y="1905000"/>
            <a:ext cx="4876800" cy="1524000"/>
          </a:xfrm>
          <a:prstGeom prst="wedgeRoundRectCallout">
            <a:avLst/>
          </a:prstGeom>
        </p:spPr>
        <p:style>
          <a:lnRef idx="2">
            <a:schemeClr val="accent1"/>
          </a:lnRef>
          <a:fillRef idx="1">
            <a:schemeClr val="lt1"/>
          </a:fillRef>
          <a:effectRef idx="0">
            <a:schemeClr val="accent1"/>
          </a:effectRef>
          <a:fontRef idx="minor">
            <a:schemeClr val="dk1"/>
          </a:fontRef>
        </p:style>
        <p:txBody>
          <a:bodyPr rtlCol="0" anchor="ctr"/>
          <a:lstStyle/>
          <a:p>
            <a:pPr algn="just"/>
            <a:r>
              <a:rPr lang="ru-RU" b="1" i="1" dirty="0" smtClean="0">
                <a:solidFill>
                  <a:srgbClr val="002060"/>
                </a:solidFill>
              </a:rPr>
              <a:t>«…пейзаж русской души соответствует пейзажу русской земли…та же безграничность, бесформенность, отсутствие границ и пределов»Н.Бердяев </a:t>
            </a:r>
            <a:endParaRPr lang="ru-RU" b="1" i="1" dirty="0">
              <a:solidFill>
                <a:srgbClr val="002060"/>
              </a:solidFill>
            </a:endParaRPr>
          </a:p>
        </p:txBody>
      </p:sp>
      <p:sp>
        <p:nvSpPr>
          <p:cNvPr id="6" name="Овальная выноска 5"/>
          <p:cNvSpPr/>
          <p:nvPr/>
        </p:nvSpPr>
        <p:spPr>
          <a:xfrm>
            <a:off x="1676400" y="1143000"/>
            <a:ext cx="6096000" cy="838200"/>
          </a:xfrm>
          <a:prstGeom prst="wedgeEllipseCallou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ru-RU" b="1" dirty="0" smtClean="0">
                <a:solidFill>
                  <a:schemeClr val="bg1"/>
                </a:solidFill>
              </a:rPr>
              <a:t>Докажите!</a:t>
            </a:r>
            <a:endParaRPr lang="ru-RU" b="1" dirty="0">
              <a:solidFill>
                <a:schemeClr val="bg1"/>
              </a:solidFill>
            </a:endParaRPr>
          </a:p>
        </p:txBody>
      </p:sp>
      <p:sp>
        <p:nvSpPr>
          <p:cNvPr id="7" name="Блок-схема: процесс 6"/>
          <p:cNvSpPr/>
          <p:nvPr/>
        </p:nvSpPr>
        <p:spPr>
          <a:xfrm>
            <a:off x="304800" y="3810000"/>
            <a:ext cx="2362200" cy="2819400"/>
          </a:xfrm>
          <a:prstGeom prst="flowChartProcess">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ru-RU" sz="2400" b="1" i="1" dirty="0" smtClean="0">
                <a:solidFill>
                  <a:srgbClr val="C00000"/>
                </a:solidFill>
              </a:rPr>
              <a:t>\Лес </a:t>
            </a:r>
          </a:p>
          <a:p>
            <a:pPr algn="ctr"/>
            <a:r>
              <a:rPr lang="ru-RU" sz="2400" b="1" i="1" dirty="0" smtClean="0">
                <a:solidFill>
                  <a:srgbClr val="C00000"/>
                </a:solidFill>
              </a:rPr>
              <a:t>\  степь</a:t>
            </a:r>
          </a:p>
          <a:p>
            <a:pPr algn="ctr"/>
            <a:r>
              <a:rPr lang="ru-RU" sz="2400" b="1" i="1" dirty="0" smtClean="0">
                <a:solidFill>
                  <a:srgbClr val="C00000"/>
                </a:solidFill>
              </a:rPr>
              <a:t> \  река </a:t>
            </a:r>
          </a:p>
          <a:p>
            <a:pPr algn="ctr"/>
            <a:r>
              <a:rPr lang="ru-RU" sz="2400" b="1" i="1" dirty="0" smtClean="0">
                <a:solidFill>
                  <a:srgbClr val="C00000"/>
                </a:solidFill>
              </a:rPr>
              <a:t>      \ далеко от моря </a:t>
            </a:r>
          </a:p>
          <a:p>
            <a:pPr algn="ctr"/>
            <a:r>
              <a:rPr lang="ru-RU" sz="2400" b="1" i="1" dirty="0" smtClean="0">
                <a:solidFill>
                  <a:srgbClr val="C00000"/>
                </a:solidFill>
              </a:rPr>
              <a:t>\большие расстояния</a:t>
            </a:r>
            <a:endParaRPr lang="ru-RU" sz="2400" b="1" i="1" dirty="0">
              <a:solidFill>
                <a:srgbClr val="C00000"/>
              </a:solidFill>
            </a:endParaRPr>
          </a:p>
        </p:txBody>
      </p:sp>
      <p:sp>
        <p:nvSpPr>
          <p:cNvPr id="8" name="Блок-схема: процесс 7"/>
          <p:cNvSpPr/>
          <p:nvPr/>
        </p:nvSpPr>
        <p:spPr>
          <a:xfrm>
            <a:off x="2667000" y="3657600"/>
            <a:ext cx="6248400" cy="3048000"/>
          </a:xfrm>
          <a:prstGeom prst="flowChartProcess">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ru-RU" sz="2000" b="1" i="1" dirty="0" smtClean="0"/>
              <a:t>Страх перед неведомым,</a:t>
            </a:r>
          </a:p>
          <a:p>
            <a:pPr algn="ctr"/>
            <a:r>
              <a:rPr lang="ru-RU" sz="2000" b="1" i="1" dirty="0" smtClean="0"/>
              <a:t>Укрытие, защита, </a:t>
            </a:r>
          </a:p>
          <a:p>
            <a:pPr algn="ctr"/>
            <a:r>
              <a:rPr lang="ru-RU" sz="2000" b="1" i="1" dirty="0" smtClean="0"/>
              <a:t>Определённость, привычка к совместному действию, бесконечность, широта души, замедленное развитие, множество субкультур, неторопливость, упорство, яркие краски, хоровое пение, коллективизм, несплочённость народов,  сильная центральная власть…</a:t>
            </a:r>
            <a:endParaRPr lang="ru-RU" sz="2000" b="1" i="1" dirty="0"/>
          </a:p>
        </p:txBody>
      </p:sp>
      <p:sp>
        <p:nvSpPr>
          <p:cNvPr id="9" name="Овальная выноска 8"/>
          <p:cNvSpPr/>
          <p:nvPr/>
        </p:nvSpPr>
        <p:spPr>
          <a:xfrm>
            <a:off x="1905000" y="3048000"/>
            <a:ext cx="2362200" cy="838200"/>
          </a:xfrm>
          <a:prstGeom prst="wedgeEllipseCallou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ru-RU" sz="2000" b="1" i="1" dirty="0" smtClean="0">
                <a:solidFill>
                  <a:schemeClr val="bg1"/>
                </a:solidFill>
              </a:rPr>
              <a:t>Соотнесите!</a:t>
            </a:r>
            <a:endParaRPr lang="ru-RU" sz="2000" b="1" i="1" dirty="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wipe(down)">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wipe(down)">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55" presetClass="entr" presetSubtype="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 calcmode="lin" valueType="num">
                                      <p:cBhvr>
                                        <p:cTn id="22" dur="1000" fill="hold"/>
                                        <p:tgtEl>
                                          <p:spTgt spid="6"/>
                                        </p:tgtEl>
                                        <p:attrNameLst>
                                          <p:attrName>ppt_w</p:attrName>
                                        </p:attrNameLst>
                                      </p:cBhvr>
                                      <p:tavLst>
                                        <p:tav tm="0">
                                          <p:val>
                                            <p:strVal val="#ppt_w*0.70"/>
                                          </p:val>
                                        </p:tav>
                                        <p:tav tm="100000">
                                          <p:val>
                                            <p:strVal val="#ppt_w"/>
                                          </p:val>
                                        </p:tav>
                                      </p:tavLst>
                                    </p:anim>
                                    <p:anim calcmode="lin" valueType="num">
                                      <p:cBhvr>
                                        <p:cTn id="23" dur="1000" fill="hold"/>
                                        <p:tgtEl>
                                          <p:spTgt spid="6"/>
                                        </p:tgtEl>
                                        <p:attrNameLst>
                                          <p:attrName>ppt_h</p:attrName>
                                        </p:attrNameLst>
                                      </p:cBhvr>
                                      <p:tavLst>
                                        <p:tav tm="0">
                                          <p:val>
                                            <p:strVal val="#ppt_h"/>
                                          </p:val>
                                        </p:tav>
                                        <p:tav tm="100000">
                                          <p:val>
                                            <p:strVal val="#ppt_h"/>
                                          </p:val>
                                        </p:tav>
                                      </p:tavLst>
                                    </p:anim>
                                    <p:animEffect transition="in" filter="fade">
                                      <p:cBhvr>
                                        <p:cTn id="24" dur="1000"/>
                                        <p:tgtEl>
                                          <p:spTgt spid="6"/>
                                        </p:tgtEl>
                                      </p:cBhvr>
                                    </p:animEffect>
                                  </p:childTnLst>
                                </p:cTn>
                              </p:par>
                            </p:childTnLst>
                          </p:cTn>
                        </p:par>
                      </p:childTnLst>
                    </p:cTn>
                  </p:par>
                  <p:par>
                    <p:cTn id="25" fill="hold">
                      <p:stCondLst>
                        <p:cond delay="indefinite"/>
                      </p:stCondLst>
                      <p:childTnLst>
                        <p:par>
                          <p:cTn id="26" fill="hold">
                            <p:stCondLst>
                              <p:cond delay="0"/>
                            </p:stCondLst>
                            <p:childTnLst>
                              <p:par>
                                <p:cTn id="27" presetID="20" presetClass="entr" presetSubtype="0"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wedge">
                                      <p:cBhvr>
                                        <p:cTn id="29" dur="2000"/>
                                        <p:tgtEl>
                                          <p:spTgt spid="7"/>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4" fill="hold" grpId="0" nodeType="clickEffect">
                                  <p:stCondLst>
                                    <p:cond delay="0"/>
                                  </p:stCondLst>
                                  <p:childTnLst>
                                    <p:set>
                                      <p:cBhvr>
                                        <p:cTn id="33" dur="1" fill="hold">
                                          <p:stCondLst>
                                            <p:cond delay="0"/>
                                          </p:stCondLst>
                                        </p:cTn>
                                        <p:tgtEl>
                                          <p:spTgt spid="8"/>
                                        </p:tgtEl>
                                        <p:attrNameLst>
                                          <p:attrName>style.visibility</p:attrName>
                                        </p:attrNameLst>
                                      </p:cBhvr>
                                      <p:to>
                                        <p:strVal val="visible"/>
                                      </p:to>
                                    </p:set>
                                    <p:animEffect transition="in" filter="wipe(down)">
                                      <p:cBhvr>
                                        <p:cTn id="34" dur="500"/>
                                        <p:tgtEl>
                                          <p:spTgt spid="8"/>
                                        </p:tgtEl>
                                      </p:cBhvr>
                                    </p:animEffect>
                                  </p:childTnLst>
                                </p:cTn>
                              </p:par>
                            </p:childTnLst>
                          </p:cTn>
                        </p:par>
                      </p:childTnLst>
                    </p:cTn>
                  </p:par>
                  <p:par>
                    <p:cTn id="35" fill="hold">
                      <p:stCondLst>
                        <p:cond delay="indefinite"/>
                      </p:stCondLst>
                      <p:childTnLst>
                        <p:par>
                          <p:cTn id="36" fill="hold">
                            <p:stCondLst>
                              <p:cond delay="0"/>
                            </p:stCondLst>
                            <p:childTnLst>
                              <p:par>
                                <p:cTn id="37" presetID="20" presetClass="entr" presetSubtype="0" fill="hold" grpId="0" nodeType="clickEffect">
                                  <p:stCondLst>
                                    <p:cond delay="0"/>
                                  </p:stCondLst>
                                  <p:childTnLst>
                                    <p:set>
                                      <p:cBhvr>
                                        <p:cTn id="38" dur="1" fill="hold">
                                          <p:stCondLst>
                                            <p:cond delay="0"/>
                                          </p:stCondLst>
                                        </p:cTn>
                                        <p:tgtEl>
                                          <p:spTgt spid="9"/>
                                        </p:tgtEl>
                                        <p:attrNameLst>
                                          <p:attrName>style.visibility</p:attrName>
                                        </p:attrNameLst>
                                      </p:cBhvr>
                                      <p:to>
                                        <p:strVal val="visible"/>
                                      </p:to>
                                    </p:set>
                                    <p:animEffect transition="in" filter="wedge">
                                      <p:cBhvr>
                                        <p:cTn id="39"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6" grpId="0" animBg="1"/>
      <p:bldP spid="7" grpId="0" animBg="1"/>
      <p:bldP spid="8" grpId="0" animBg="1"/>
      <p:bldP spid="9"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Горизонтальный свиток 1"/>
          <p:cNvSpPr/>
          <p:nvPr/>
        </p:nvSpPr>
        <p:spPr>
          <a:xfrm>
            <a:off x="304800" y="2438400"/>
            <a:ext cx="8534400" cy="4114800"/>
          </a:xfrm>
          <a:prstGeom prst="horizontalScroll">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ru-RU" sz="2000" b="1" i="1" dirty="0" smtClean="0">
                <a:solidFill>
                  <a:schemeClr val="tx2">
                    <a:lumMod val="75000"/>
                  </a:schemeClr>
                </a:solidFill>
              </a:rPr>
              <a:t>…русские – исторически очень активный народ. Миф о русской лени, который нам всячески навязывают, не имеет под собой никакого основания.  Более того, русский народ исторически очень результативный народ! Иначе говоря, русские очень быстро добиваются тех целей, которые ставят перед собой! Но так случается только в том случае, когда русским открыт смысл поступка и ясна, духовно и душевно, сердцем и разумом принята цель исторического движения.</a:t>
            </a:r>
          </a:p>
          <a:p>
            <a:pPr algn="ctr"/>
            <a:r>
              <a:rPr lang="ru-RU" sz="1400" b="1" i="1" dirty="0" smtClean="0">
                <a:solidFill>
                  <a:schemeClr val="tx2">
                    <a:lumMod val="75000"/>
                  </a:schemeClr>
                </a:solidFill>
              </a:rPr>
              <a:t>С.Перевезенцев (доктор исторических наук)</a:t>
            </a:r>
            <a:endParaRPr lang="ru-RU" sz="1400" b="1" i="1" dirty="0">
              <a:solidFill>
                <a:schemeClr val="tx2">
                  <a:lumMod val="75000"/>
                </a:schemeClr>
              </a:solidFill>
            </a:endParaRPr>
          </a:p>
        </p:txBody>
      </p:sp>
      <p:sp>
        <p:nvSpPr>
          <p:cNvPr id="3" name="Овальная выноска 2"/>
          <p:cNvSpPr/>
          <p:nvPr/>
        </p:nvSpPr>
        <p:spPr>
          <a:xfrm>
            <a:off x="3962400" y="609600"/>
            <a:ext cx="4419600" cy="2133600"/>
          </a:xfrm>
          <a:prstGeom prst="wedgeEllipseCallou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ru-RU" sz="2400" b="1" dirty="0" smtClean="0">
                <a:solidFill>
                  <a:schemeClr val="bg1"/>
                </a:solidFill>
              </a:rPr>
              <a:t>Подтвердите или опровергните слова учёного</a:t>
            </a:r>
            <a:r>
              <a:rPr lang="ru-RU" dirty="0" smtClean="0">
                <a:solidFill>
                  <a:schemeClr val="bg1"/>
                </a:solidFill>
              </a:rPr>
              <a:t>.</a:t>
            </a:r>
            <a:endParaRPr lang="ru-RU" dirty="0">
              <a:solidFill>
                <a:schemeClr val="bg1"/>
              </a:solidFill>
            </a:endParaRPr>
          </a:p>
        </p:txBody>
      </p:sp>
      <p:pic>
        <p:nvPicPr>
          <p:cNvPr id="4" name="Picture 3"/>
          <p:cNvPicPr>
            <a:picLocks noChangeAspect="1" noChangeArrowheads="1"/>
          </p:cNvPicPr>
          <p:nvPr/>
        </p:nvPicPr>
        <p:blipFill>
          <a:blip r:embed="rId2"/>
          <a:srcRect/>
          <a:stretch>
            <a:fillRect/>
          </a:stretch>
        </p:blipFill>
        <p:spPr bwMode="auto">
          <a:xfrm>
            <a:off x="304800" y="381000"/>
            <a:ext cx="3581400" cy="2425197"/>
          </a:xfrm>
          <a:prstGeom prst="rect">
            <a:avLst/>
          </a:prstGeom>
          <a:ln>
            <a:headEnd/>
            <a:tailEnd/>
          </a:ln>
        </p:spPr>
        <p:style>
          <a:lnRef idx="2">
            <a:schemeClr val="accent2"/>
          </a:lnRef>
          <a:fillRef idx="1">
            <a:schemeClr val="lt1"/>
          </a:fillRef>
          <a:effectRef idx="0">
            <a:schemeClr val="accent2"/>
          </a:effectRef>
          <a:fontRef idx="minor">
            <a:schemeClr val="dk1"/>
          </a:fontRef>
        </p:style>
      </p:pic>
    </p:spTree>
  </p:cSld>
  <p:clrMapOvr>
    <a:masterClrMapping/>
  </p:clrMapOvr>
  <p:transition>
    <p:cover dir="l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p:nvPr/>
        </p:nvPicPr>
        <p:blipFill>
          <a:blip r:embed="rId2" cstate="print"/>
          <a:srcRect/>
          <a:stretch>
            <a:fillRect/>
          </a:stretch>
        </p:blipFill>
        <p:spPr bwMode="auto">
          <a:xfrm>
            <a:off x="5486400" y="1524000"/>
            <a:ext cx="3143272" cy="2643206"/>
          </a:xfrm>
          <a:prstGeom prst="rect">
            <a:avLst/>
          </a:prstGeom>
          <a:ln>
            <a:headEnd/>
            <a:tailEnd/>
          </a:ln>
        </p:spPr>
        <p:style>
          <a:lnRef idx="2">
            <a:schemeClr val="accent2"/>
          </a:lnRef>
          <a:fillRef idx="1">
            <a:schemeClr val="lt1"/>
          </a:fillRef>
          <a:effectRef idx="0">
            <a:schemeClr val="accent2"/>
          </a:effectRef>
          <a:fontRef idx="minor">
            <a:schemeClr val="dk1"/>
          </a:fontRef>
        </p:style>
      </p:pic>
      <p:sp>
        <p:nvSpPr>
          <p:cNvPr id="2049" name="Rectangle 1"/>
          <p:cNvSpPr>
            <a:spLocks noChangeArrowheads="1"/>
          </p:cNvSpPr>
          <p:nvPr/>
        </p:nvSpPr>
        <p:spPr bwMode="auto">
          <a:xfrm>
            <a:off x="838200" y="1292661"/>
            <a:ext cx="4495800" cy="31085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Прочитать введение к учебнику, выделить дополнительную информацию по теме урока;</a:t>
            </a:r>
            <a:endParaRPr kumimoji="0" lang="ru-RU" sz="2800" b="1" i="0" u="none" strike="noStrike" cap="none" normalizeH="0" baseline="0" dirty="0" smtClean="0">
              <a:ln>
                <a:noFill/>
              </a:ln>
              <a:solidFill>
                <a:schemeClr val="tx1"/>
              </a:solidFill>
              <a:effectLst/>
              <a:latin typeface="Arial" pitchFamily="34" charset="0"/>
              <a:ea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1" i="0" u="none" strike="noStrike" cap="none" normalizeH="0" baseline="0" dirty="0" smtClean="0">
                <a:ln>
                  <a:noFill/>
                </a:ln>
                <a:solidFill>
                  <a:schemeClr val="tx1"/>
                </a:solidFill>
                <a:effectLst/>
                <a:latin typeface="Arial" pitchFamily="34" charset="0"/>
                <a:ea typeface="Times New Roman" pitchFamily="18" charset="0"/>
              </a:rPr>
              <a:t>Ответить на вопросы  № 3,4,7, 8</a:t>
            </a:r>
            <a:r>
              <a:rPr kumimoji="0" lang="ru-RU" sz="2800" b="1" i="0" u="none" strike="noStrike" cap="none" normalizeH="0" baseline="0" dirty="0" smtClean="0">
                <a:ln>
                  <a:noFill/>
                </a:ln>
                <a:solidFill>
                  <a:schemeClr val="tx1"/>
                </a:solidFill>
                <a:effectLst/>
                <a:latin typeface="Arial" pitchFamily="34" charset="0"/>
              </a:rPr>
              <a:t> </a:t>
            </a:r>
          </a:p>
        </p:txBody>
      </p:sp>
      <p:sp>
        <p:nvSpPr>
          <p:cNvPr id="6" name="Блок-схема: ссылка на другую страницу 5"/>
          <p:cNvSpPr/>
          <p:nvPr/>
        </p:nvSpPr>
        <p:spPr>
          <a:xfrm>
            <a:off x="1981200" y="381000"/>
            <a:ext cx="3124200" cy="838200"/>
          </a:xfrm>
          <a:prstGeom prst="flowChartOffpageConnector">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ru-RU" b="1" dirty="0" smtClean="0">
                <a:solidFill>
                  <a:srgbClr val="FF0000"/>
                </a:solidFill>
              </a:rPr>
              <a:t>Домашнее задание</a:t>
            </a:r>
            <a:endParaRPr lang="ru-RU" b="1" dirty="0">
              <a:solidFill>
                <a:srgbClr val="FF0000"/>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38200" y="1600200"/>
            <a:ext cx="7620000" cy="1200329"/>
          </a:xfrm>
          <a:prstGeom prst="rect">
            <a:avLst/>
          </a:prstGeom>
        </p:spPr>
        <p:txBody>
          <a:bodyPr wrap="square">
            <a:spAutoFit/>
          </a:bodyPr>
          <a:lstStyle/>
          <a:p>
            <a:r>
              <a:rPr lang="ru-RU" u="sng" dirty="0" smtClean="0">
                <a:hlinkClick r:id="rId2"/>
              </a:rPr>
              <a:t>http://files.school-collection.edu.ru/dlrstore/1df8d5a3-1892-44b3-b8da-0038eea3ffcf/%5BIS10IO_1_1-02%5D_%5BGA_03%5D.html</a:t>
            </a:r>
            <a:endParaRPr lang="ru-RU" dirty="0" smtClean="0"/>
          </a:p>
          <a:p>
            <a:r>
              <a:rPr lang="ru-RU" u="sng" dirty="0" smtClean="0">
                <a:hlinkClick r:id="rId3"/>
              </a:rPr>
              <a:t>http://files.school-collection.edu.ru/dlrstore/8f973f07-d165-4314-833a-7c446abf9ee5/%5BIS10IO_1_1-01%5D_%5BCX_01%5D.swf</a:t>
            </a:r>
            <a:endParaRPr lang="ru-RU" dirty="0"/>
          </a:p>
        </p:txBody>
      </p:sp>
      <p:sp>
        <p:nvSpPr>
          <p:cNvPr id="3" name="Прямоугольник 2"/>
          <p:cNvSpPr/>
          <p:nvPr/>
        </p:nvSpPr>
        <p:spPr>
          <a:xfrm>
            <a:off x="914400" y="533400"/>
            <a:ext cx="3657600" cy="9144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ru-RU" b="1" dirty="0" smtClean="0"/>
              <a:t>Использованные ресурсы:</a:t>
            </a:r>
            <a:endParaRPr lang="ru-RU" b="1"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rnd" cmpd="sng" algn="ctr">
          <a:solidFill>
            <a:schemeClr val="phClr">
              <a:shade val="95000"/>
              <a:satMod val="105000"/>
            </a:schemeClr>
          </a:solidFill>
          <a:prstDash val="solid"/>
        </a:ln>
        <a:ln w="25400" cap="rnd" cmpd="sng" algn="ctr">
          <a:solidFill>
            <a:schemeClr val="phClr"/>
          </a:solidFill>
          <a:prstDash val="solid"/>
        </a:ln>
        <a:ln w="38100" cap="rnd" cmpd="sng" algn="ctr">
          <a:solidFill>
            <a:schemeClr val="phClr"/>
          </a:solidFill>
          <a:prstDash val="solid"/>
        </a:ln>
      </a:lnStyleLst>
      <a:effectStyleLst>
        <a:effectStyle>
          <a:effectLst>
            <a:outerShdw blurRad="40000" dist="20000" dir="5400000">
              <a:srgbClr val="000000">
                <a:alpha val="38000"/>
              </a:srgbClr>
            </a:outerShdw>
          </a:effectLst>
        </a:effectStyle>
        <a:effectStyle>
          <a:effectLst>
            <a:outerShdw blurRad="40000" dist="23000" dir="5400000">
              <a:srgbClr val="000000">
                <a:alpha val="35000"/>
              </a:srgbClr>
            </a:outerShdw>
          </a:effectLst>
        </a:effectStyle>
        <a:effectStyle>
          <a:effectLst>
            <a:outerShdw blurRad="40000" dist="23000" dir="540000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113</TotalTime>
  <Words>481</Words>
  <PresentationFormat>Экран (4:3)</PresentationFormat>
  <Paragraphs>70</Paragraphs>
  <Slides>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8</vt:i4>
      </vt:variant>
    </vt:vector>
  </HeadingPairs>
  <TitlesOfParts>
    <vt:vector size="9" baseType="lpstr">
      <vt:lpstr>Office Theme</vt:lpstr>
      <vt:lpstr>Слайд 1</vt:lpstr>
      <vt:lpstr>Слайд 2</vt:lpstr>
      <vt:lpstr>Слайд 3</vt:lpstr>
      <vt:lpstr>Слайд 4</vt:lpstr>
      <vt:lpstr>Слайд 5</vt:lpstr>
      <vt:lpstr>Слайд 6</vt:lpstr>
      <vt:lpstr>Слайд 7</vt:lpstr>
      <vt:lpstr>Слайд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cp:lastModifiedBy>13</cp:lastModifiedBy>
  <cp:revision>70</cp:revision>
  <dcterms:modified xsi:type="dcterms:W3CDTF">2013-01-29T19:05:29Z</dcterms:modified>
</cp:coreProperties>
</file>