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75" r:id="rId8"/>
    <p:sldId id="263" r:id="rId9"/>
    <p:sldId id="264" r:id="rId10"/>
    <p:sldId id="267" r:id="rId11"/>
    <p:sldId id="272" r:id="rId12"/>
    <p:sldId id="266" r:id="rId13"/>
    <p:sldId id="268" r:id="rId14"/>
    <p:sldId id="269" r:id="rId15"/>
    <p:sldId id="270" r:id="rId16"/>
    <p:sldId id="271" r:id="rId17"/>
    <p:sldId id="276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56" autoAdjust="0"/>
  </p:normalViewPr>
  <p:slideViewPr>
    <p:cSldViewPr>
      <p:cViewPr>
        <p:scale>
          <a:sx n="70" d="100"/>
          <a:sy n="70" d="100"/>
        </p:scale>
        <p:origin x="-138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DAFA6-EBB1-48B0-87AA-0C4BE5BAAD5C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7AA0D-653A-4203-9BEA-4A2571687C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20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7AA0D-653A-4203-9BEA-4A2571687CE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5085184"/>
            <a:ext cx="6570722" cy="457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Учителя </a:t>
            </a:r>
            <a:r>
              <a:rPr lang="ru-RU" sz="2400" dirty="0" smtClean="0"/>
              <a:t>математики </a:t>
            </a:r>
          </a:p>
          <a:p>
            <a:r>
              <a:rPr lang="ru-RU" sz="2400" dirty="0" smtClean="0"/>
              <a:t>Пирожкова Татьяна </a:t>
            </a:r>
            <a:r>
              <a:rPr lang="ru-RU" sz="2400" dirty="0" smtClean="0"/>
              <a:t>Николаевна</a:t>
            </a:r>
          </a:p>
          <a:p>
            <a:r>
              <a:rPr lang="ru-RU" sz="2400" dirty="0" smtClean="0"/>
              <a:t>Демина Мария Николаевна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3143248"/>
            <a:ext cx="61722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 smtClean="0">
                <a:solidFill>
                  <a:srgbClr val="00B0F0"/>
                </a:solidFill>
              </a:rPr>
              <a:t>Сложение и вычитание смешанных чисел</a:t>
            </a:r>
            <a:endParaRPr lang="ru-RU" sz="5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857232"/>
            <a:ext cx="6629400" cy="2071702"/>
          </a:xfrm>
        </p:spPr>
        <p:txBody>
          <a:bodyPr/>
          <a:lstStyle/>
          <a:p>
            <a:pPr indent="630238" algn="just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Чтобы сложить два смешанных числа, нужно сложить отдельно их целые и дробные части, сложить полученные результаты.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3"/>
          <p:cNvSpPr txBox="1">
            <a:spLocks/>
          </p:cNvSpPr>
          <p:nvPr/>
        </p:nvSpPr>
        <p:spPr>
          <a:xfrm>
            <a:off x="1285852" y="4429132"/>
            <a:ext cx="6629400" cy="207170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R="0" lvl="0" indent="536575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Чтобы вычесть из смешанного числа смешанное число, нужно отдельно вычесть их целые и дробные части, сложить полученные результаты.</a:t>
            </a:r>
            <a:endParaRPr kumimoji="0" lang="ru-RU" sz="3000" b="1" i="0" u="none" strike="noStrike" kern="1200" cap="small" spc="2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643050"/>
            <a:ext cx="1460052" cy="82867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285984" y="1785926"/>
            <a:ext cx="22145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= (3 + 2) + ( </a:t>
            </a:r>
            <a:endParaRPr lang="ru-RU" sz="3200" dirty="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1714488"/>
            <a:ext cx="804528" cy="78581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5214942" y="1785926"/>
            <a:ext cx="13573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) = 5 + </a:t>
            </a:r>
            <a:endParaRPr lang="ru-RU" sz="3600" dirty="0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1714489"/>
            <a:ext cx="187099" cy="785818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6786578" y="1785926"/>
            <a:ext cx="856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= 5 </a:t>
            </a:r>
            <a:endParaRPr lang="ru-RU" sz="3600" dirty="0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1714487"/>
            <a:ext cx="187100" cy="785819"/>
          </a:xfrm>
          <a:prstGeom prst="rect">
            <a:avLst/>
          </a:prstGeom>
          <a:noFill/>
        </p:spPr>
      </p:pic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7" y="4357694"/>
            <a:ext cx="449039" cy="785818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214414" y="450057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–</a:t>
            </a:r>
            <a:endParaRPr lang="ru-RU" sz="2800" dirty="0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0" y="295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9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357694"/>
            <a:ext cx="459244" cy="803678"/>
          </a:xfrm>
          <a:prstGeom prst="rect">
            <a:avLst/>
          </a:prstGeom>
          <a:noFill/>
        </p:spPr>
      </p:pic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143108" y="4500570"/>
            <a:ext cx="23574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= (5 – 3) + (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295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4" name="Picture 2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357694"/>
            <a:ext cx="804528" cy="785818"/>
          </a:xfrm>
          <a:prstGeom prst="rect">
            <a:avLst/>
          </a:prstGeom>
          <a:noFill/>
        </p:spPr>
      </p:pic>
      <p:sp>
        <p:nvSpPr>
          <p:cNvPr id="32" name="Прямоугольник 31"/>
          <p:cNvSpPr/>
          <p:nvPr/>
        </p:nvSpPr>
        <p:spPr>
          <a:xfrm>
            <a:off x="5000628" y="4500570"/>
            <a:ext cx="10715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)= 2 + </a:t>
            </a:r>
            <a:endParaRPr lang="ru-RU" sz="2800" dirty="0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6" name="Picture 2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9" y="4429131"/>
            <a:ext cx="170091" cy="714381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6215074" y="4572008"/>
            <a:ext cx="714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= 2</a:t>
            </a:r>
            <a:endParaRPr lang="ru-RU" sz="2800" dirty="0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8" name="Picture 2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5" y="4429132"/>
            <a:ext cx="170090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/>
      <p:bldP spid="21" grpId="0"/>
      <p:bldP spid="8212" grpId="0"/>
      <p:bldP spid="32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Физкультминутка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1785902"/>
            <a:ext cx="6543692" cy="5072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Потрудились - отдохнём,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Встанем, глубоко вздохнём.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Руки в стороны, вперёд,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Влево, вправо поворот.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Три наклона, прямо встать.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Руки вниз и вверх поднять.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Руки плавно опустили,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Всем улыбки подарили.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14290"/>
            <a:ext cx="7000924" cy="5357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–  В 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– О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– У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4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Е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5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– Х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– П </a:t>
            </a:r>
          </a:p>
          <a:p>
            <a:pPr>
              <a:lnSpc>
                <a:spcPct val="17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– 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8585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742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42899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0056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71527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7213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43702" y="564357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14290"/>
            <a:ext cx="1214446" cy="614539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928670"/>
            <a:ext cx="1071570" cy="692399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714488"/>
            <a:ext cx="1086878" cy="642942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428868"/>
            <a:ext cx="1143008" cy="615466"/>
          </a:xfrm>
          <a:prstGeom prst="rect">
            <a:avLst/>
          </a:prstGeom>
          <a:noFill/>
        </p:spPr>
      </p:pic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143248"/>
            <a:ext cx="928694" cy="665564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5" y="3857628"/>
            <a:ext cx="857257" cy="600080"/>
          </a:xfrm>
          <a:prstGeom prst="rect">
            <a:avLst/>
          </a:prstGeom>
          <a:noFill/>
        </p:spPr>
      </p:pic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5" y="4643446"/>
            <a:ext cx="1115793" cy="571504"/>
          </a:xfrm>
          <a:prstGeom prst="rect">
            <a:avLst/>
          </a:prstGeom>
          <a:noFill/>
        </p:spPr>
      </p:pic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000108"/>
            <a:ext cx="153081" cy="642942"/>
          </a:xfrm>
          <a:prstGeom prst="rect">
            <a:avLst/>
          </a:prstGeom>
          <a:noFill/>
        </p:spPr>
      </p:pic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857364"/>
            <a:ext cx="285752" cy="571504"/>
          </a:xfrm>
          <a:prstGeom prst="rect">
            <a:avLst/>
          </a:prstGeom>
          <a:noFill/>
        </p:spPr>
      </p:pic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2571744"/>
            <a:ext cx="142876" cy="600079"/>
          </a:xfrm>
          <a:prstGeom prst="rect">
            <a:avLst/>
          </a:prstGeom>
          <a:noFill/>
        </p:spPr>
      </p:pic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357562"/>
            <a:ext cx="142876" cy="614367"/>
          </a:xfrm>
          <a:prstGeom prst="rect">
            <a:avLst/>
          </a:prstGeom>
          <a:noFill/>
        </p:spPr>
      </p:pic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143380"/>
            <a:ext cx="160736" cy="642942"/>
          </a:xfrm>
          <a:prstGeom prst="rect">
            <a:avLst/>
          </a:prstGeom>
          <a:noFill/>
        </p:spPr>
      </p:pic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857759"/>
            <a:ext cx="142876" cy="600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Стр. 49, № 1115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14480" y="3786190"/>
            <a:ext cx="6643734" cy="1143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Стр.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49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№ 1116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83fb4ce31c3t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328" b="2382"/>
          <a:stretch>
            <a:fillRect/>
          </a:stretch>
        </p:blipFill>
        <p:spPr>
          <a:xfrm>
            <a:off x="1214414" y="214290"/>
            <a:ext cx="6429420" cy="607223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714488"/>
            <a:ext cx="7786742" cy="3840163"/>
          </a:xfrm>
        </p:spPr>
        <p:txBody>
          <a:bodyPr>
            <a:normAutofit/>
          </a:bodyPr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такое смешанное число?</a:t>
            </a:r>
          </a:p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сложить смешанные числа?</a:t>
            </a:r>
          </a:p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вычесть смешанные числа?</a:t>
            </a:r>
          </a:p>
          <a:p>
            <a:endParaRPr lang="ru-RU" dirty="0"/>
          </a:p>
        </p:txBody>
      </p:sp>
      <p:pic>
        <p:nvPicPr>
          <p:cNvPr id="3074" name="Picture 2" descr="G:\открытый урок\b995ea35ca59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4635"/>
          <a:stretch>
            <a:fillRect/>
          </a:stretch>
        </p:blipFill>
        <p:spPr bwMode="auto">
          <a:xfrm>
            <a:off x="6643702" y="0"/>
            <a:ext cx="2500298" cy="29289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857232"/>
            <a:ext cx="6629400" cy="2071702"/>
          </a:xfrm>
        </p:spPr>
        <p:txBody>
          <a:bodyPr/>
          <a:lstStyle/>
          <a:p>
            <a:pPr indent="630238" algn="just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Чтобы сложить два смешанных числа, нужно сложить отдельно их целые и дробные части, сложить полученные результаты.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3"/>
          <p:cNvSpPr txBox="1">
            <a:spLocks/>
          </p:cNvSpPr>
          <p:nvPr/>
        </p:nvSpPr>
        <p:spPr>
          <a:xfrm>
            <a:off x="1285852" y="4429132"/>
            <a:ext cx="6629400" cy="207170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R="0" lvl="0" indent="536575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Чтобы вычесть из смешанного числа смешанное число, нужно отдельно вычесть их целые и дробные части, сложить полученные результаты.</a:t>
            </a:r>
            <a:endParaRPr kumimoji="0" lang="ru-RU" sz="3000" b="1" i="0" u="none" strike="noStrike" kern="1200" cap="small" spc="2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91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П. 29 (учить правила)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№ 1136, 1137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G:\открытый урок\karlsson6_colo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500298" y="1785926"/>
            <a:ext cx="4143404" cy="48250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B0F0"/>
                </a:solidFill>
              </a:rPr>
              <a:t>Астрид Линдгрен</a:t>
            </a:r>
            <a:endParaRPr lang="ru-RU" sz="3600" b="1" dirty="0">
              <a:solidFill>
                <a:srgbClr val="00B0F0"/>
              </a:solidFill>
            </a:endParaRPr>
          </a:p>
        </p:txBody>
      </p:sp>
      <p:pic>
        <p:nvPicPr>
          <p:cNvPr id="2050" name="Picture 2" descr="K:\открытый урок\astrid-lindgren-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57364"/>
            <a:ext cx="6096000" cy="3838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открытый урок\10004079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0"/>
            <a:ext cx="508392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открытый урок\KONVERT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740077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b="1" dirty="0" smtClean="0">
                <a:solidFill>
                  <a:srgbClr val="FF0000"/>
                </a:solidFill>
              </a:rPr>
              <a:t>Устный счет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57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000372"/>
            <a:ext cx="7608847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143248"/>
            <a:ext cx="214314" cy="964413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43438" y="3214686"/>
            <a:ext cx="4700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/>
              <a:t>1</a:t>
            </a:r>
            <a:endParaRPr lang="ru-RU" sz="4400" b="1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143248"/>
            <a:ext cx="214314" cy="964413"/>
          </a:xfrm>
          <a:prstGeom prst="rect">
            <a:avLst/>
          </a:prstGeom>
          <a:noFill/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86776" y="3143248"/>
            <a:ext cx="214314" cy="985844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143380"/>
            <a:ext cx="400053" cy="85725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4643438" y="4143380"/>
            <a:ext cx="4972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0</a:t>
            </a:r>
            <a:endParaRPr lang="ru-RU" sz="4800" dirty="0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4071942"/>
            <a:ext cx="238127" cy="1071570"/>
          </a:xfrm>
          <a:prstGeom prst="rect">
            <a:avLst/>
          </a:prstGeom>
          <a:noFill/>
        </p:spPr>
      </p:pic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338" y="4143380"/>
            <a:ext cx="214314" cy="964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28600"/>
            <a:ext cx="8143932" cy="177164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</a:rPr>
              <a:t>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какие группы мы можем разделить данные дроби?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143248"/>
            <a:ext cx="8510214" cy="1214446"/>
          </a:xfrm>
          <a:prstGeom prst="rect">
            <a:avLst/>
          </a:prstGeom>
          <a:noFill/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981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14348" y="214290"/>
            <a:ext cx="8143932" cy="1771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small" spc="20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ru-RU" sz="4400" b="1" i="0" u="none" strike="noStrike" kern="1200" cap="small" spc="20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 какие группы мы можем разделить данные дроби?</a:t>
            </a:r>
            <a:endParaRPr kumimoji="0" lang="ru-RU" sz="4400" b="1" i="0" u="none" strike="noStrike" kern="1200" cap="small" spc="20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3929066"/>
            <a:ext cx="285752" cy="857256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929066"/>
            <a:ext cx="500066" cy="948401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929066"/>
            <a:ext cx="500066" cy="931158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3929066"/>
            <a:ext cx="537108" cy="1000132"/>
          </a:xfrm>
          <a:prstGeom prst="rect">
            <a:avLst/>
          </a:prstGeom>
          <a:noFill/>
        </p:spPr>
      </p:pic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929065"/>
            <a:ext cx="500066" cy="931157"/>
          </a:xfrm>
          <a:prstGeom prst="rect">
            <a:avLst/>
          </a:prstGeom>
          <a:noFill/>
        </p:spPr>
      </p:pic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929066"/>
            <a:ext cx="500066" cy="948401"/>
          </a:xfrm>
          <a:prstGeom prst="rect">
            <a:avLst/>
          </a:prstGeom>
          <a:noFill/>
        </p:spPr>
      </p:pic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4000503"/>
            <a:ext cx="357190" cy="964413"/>
          </a:xfrm>
          <a:prstGeom prst="rect">
            <a:avLst/>
          </a:prstGeom>
          <a:noFill/>
        </p:spPr>
      </p:pic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31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929066"/>
            <a:ext cx="498743" cy="928694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642910" y="2857496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Правильные дроби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29190" y="2786058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Неправильные дроби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28600"/>
            <a:ext cx="7115196" cy="114300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0000FF"/>
                </a:solidFill>
              </a:rPr>
              <a:t>Найдите лишний пример: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000240"/>
            <a:ext cx="1122488" cy="1000132"/>
          </a:xfrm>
          <a:prstGeom prst="rect">
            <a:avLst/>
          </a:prstGeom>
          <a:noFill/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071678"/>
            <a:ext cx="1387938" cy="857256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2071678"/>
            <a:ext cx="928694" cy="829897"/>
          </a:xfrm>
          <a:prstGeom prst="rect">
            <a:avLst/>
          </a:prstGeom>
          <a:noFill/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214818"/>
            <a:ext cx="1636270" cy="928694"/>
          </a:xfrm>
          <a:prstGeom prst="rect">
            <a:avLst/>
          </a:prstGeom>
          <a:noFill/>
        </p:spPr>
      </p:pic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4357694"/>
            <a:ext cx="1285885" cy="8438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327 -0.04584 L 0.21511 -0.1717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28600"/>
            <a:ext cx="697232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Сложение и вычитание смешанных чисел.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86000"/>
            <a:ext cx="8643998" cy="3840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урока:</a:t>
            </a:r>
          </a:p>
          <a:p>
            <a:pPr marL="0" indent="441325"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Закрепить правило  сложения и вычитания смешанных чисел.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379</TotalTime>
  <Words>301</Words>
  <Application>Microsoft Office PowerPoint</Application>
  <PresentationFormat>Экран (4:3)</PresentationFormat>
  <Paragraphs>66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Mod</vt:lpstr>
      <vt:lpstr>Сложение и вычитание смешанных чисел</vt:lpstr>
      <vt:lpstr>Астрид Линдгрен</vt:lpstr>
      <vt:lpstr>Презентация PowerPoint</vt:lpstr>
      <vt:lpstr>Презентация PowerPoint</vt:lpstr>
      <vt:lpstr>Устный счет</vt:lpstr>
      <vt:lpstr>  На какие группы мы можем разделить данные дроби?</vt:lpstr>
      <vt:lpstr>Презентация PowerPoint</vt:lpstr>
      <vt:lpstr>Найдите лишний пример:</vt:lpstr>
      <vt:lpstr>Сложение и вычитание смешанных чисел.</vt:lpstr>
      <vt:lpstr>Чтобы сложить два смешанных числа, нужно сложить отдельно их целые и дробные части, сложить полученные результаты.</vt:lpstr>
      <vt:lpstr>Презентация PowerPoint</vt:lpstr>
      <vt:lpstr>Физкультминутка</vt:lpstr>
      <vt:lpstr>Презентация PowerPoint</vt:lpstr>
      <vt:lpstr>Решение задач</vt:lpstr>
      <vt:lpstr>Презентация PowerPoint</vt:lpstr>
      <vt:lpstr>Презентация PowerPoint</vt:lpstr>
      <vt:lpstr>Чтобы сложить два смешанных числа, нужно сложить отдельно их целые и дробные части, сложить полученные результаты.</vt:lpstr>
      <vt:lpstr>Домашнее задание:</vt:lpstr>
      <vt:lpstr>Спасибо за урок!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</dc:title>
  <dc:creator>Татьяна</dc:creator>
  <cp:keywords>ГБОУ; СОШ №304</cp:keywords>
  <cp:lastModifiedBy>User</cp:lastModifiedBy>
  <cp:revision>41</cp:revision>
  <dcterms:modified xsi:type="dcterms:W3CDTF">2013-01-30T11:58:34Z</dcterms:modified>
</cp:coreProperties>
</file>