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notesSlides/notesSlide1.xml" ContentType="application/vnd.openxmlformats-officedocument.presentationml.notesSlide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6" r:id="rId2"/>
    <p:sldId id="275" r:id="rId3"/>
    <p:sldId id="276" r:id="rId4"/>
    <p:sldId id="277" r:id="rId5"/>
    <p:sldId id="265" r:id="rId6"/>
    <p:sldId id="257" r:id="rId7"/>
    <p:sldId id="268" r:id="rId8"/>
    <p:sldId id="264" r:id="rId9"/>
    <p:sldId id="283" r:id="rId10"/>
    <p:sldId id="258" r:id="rId11"/>
    <p:sldId id="259" r:id="rId12"/>
    <p:sldId id="260" r:id="rId13"/>
    <p:sldId id="267" r:id="rId14"/>
    <p:sldId id="269" r:id="rId15"/>
    <p:sldId id="256" r:id="rId16"/>
    <p:sldId id="262" r:id="rId17"/>
    <p:sldId id="281" r:id="rId18"/>
    <p:sldId id="280" r:id="rId19"/>
    <p:sldId id="279" r:id="rId20"/>
    <p:sldId id="271" r:id="rId21"/>
    <p:sldId id="272" r:id="rId22"/>
    <p:sldId id="273" r:id="rId23"/>
    <p:sldId id="274" r:id="rId24"/>
    <p:sldId id="284" r:id="rId25"/>
  </p:sldIdLst>
  <p:sldSz cx="9144000" cy="6858000" type="screen4x3"/>
  <p:notesSz cx="6858000" cy="9144000"/>
  <p:custShowLst>
    <p:custShow name="Произвольный показ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6"/>
        <p:sld r:id="rId11"/>
        <p:sld r:id="rId6"/>
        <p:sld r:id="rId12"/>
        <p:sld r:id="rId13"/>
        <p:sld r:id="rId6"/>
        <p:sld r:id="rId14"/>
        <p:sld r:id="rId15"/>
        <p:sld r:id="rId16"/>
        <p:sld r:id="rId17"/>
        <p:sld r:id="rId6"/>
        <p:sld r:id="rId18"/>
        <p:sld r:id="rId19"/>
        <p:sld r:id="rId20"/>
        <p:sld r:id="rId6"/>
        <p:sld r:id="rId21"/>
        <p:sld r:id="rId6"/>
        <p:sld r:id="rId22"/>
        <p:sld r:id="rId23"/>
        <p:sld r:id="rId6"/>
        <p:sld r:id="rId24"/>
        <p:sld r:id="rId25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2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222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esktop\&#1044;&#1047;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3;&#1072;&#1087;&#1080;&#1090;&#1082;&#1080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3;&#1072;&#1087;&#1080;&#1090;&#1082;&#1080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3;&#1072;&#1087;&#1080;&#1090;&#1082;&#1080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3;&#1072;&#1087;&#1080;&#1090;&#1082;&#1080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3;&#1072;&#1087;&#1080;&#1090;&#1082;&#1080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3;&#1072;&#1087;&#1080;&#1090;&#1082;&#1080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8;&#1072;&#1082;&#1086;&#1085;%20&#1057;&#1077;&#1088;&#1075;&#1077;&#1081;%20&#1052;&#1080;&#1093;&#1072;&#1081;&#1083;&#1086;&#1074;&#1080;&#1095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7;&#1090;&#1088;&#1091;&#1082;&#1090;&#1091;&#1088;&#1072;%20&#1079;&#1077;&#1084;&#1077;&#1083;&#1100;&#1085;&#1099;&#1093;%20&#1088;&#1077;&#1089;&#1091;&#1088;&#1089;&#1086;&#1074;%20&#1079;&#1072;&#1088;&#1091;&#1073;&#1077;&#1078;&#1085;&#1099;&#1093;%20&#1089;&#1090;&#1088;&#1072;&#1085;.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8;&#1072;&#1082;&#1086;&#1085;%20&#1057;&#1077;&#1088;&#1075;&#1077;&#1081;%20&#1052;&#1080;&#1093;&#1072;&#1081;&#1083;&#1086;&#1074;&#1080;&#1095;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63;&#1080;&#1089;&#1083;&#1077;&#1085;&#1085;&#1086;&#1089;&#1090;&#1100;%20&#1085;&#1072;&#1089;&#1077;&#1083;&#1077;&#1085;&#1080;&#1103;%20&#1056;&#1086;&#1089;&#1089;&#1080;&#1080;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6;&#1083;&#1103;%20&#1074;&#1072;&#1078;&#1085;&#1077;&#1081;&#1096;&#1080;&#1093;%20&#1089;&#1090;&#1088;&#1072;&#1085;%20&#1074;%20&#1087;&#1088;&#1086;&#1084;&#1099;&#1096;&#1083;&#1077;&#1085;&#1085;&#1086;&#1084;%20&#1087;&#1088;&#1086;&#1080;&#1079;&#1074;&#1086;&#1076;&#1089;&#1090;&#1074;&#1077;%20&#1082;&#1072;&#1087;&#1080;&#1090;&#1072;&#1083;&#1080;&#1089;&#1090;&#1080;&#1095;&#1077;&#1089;&#1082;&#1086;&#1075;&#1086;%20&#1084;&#1080;&#1088;&#1072;%20&#1074;%20&#1089;&#1077;&#1088;&#1077;&#1076;&#1080;&#1085;&#1077;%2020%20&#1074;&#1077;&#1082;&#1072;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6;&#1083;&#1103;%20&#1074;&#1072;&#1078;&#1085;&#1077;&#1081;&#1096;&#1080;&#1093;%20&#1089;&#1090;&#1088;&#1072;&#1085;%20&#1074;%20&#1087;&#1088;&#1086;&#1084;&#1099;&#1096;&#1083;&#1077;&#1085;&#1085;&#1086;&#1084;%20&#1087;&#1088;&#1086;&#1080;&#1079;&#1074;&#1086;&#1076;&#1089;&#1090;&#1074;&#1077;%20&#1082;&#1072;&#1087;&#1080;&#1090;&#1072;&#1083;&#1080;&#1089;&#1090;&#1080;&#1095;&#1077;&#1089;&#1082;&#1086;&#1075;&#1086;%20&#1084;&#1080;&#1088;&#1072;%20&#1074;%20&#1089;&#1077;&#1088;&#1077;&#1076;&#1080;&#1085;&#1077;%2020%20&#1074;&#1077;&#1082;&#1072;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5;&#1086;&#1089;&#1077;&#1074;&#1085;&#1099;&#1077;%20&#1087;&#1083;&#1086;&#1097;&#1072;&#1076;&#1080;%20&#1074;%20&#1056;&#1086;&#1089;&#1089;&#1080;&#1080;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5;&#1086;&#1089;&#1077;&#1074;&#1085;&#1099;&#1077;%20&#1087;&#1083;&#1086;&#1097;&#1072;&#1076;&#1080;%20&#1074;%20&#1056;&#1086;&#1089;&#1089;&#1080;&#1080;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55;&#1086;&#1089;&#1077;&#1074;&#1085;&#1099;&#1077;%20&#1087;&#1083;&#1086;&#1097;&#1072;&#1076;&#1080;%20&#1074;%20&#1056;&#1086;&#1089;&#1089;&#1080;&#1080;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86;&#1090;&#1082;&#1088;&#1099;&#1090;&#1099;&#1081;%20&#1091;&#1088;&#1086;&#1082;%2014.12\&#1076;&#1080;&#1072;&#1075;&#1088;&#1072;&#1084;&#1084;&#1099;%20&#1074;%20&#1087;&#1088;&#1072;&#1082;&#1090;&#1080;&#1095;&#1077;&#1089;&#1082;&#1086;&#1081;%20&#1088;&#1072;&#1073;&#1086;&#1090;&#1077;\&#1085;&#1086;&#1088;&#1084;&#1099;%20&#1087;&#1080;&#1090;&#1072;&#1085;&#1080;&#1103;%20&#1076;&#1083;&#1103;%20&#1076;&#1077;&#1090;&#1077;&#1081;%20&#1080;%20&#1087;&#1086;&#1076;&#1088;&#1086;&#1089;&#1090;&#1082;&#1086;&#1074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8;&#1072;&#1082;&#1086;&#1085;%20&#1057;&#1077;&#1088;&#1075;&#1077;&#1081;%20&#1052;&#1080;&#1093;&#1072;&#1081;&#1083;&#1086;&#1074;&#1080;&#1095;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86;&#1090;&#1082;&#1088;&#1099;&#1090;&#1099;&#1081;%20&#1091;&#1088;&#1086;&#1082;%2014.12\&#1076;&#1080;&#1072;&#1075;&#1088;&#1072;&#1084;&#1084;&#1099;%20&#1074;%20&#1087;&#1088;&#1072;&#1082;&#1090;&#1080;&#1095;&#1077;&#1089;&#1082;&#1086;&#1081;%20&#1088;&#1072;&#1073;&#1086;&#1090;&#1077;\&#1085;&#1086;&#1088;&#1084;&#1099;%20&#1087;&#1080;&#1090;&#1072;&#1085;&#1080;&#1103;%20&#1076;&#1083;&#1103;%20&#1076;&#1077;&#1090;&#1077;&#1081;%20&#1080;%20&#1087;&#1086;&#1076;&#1088;&#1086;&#1089;&#1090;&#1082;&#1086;&#1074;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86;&#1090;&#1082;&#1088;&#1099;&#1090;&#1099;&#1081;%20&#1091;&#1088;&#1086;&#1082;%2014.12\&#1076;&#1080;&#1072;&#1075;&#1088;&#1072;&#1084;&#1084;&#1099;%20&#1074;%20&#1087;&#1088;&#1072;&#1082;&#1090;&#1080;&#1095;&#1077;&#1089;&#1082;&#1086;&#1081;%20&#1088;&#1072;&#1073;&#1086;&#1090;&#1077;\&#1085;&#1086;&#1088;&#1084;&#1099;%20&#1087;&#1080;&#1090;&#1072;&#1085;&#1080;&#1103;%20&#1076;&#1083;&#1103;%20&#1076;&#1077;&#1090;&#1077;&#1081;%20&#1080;%20&#1087;&#1086;&#1076;&#1088;&#1086;&#1089;&#1090;&#1082;&#1086;&#1074;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86;&#1090;&#1082;&#1088;&#1099;&#1090;&#1099;&#1081;%20&#1091;&#1088;&#1086;&#1082;%2014.12\&#1076;&#1080;&#1072;&#1075;&#1088;&#1072;&#1084;&#1084;&#1099;%20&#1074;%20&#1087;&#1088;&#1072;&#1082;&#1090;&#1080;&#1095;&#1077;&#1089;&#1082;&#1086;&#1081;%20&#1088;&#1072;&#1073;&#1086;&#1090;&#1077;\&#1085;&#1086;&#1088;&#1084;&#1099;%20&#1087;&#1080;&#1090;&#1072;&#1085;&#1080;&#1103;%20&#1076;&#1083;&#1103;%20&#1076;&#1077;&#1090;&#1077;&#1081;%20&#1080;%20&#1087;&#1086;&#1076;&#1088;&#1086;&#1089;&#1090;&#1082;&#1086;&#1074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8;&#1072;&#1082;&#1086;&#1085;%20&#1057;&#1077;&#1088;&#1075;&#1077;&#1081;%20&#1052;&#1080;&#1093;&#1072;&#1081;&#1083;&#1086;&#1074;&#1080;&#1095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4;&#1088;&#1072;&#1082;&#1086;&#1085;%20&#1057;&#1077;&#1088;&#1075;&#1077;&#1081;%20&#1052;&#1080;&#1093;&#1072;&#1081;&#1083;&#1086;&#1074;&#1080;&#1095;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4;&#1093;&#1086;&#1090;&#1072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4;&#1093;&#1086;&#1090;&#1072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2;&#1080;&#1082;&#1090;&#1086;&#1088;\Documents\&#1087;&#1086;&#1091;&#1088;&#1086;&#1095;&#1085;&#1099;&#1077;%20&#1087;&#1083;&#1072;&#1085;&#1099;\&#1087;&#1086;&#1091;&#1088;&#1086;&#1095;&#1085;&#1099;&#1077;%20&#1087;&#1083;&#1072;&#1085;&#1099;%20&#1087;&#1086;%20&#1084;&#1072;&#1090;&#1077;&#1084;&#1072;&#1090;&#1080;&#1082;&#1077;%205%20&#1082;&#1083;&#1072;&#1089;&#1089;%20(&#1050;&#1086;&#1079;&#1083;&#1086;&#1074;&#1072;)\&#1042;&#1077;&#1089;&#1105;&#1083;&#1099;&#1077;%20&#1095;&#1077;&#1083;&#1086;&#1074;&#1077;&#1095;&#1082;&#1080;.%20&#1054;&#1093;&#1086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</c:strCache>
            </c:strRef>
          </c:tx>
          <c:invertIfNegative val="0"/>
          <c:cat>
            <c:strRef>
              <c:f>Лист1!$B$1:$N$1</c:f>
              <c:strCache>
                <c:ptCount val="13"/>
                <c:pt idx="0">
                  <c:v>о</c:v>
                </c:pt>
                <c:pt idx="1">
                  <c:v>м</c:v>
                </c:pt>
                <c:pt idx="2">
                  <c:v>л</c:v>
                </c:pt>
                <c:pt idx="3">
                  <c:v>и</c:v>
                </c:pt>
                <c:pt idx="4">
                  <c:v>а</c:v>
                </c:pt>
                <c:pt idx="5">
                  <c:v>о</c:v>
                </c:pt>
                <c:pt idx="6">
                  <c:v>д</c:v>
                </c:pt>
                <c:pt idx="7">
                  <c:v>н</c:v>
                </c:pt>
                <c:pt idx="8">
                  <c:v>р</c:v>
                </c:pt>
                <c:pt idx="9">
                  <c:v>е</c:v>
                </c:pt>
                <c:pt idx="10">
                  <c:v>в</c:v>
                </c:pt>
                <c:pt idx="11">
                  <c:v>е</c:v>
                </c:pt>
                <c:pt idx="12">
                  <c:v>и</c:v>
                </c:pt>
              </c:strCache>
            </c:strRef>
          </c:cat>
          <c:val>
            <c:numRef>
              <c:f>Лист1!$B$2:$N$2</c:f>
              <c:numCache>
                <c:formatCode>General</c:formatCode>
                <c:ptCount val="13"/>
                <c:pt idx="0">
                  <c:v>10</c:v>
                </c:pt>
                <c:pt idx="1">
                  <c:v>8</c:v>
                </c:pt>
                <c:pt idx="2">
                  <c:v>20</c:v>
                </c:pt>
                <c:pt idx="3">
                  <c:v>25</c:v>
                </c:pt>
                <c:pt idx="4">
                  <c:v>40</c:v>
                </c:pt>
                <c:pt idx="5">
                  <c:v>30</c:v>
                </c:pt>
                <c:pt idx="6">
                  <c:v>13</c:v>
                </c:pt>
                <c:pt idx="7">
                  <c:v>50</c:v>
                </c:pt>
                <c:pt idx="8">
                  <c:v>25</c:v>
                </c:pt>
                <c:pt idx="9">
                  <c:v>15</c:v>
                </c:pt>
                <c:pt idx="10">
                  <c:v>35</c:v>
                </c:pt>
                <c:pt idx="11">
                  <c:v>60</c:v>
                </c:pt>
                <c:pt idx="12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74368"/>
        <c:axId val="66475904"/>
      </c:barChart>
      <c:catAx>
        <c:axId val="66474368"/>
        <c:scaling>
          <c:orientation val="minMax"/>
        </c:scaling>
        <c:delete val="0"/>
        <c:axPos val="b"/>
        <c:majorTickMark val="out"/>
        <c:minorTickMark val="none"/>
        <c:tickLblPos val="nextTo"/>
        <c:crossAx val="66475904"/>
        <c:crosses val="autoZero"/>
        <c:auto val="1"/>
        <c:lblAlgn val="ctr"/>
        <c:lblOffset val="100"/>
        <c:noMultiLvlLbl val="0"/>
      </c:catAx>
      <c:valAx>
        <c:axId val="66475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474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n w="9525">
            <a:solidFill>
              <a:schemeClr val="tx1"/>
            </a:solidFill>
          </a:ln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Лист2!$F$1</c:f>
              <c:strCache>
                <c:ptCount val="1"/>
                <c:pt idx="0">
                  <c:v>стоимость напитков</c:v>
                </c:pt>
              </c:strCache>
            </c:strRef>
          </c:tx>
          <c:cat>
            <c:strRef>
              <c:f>Лист2!$A$2:$A$6</c:f>
              <c:strCache>
                <c:ptCount val="5"/>
                <c:pt idx="0">
                  <c:v>Незнайка</c:v>
                </c:pt>
                <c:pt idx="1">
                  <c:v>Пончик</c:v>
                </c:pt>
                <c:pt idx="2">
                  <c:v>Винтик и Шпунтик</c:v>
                </c:pt>
                <c:pt idx="3">
                  <c:v>Торопыжка</c:v>
                </c:pt>
                <c:pt idx="4">
                  <c:v>Доктор Пилюлькин</c:v>
                </c:pt>
              </c:strCache>
            </c:strRef>
          </c:cat>
          <c:val>
            <c:numRef>
              <c:f>Лист2!$F$2:$F$6</c:f>
              <c:numCache>
                <c:formatCode>General</c:formatCode>
                <c:ptCount val="5"/>
                <c:pt idx="0">
                  <c:v>5</c:v>
                </c:pt>
                <c:pt idx="1">
                  <c:v>19</c:v>
                </c:pt>
                <c:pt idx="2">
                  <c:v>9</c:v>
                </c:pt>
                <c:pt idx="3">
                  <c:v>9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Лист2!$G$1</c:f>
              <c:strCache>
                <c:ptCount val="1"/>
                <c:pt idx="0">
                  <c:v>количество напитков</c:v>
                </c:pt>
              </c:strCache>
            </c:strRef>
          </c:tx>
          <c:cat>
            <c:strRef>
              <c:f>Лист2!$A$2:$A$6</c:f>
              <c:strCache>
                <c:ptCount val="5"/>
                <c:pt idx="0">
                  <c:v>Незнайка</c:v>
                </c:pt>
                <c:pt idx="1">
                  <c:v>Пончик</c:v>
                </c:pt>
                <c:pt idx="2">
                  <c:v>Винтик и Шпунтик</c:v>
                </c:pt>
                <c:pt idx="3">
                  <c:v>Торопыжка</c:v>
                </c:pt>
                <c:pt idx="4">
                  <c:v>Доктор Пилюлькин</c:v>
                </c:pt>
              </c:strCache>
            </c:strRef>
          </c:cat>
          <c:val>
            <c:numRef>
              <c:f>Лист2!$G$2:$G$6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9303477690288715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Лист3!$B$9</c:f>
              <c:strCache>
                <c:ptCount val="1"/>
                <c:pt idx="0">
                  <c:v>количество напитков</c:v>
                </c:pt>
              </c:strCache>
            </c:strRef>
          </c:tx>
          <c:invertIfNegative val="0"/>
          <c:cat>
            <c:strRef>
              <c:f>Лист3!$A$10:$A$14</c:f>
              <c:strCache>
                <c:ptCount val="5"/>
                <c:pt idx="0">
                  <c:v>Незнайка</c:v>
                </c:pt>
                <c:pt idx="1">
                  <c:v>Пончик</c:v>
                </c:pt>
                <c:pt idx="2">
                  <c:v>Винтик и Шпунтик</c:v>
                </c:pt>
                <c:pt idx="3">
                  <c:v>Торопыжка</c:v>
                </c:pt>
                <c:pt idx="4">
                  <c:v>Доктор Пилюлькин</c:v>
                </c:pt>
              </c:strCache>
            </c:strRef>
          </c:cat>
          <c:val>
            <c:numRef>
              <c:f>Лист3!$B$10:$B$14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570176"/>
        <c:axId val="73571712"/>
      </c:barChart>
      <c:catAx>
        <c:axId val="73570176"/>
        <c:scaling>
          <c:orientation val="minMax"/>
        </c:scaling>
        <c:delete val="0"/>
        <c:axPos val="b"/>
        <c:majorTickMark val="out"/>
        <c:minorTickMark val="none"/>
        <c:tickLblPos val="nextTo"/>
        <c:crossAx val="73571712"/>
        <c:crosses val="autoZero"/>
        <c:auto val="1"/>
        <c:lblAlgn val="ctr"/>
        <c:lblOffset val="100"/>
        <c:noMultiLvlLbl val="0"/>
      </c:catAx>
      <c:valAx>
        <c:axId val="73571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5701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Лист3!$A$17</c:f>
              <c:strCache>
                <c:ptCount val="1"/>
                <c:pt idx="0">
                  <c:v>Незнайка</c:v>
                </c:pt>
              </c:strCache>
            </c:strRef>
          </c:tx>
          <c:invertIfNegative val="0"/>
          <c:cat>
            <c:strRef>
              <c:f>Лист3!$B$16</c:f>
              <c:strCache>
                <c:ptCount val="1"/>
                <c:pt idx="0">
                  <c:v>количество напитков</c:v>
                </c:pt>
              </c:strCache>
            </c:strRef>
          </c:cat>
          <c:val>
            <c:numRef>
              <c:f>Лист3!$B$17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Лист3!$A$18</c:f>
              <c:strCache>
                <c:ptCount val="1"/>
                <c:pt idx="0">
                  <c:v>Пончик</c:v>
                </c:pt>
              </c:strCache>
            </c:strRef>
          </c:tx>
          <c:invertIfNegative val="0"/>
          <c:cat>
            <c:strRef>
              <c:f>Лист3!$B$16</c:f>
              <c:strCache>
                <c:ptCount val="1"/>
                <c:pt idx="0">
                  <c:v>количество напитков</c:v>
                </c:pt>
              </c:strCache>
            </c:strRef>
          </c:cat>
          <c:val>
            <c:numRef>
              <c:f>Лист3!$B$18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Лист3!$A$19</c:f>
              <c:strCache>
                <c:ptCount val="1"/>
                <c:pt idx="0">
                  <c:v>Винтик и Шпунтик</c:v>
                </c:pt>
              </c:strCache>
            </c:strRef>
          </c:tx>
          <c:invertIfNegative val="0"/>
          <c:cat>
            <c:strRef>
              <c:f>Лист3!$B$16</c:f>
              <c:strCache>
                <c:ptCount val="1"/>
                <c:pt idx="0">
                  <c:v>количество напитков</c:v>
                </c:pt>
              </c:strCache>
            </c:strRef>
          </c:cat>
          <c:val>
            <c:numRef>
              <c:f>Лист3!$B$19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Лист3!$A$20</c:f>
              <c:strCache>
                <c:ptCount val="1"/>
                <c:pt idx="0">
                  <c:v>Торопыжка</c:v>
                </c:pt>
              </c:strCache>
            </c:strRef>
          </c:tx>
          <c:invertIfNegative val="0"/>
          <c:cat>
            <c:strRef>
              <c:f>Лист3!$B$16</c:f>
              <c:strCache>
                <c:ptCount val="1"/>
                <c:pt idx="0">
                  <c:v>количество напитков</c:v>
                </c:pt>
              </c:strCache>
            </c:strRef>
          </c:cat>
          <c:val>
            <c:numRef>
              <c:f>Лист3!$B$20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Лист3!$A$21</c:f>
              <c:strCache>
                <c:ptCount val="1"/>
                <c:pt idx="0">
                  <c:v>Доктор Пилюлькин</c:v>
                </c:pt>
              </c:strCache>
            </c:strRef>
          </c:tx>
          <c:invertIfNegative val="0"/>
          <c:cat>
            <c:strRef>
              <c:f>Лист3!$B$16</c:f>
              <c:strCache>
                <c:ptCount val="1"/>
                <c:pt idx="0">
                  <c:v>количество напитков</c:v>
                </c:pt>
              </c:strCache>
            </c:strRef>
          </c:cat>
          <c:val>
            <c:numRef>
              <c:f>Лист3!$B$21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616000"/>
        <c:axId val="73625984"/>
      </c:barChart>
      <c:catAx>
        <c:axId val="73616000"/>
        <c:scaling>
          <c:orientation val="minMax"/>
        </c:scaling>
        <c:delete val="0"/>
        <c:axPos val="b"/>
        <c:majorTickMark val="out"/>
        <c:minorTickMark val="none"/>
        <c:tickLblPos val="nextTo"/>
        <c:crossAx val="73625984"/>
        <c:crosses val="autoZero"/>
        <c:auto val="1"/>
        <c:lblAlgn val="ctr"/>
        <c:lblOffset val="100"/>
        <c:noMultiLvlLbl val="0"/>
      </c:catAx>
      <c:valAx>
        <c:axId val="73625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6160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Лист6!$B$1</c:f>
              <c:strCache>
                <c:ptCount val="1"/>
                <c:pt idx="0">
                  <c:v>стоимость напитков</c:v>
                </c:pt>
              </c:strCache>
            </c:strRef>
          </c:tx>
          <c:invertIfNegative val="0"/>
          <c:cat>
            <c:strRef>
              <c:f>Лист6!$A$2:$A$6</c:f>
              <c:strCache>
                <c:ptCount val="5"/>
                <c:pt idx="0">
                  <c:v>Незнайка</c:v>
                </c:pt>
                <c:pt idx="1">
                  <c:v>Пончик</c:v>
                </c:pt>
                <c:pt idx="2">
                  <c:v>Винтик и Шпунтик</c:v>
                </c:pt>
                <c:pt idx="3">
                  <c:v>Торопыжка</c:v>
                </c:pt>
                <c:pt idx="4">
                  <c:v>Доктор Пилюлькин</c:v>
                </c:pt>
              </c:strCache>
            </c:strRef>
          </c:cat>
          <c:val>
            <c:numRef>
              <c:f>Лист6!$B$2:$B$6</c:f>
              <c:numCache>
                <c:formatCode>General</c:formatCode>
                <c:ptCount val="5"/>
                <c:pt idx="0">
                  <c:v>5</c:v>
                </c:pt>
                <c:pt idx="1">
                  <c:v>19</c:v>
                </c:pt>
                <c:pt idx="2">
                  <c:v>9</c:v>
                </c:pt>
                <c:pt idx="3">
                  <c:v>9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639040"/>
        <c:axId val="73640576"/>
      </c:barChart>
      <c:catAx>
        <c:axId val="736390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3640576"/>
        <c:crosses val="autoZero"/>
        <c:auto val="1"/>
        <c:lblAlgn val="ctr"/>
        <c:lblOffset val="100"/>
        <c:noMultiLvlLbl val="0"/>
      </c:catAx>
      <c:valAx>
        <c:axId val="73640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36390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Лист7!$A$2</c:f>
              <c:strCache>
                <c:ptCount val="1"/>
                <c:pt idx="0">
                  <c:v>Незнайка</c:v>
                </c:pt>
              </c:strCache>
            </c:strRef>
          </c:tx>
          <c:invertIfNegative val="0"/>
          <c:cat>
            <c:strRef>
              <c:f>Лист7!$B$1:$G$1</c:f>
              <c:strCache>
                <c:ptCount val="6"/>
                <c:pt idx="0">
                  <c:v>квас</c:v>
                </c:pt>
                <c:pt idx="1">
                  <c:v>газировка</c:v>
                </c:pt>
                <c:pt idx="2">
                  <c:v>малиновый сироп</c:v>
                </c:pt>
                <c:pt idx="3">
                  <c:v>касторка</c:v>
                </c:pt>
                <c:pt idx="4">
                  <c:v>стоимость напитков</c:v>
                </c:pt>
                <c:pt idx="5">
                  <c:v>количество напитков</c:v>
                </c:pt>
              </c:strCache>
            </c:strRef>
          </c:cat>
          <c:val>
            <c:numRef>
              <c:f>Лист7!$B$2:$G$2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Лист7!$A$3</c:f>
              <c:strCache>
                <c:ptCount val="1"/>
                <c:pt idx="0">
                  <c:v>Пончик</c:v>
                </c:pt>
              </c:strCache>
            </c:strRef>
          </c:tx>
          <c:invertIfNegative val="0"/>
          <c:cat>
            <c:strRef>
              <c:f>Лист7!$B$1:$G$1</c:f>
              <c:strCache>
                <c:ptCount val="6"/>
                <c:pt idx="0">
                  <c:v>квас</c:v>
                </c:pt>
                <c:pt idx="1">
                  <c:v>газировка</c:v>
                </c:pt>
                <c:pt idx="2">
                  <c:v>малиновый сироп</c:v>
                </c:pt>
                <c:pt idx="3">
                  <c:v>касторка</c:v>
                </c:pt>
                <c:pt idx="4">
                  <c:v>стоимость напитков</c:v>
                </c:pt>
                <c:pt idx="5">
                  <c:v>количество напитков</c:v>
                </c:pt>
              </c:strCache>
            </c:strRef>
          </c:cat>
          <c:val>
            <c:numRef>
              <c:f>Лист7!$B$3:$G$3</c:f>
              <c:numCache>
                <c:formatCode>General</c:formatCode>
                <c:ptCount val="6"/>
                <c:pt idx="1">
                  <c:v>1</c:v>
                </c:pt>
                <c:pt idx="2">
                  <c:v>3</c:v>
                </c:pt>
                <c:pt idx="4">
                  <c:v>19</c:v>
                </c:pt>
                <c:pt idx="5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Лист7!$A$4</c:f>
              <c:strCache>
                <c:ptCount val="1"/>
                <c:pt idx="0">
                  <c:v>Винтик и Шпунтик</c:v>
                </c:pt>
              </c:strCache>
            </c:strRef>
          </c:tx>
          <c:invertIfNegative val="0"/>
          <c:cat>
            <c:strRef>
              <c:f>Лист7!$B$1:$G$1</c:f>
              <c:strCache>
                <c:ptCount val="6"/>
                <c:pt idx="0">
                  <c:v>квас</c:v>
                </c:pt>
                <c:pt idx="1">
                  <c:v>газировка</c:v>
                </c:pt>
                <c:pt idx="2">
                  <c:v>малиновый сироп</c:v>
                </c:pt>
                <c:pt idx="3">
                  <c:v>касторка</c:v>
                </c:pt>
                <c:pt idx="4">
                  <c:v>стоимость напитков</c:v>
                </c:pt>
                <c:pt idx="5">
                  <c:v>количество напитков</c:v>
                </c:pt>
              </c:strCache>
            </c:strRef>
          </c:cat>
          <c:val>
            <c:numRef>
              <c:f>Лист7!$B$4:$G$4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4">
                  <c:v>9</c:v>
                </c:pt>
                <c:pt idx="5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Лист7!$A$5</c:f>
              <c:strCache>
                <c:ptCount val="1"/>
                <c:pt idx="0">
                  <c:v>Торопыжка</c:v>
                </c:pt>
              </c:strCache>
            </c:strRef>
          </c:tx>
          <c:invertIfNegative val="0"/>
          <c:cat>
            <c:strRef>
              <c:f>Лист7!$B$1:$G$1</c:f>
              <c:strCache>
                <c:ptCount val="6"/>
                <c:pt idx="0">
                  <c:v>квас</c:v>
                </c:pt>
                <c:pt idx="1">
                  <c:v>газировка</c:v>
                </c:pt>
                <c:pt idx="2">
                  <c:v>малиновый сироп</c:v>
                </c:pt>
                <c:pt idx="3">
                  <c:v>касторка</c:v>
                </c:pt>
                <c:pt idx="4">
                  <c:v>стоимость напитков</c:v>
                </c:pt>
                <c:pt idx="5">
                  <c:v>количество напитков</c:v>
                </c:pt>
              </c:strCache>
            </c:strRef>
          </c:cat>
          <c:val>
            <c:numRef>
              <c:f>Лист7!$B$5:$G$5</c:f>
              <c:numCache>
                <c:formatCode>General</c:formatCode>
                <c:ptCount val="6"/>
                <c:pt idx="1">
                  <c:v>3</c:v>
                </c:pt>
                <c:pt idx="4">
                  <c:v>9</c:v>
                </c:pt>
                <c:pt idx="5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Лист7!$A$6</c:f>
              <c:strCache>
                <c:ptCount val="1"/>
                <c:pt idx="0">
                  <c:v>Доктор Пилюлькин</c:v>
                </c:pt>
              </c:strCache>
            </c:strRef>
          </c:tx>
          <c:invertIfNegative val="0"/>
          <c:cat>
            <c:strRef>
              <c:f>Лист7!$B$1:$G$1</c:f>
              <c:strCache>
                <c:ptCount val="6"/>
                <c:pt idx="0">
                  <c:v>квас</c:v>
                </c:pt>
                <c:pt idx="1">
                  <c:v>газировка</c:v>
                </c:pt>
                <c:pt idx="2">
                  <c:v>малиновый сироп</c:v>
                </c:pt>
                <c:pt idx="3">
                  <c:v>касторка</c:v>
                </c:pt>
                <c:pt idx="4">
                  <c:v>стоимость напитков</c:v>
                </c:pt>
                <c:pt idx="5">
                  <c:v>количество напитков</c:v>
                </c:pt>
              </c:strCache>
            </c:strRef>
          </c:cat>
          <c:val>
            <c:numRef>
              <c:f>Лист7!$B$6:$G$6</c:f>
              <c:numCache>
                <c:formatCode>General</c:formatCode>
                <c:ptCount val="6"/>
                <c:pt idx="0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697152"/>
        <c:axId val="73698688"/>
      </c:barChart>
      <c:catAx>
        <c:axId val="73697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3698688"/>
        <c:crosses val="autoZero"/>
        <c:auto val="1"/>
        <c:lblAlgn val="ctr"/>
        <c:lblOffset val="100"/>
        <c:noMultiLvlLbl val="0"/>
      </c:catAx>
      <c:valAx>
        <c:axId val="73698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369715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Лист2!$A$8</c:f>
              <c:strCache>
                <c:ptCount val="1"/>
                <c:pt idx="0">
                  <c:v>Северная Америка</c:v>
                </c:pt>
              </c:strCache>
            </c:strRef>
          </c:tx>
          <c:cat>
            <c:strRef>
              <c:f>Лист2!$B$7:$E$7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Лист2!$B$8:$E$8</c:f>
              <c:numCache>
                <c:formatCode>General</c:formatCode>
                <c:ptCount val="4"/>
                <c:pt idx="0" formatCode="0%">
                  <c:v>0.26</c:v>
                </c:pt>
                <c:pt idx="1">
                  <c:v>12.8</c:v>
                </c:pt>
                <c:pt idx="2" formatCode="0%">
                  <c:v>0.13200000000000001</c:v>
                </c:pt>
                <c:pt idx="3">
                  <c:v>30.9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1726377952755909"/>
          <c:y val="5.092592592592592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Лист2!$A$5</c:f>
              <c:strCache>
                <c:ptCount val="1"/>
                <c:pt idx="0">
                  <c:v>Азия</c:v>
                </c:pt>
              </c:strCache>
            </c:strRef>
          </c:tx>
          <c:cat>
            <c:strRef>
              <c:f>Лист2!$B$4:$E$4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Лист2!$B$5:$E$5</c:f>
              <c:numCache>
                <c:formatCode>0%</c:formatCode>
                <c:ptCount val="4"/>
                <c:pt idx="0">
                  <c:v>0.24</c:v>
                </c:pt>
                <c:pt idx="1">
                  <c:v>0.17</c:v>
                </c:pt>
                <c:pt idx="2">
                  <c:v>0.38</c:v>
                </c:pt>
                <c:pt idx="3">
                  <c:v>0.21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755686789151353"/>
          <c:y val="0.34408172936716247"/>
          <c:w val="0.28133202099737531"/>
          <c:h val="0.4737576552930883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Лист2!$A$11</c:f>
              <c:strCache>
                <c:ptCount val="1"/>
                <c:pt idx="0">
                  <c:v>Южная Америка</c:v>
                </c:pt>
              </c:strCache>
            </c:strRef>
          </c:tx>
          <c:cat>
            <c:strRef>
              <c:f>Лист2!$B$10:$E$10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Лист2!$B$11:$E$11</c:f>
              <c:numCache>
                <c:formatCode>0.00%</c:formatCode>
                <c:ptCount val="4"/>
                <c:pt idx="0" formatCode="0%">
                  <c:v>0.26</c:v>
                </c:pt>
                <c:pt idx="1">
                  <c:v>7.8E-2</c:v>
                </c:pt>
                <c:pt idx="2">
                  <c:v>0.13200000000000001</c:v>
                </c:pt>
                <c:pt idx="3" formatCode="0%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2288888888888887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Лист2!$A$2</c:f>
              <c:strCache>
                <c:ptCount val="1"/>
                <c:pt idx="0">
                  <c:v>Европа</c:v>
                </c:pt>
              </c:strCache>
            </c:strRef>
          </c:tx>
          <c:cat>
            <c:strRef>
              <c:f>Лист2!$B$1:$E$1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Лист2!$B$2:$E$2</c:f>
              <c:numCache>
                <c:formatCode>0.00%</c:formatCode>
                <c:ptCount val="4"/>
                <c:pt idx="0" formatCode="0%">
                  <c:v>0.32800000000000001</c:v>
                </c:pt>
                <c:pt idx="1">
                  <c:v>0.29599999999999999</c:v>
                </c:pt>
                <c:pt idx="2">
                  <c:v>0.19400000000000001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680533683289592"/>
          <c:y val="0.44203885972586759"/>
          <c:w val="0.33430577427821523"/>
          <c:h val="0.3796952464275298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Царевичи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cat>
            <c:strRef>
              <c:f>Лист5!$A$1:$A$4</c:f>
              <c:strCache>
                <c:ptCount val="4"/>
                <c:pt idx="0">
                  <c:v>1 век</c:v>
                </c:pt>
                <c:pt idx="1">
                  <c:v>2 век</c:v>
                </c:pt>
                <c:pt idx="2">
                  <c:v>3 век</c:v>
                </c:pt>
                <c:pt idx="3">
                  <c:v>4 век</c:v>
                </c:pt>
              </c:strCache>
            </c:strRef>
          </c:cat>
          <c:val>
            <c:numRef>
              <c:f>Лист5!$B$1:$B$4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Лист3!$A$2</c:f>
              <c:strCache>
                <c:ptCount val="1"/>
                <c:pt idx="0">
                  <c:v>Африка</c:v>
                </c:pt>
              </c:strCache>
            </c:strRef>
          </c:tx>
          <c:cat>
            <c:strRef>
              <c:f>Лист3!$B$1:$E$1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Лист3!$B$2:$E$2</c:f>
              <c:numCache>
                <c:formatCode>0.00%</c:formatCode>
                <c:ptCount val="4"/>
                <c:pt idx="0" formatCode="0%">
                  <c:v>0.26200000000000001</c:v>
                </c:pt>
                <c:pt idx="1">
                  <c:v>6.2E-2</c:v>
                </c:pt>
                <c:pt idx="2">
                  <c:v>0.44400000000000001</c:v>
                </c:pt>
                <c:pt idx="3">
                  <c:v>0.23200000000000001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Лист3!$A$5</c:f>
              <c:strCache>
                <c:ptCount val="1"/>
                <c:pt idx="0">
                  <c:v>Австралия и Океания</c:v>
                </c:pt>
              </c:strCache>
            </c:strRef>
          </c:tx>
          <c:cat>
            <c:strRef>
              <c:f>Лист3!$B$4:$E$4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Лист3!$B$5:$E$5</c:f>
              <c:numCache>
                <c:formatCode>0.00%</c:formatCode>
                <c:ptCount val="4"/>
                <c:pt idx="0">
                  <c:v>0.54600000000000004</c:v>
                </c:pt>
                <c:pt idx="1">
                  <c:v>5.7000000000000002E-2</c:v>
                </c:pt>
                <c:pt idx="2">
                  <c:v>5.7000000000000002E-2</c:v>
                </c:pt>
                <c:pt idx="3">
                  <c:v>0.18100000000000002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Лист4!$A$17</c:f>
              <c:strCache>
                <c:ptCount val="1"/>
                <c:pt idx="0">
                  <c:v>Австралия и Океания</c:v>
                </c:pt>
              </c:strCache>
            </c:strRef>
          </c:tx>
          <c:invertIfNegative val="0"/>
          <c:cat>
            <c:strRef>
              <c:f>Лист4!$B$16:$E$16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Лист4!$B$17:$E$17</c:f>
              <c:numCache>
                <c:formatCode>0.00%</c:formatCode>
                <c:ptCount val="4"/>
                <c:pt idx="0">
                  <c:v>0.54600000000000004</c:v>
                </c:pt>
                <c:pt idx="1">
                  <c:v>5.7000000000000002E-2</c:v>
                </c:pt>
                <c:pt idx="2">
                  <c:v>5.7000000000000002E-2</c:v>
                </c:pt>
                <c:pt idx="3">
                  <c:v>0.18100000000000002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150848"/>
        <c:axId val="75152384"/>
      </c:barChart>
      <c:catAx>
        <c:axId val="75150848"/>
        <c:scaling>
          <c:orientation val="minMax"/>
        </c:scaling>
        <c:delete val="0"/>
        <c:axPos val="b"/>
        <c:majorTickMark val="out"/>
        <c:minorTickMark val="none"/>
        <c:tickLblPos val="nextTo"/>
        <c:crossAx val="75152384"/>
        <c:crosses val="autoZero"/>
        <c:auto val="1"/>
        <c:lblAlgn val="ctr"/>
        <c:lblOffset val="100"/>
        <c:noMultiLvlLbl val="0"/>
      </c:catAx>
      <c:valAx>
        <c:axId val="751523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515084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39129483814523"/>
          <c:y val="7.4548702245552642E-2"/>
          <c:w val="0.54449890638670162"/>
          <c:h val="0.83261956838728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Лист4!$B$16</c:f>
              <c:strCache>
                <c:ptCount val="1"/>
                <c:pt idx="0">
                  <c:v>Пастбища</c:v>
                </c:pt>
              </c:strCache>
            </c:strRef>
          </c:tx>
          <c:invertIfNegative val="0"/>
          <c:cat>
            <c:strRef>
              <c:f>Лист4!$A$17</c:f>
              <c:strCache>
                <c:ptCount val="1"/>
                <c:pt idx="0">
                  <c:v>Австралия и Океания</c:v>
                </c:pt>
              </c:strCache>
            </c:strRef>
          </c:cat>
          <c:val>
            <c:numRef>
              <c:f>Лист4!$B$17</c:f>
              <c:numCache>
                <c:formatCode>0.00%</c:formatCode>
                <c:ptCount val="1"/>
                <c:pt idx="0">
                  <c:v>0.54600000000000004</c:v>
                </c:pt>
              </c:numCache>
            </c:numRef>
          </c:val>
        </c:ser>
        <c:ser>
          <c:idx val="1"/>
          <c:order val="1"/>
          <c:tx>
            <c:strRef>
              <c:f>Лист4!$C$16</c:f>
              <c:strCache>
                <c:ptCount val="1"/>
                <c:pt idx="0">
                  <c:v>Пашни и плантации</c:v>
                </c:pt>
              </c:strCache>
            </c:strRef>
          </c:tx>
          <c:invertIfNegative val="0"/>
          <c:cat>
            <c:strRef>
              <c:f>Лист4!$A$17</c:f>
              <c:strCache>
                <c:ptCount val="1"/>
                <c:pt idx="0">
                  <c:v>Австралия и Океания</c:v>
                </c:pt>
              </c:strCache>
            </c:strRef>
          </c:cat>
          <c:val>
            <c:numRef>
              <c:f>Лист4!$C$17</c:f>
              <c:numCache>
                <c:formatCode>0.00%</c:formatCode>
                <c:ptCount val="1"/>
                <c:pt idx="0">
                  <c:v>5.7000000000000002E-2</c:v>
                </c:pt>
              </c:numCache>
            </c:numRef>
          </c:val>
        </c:ser>
        <c:ser>
          <c:idx val="2"/>
          <c:order val="2"/>
          <c:tx>
            <c:strRef>
              <c:f>Лист4!$D$16</c:f>
              <c:strCache>
                <c:ptCount val="1"/>
                <c:pt idx="0">
                  <c:v>прочие земли</c:v>
                </c:pt>
              </c:strCache>
            </c:strRef>
          </c:tx>
          <c:invertIfNegative val="0"/>
          <c:cat>
            <c:strRef>
              <c:f>Лист4!$A$17</c:f>
              <c:strCache>
                <c:ptCount val="1"/>
                <c:pt idx="0">
                  <c:v>Австралия и Океания</c:v>
                </c:pt>
              </c:strCache>
            </c:strRef>
          </c:cat>
          <c:val>
            <c:numRef>
              <c:f>Лист4!$D$17</c:f>
              <c:numCache>
                <c:formatCode>0.00%</c:formatCode>
                <c:ptCount val="1"/>
                <c:pt idx="0">
                  <c:v>5.7000000000000002E-2</c:v>
                </c:pt>
              </c:numCache>
            </c:numRef>
          </c:val>
        </c:ser>
        <c:ser>
          <c:idx val="3"/>
          <c:order val="3"/>
          <c:tx>
            <c:strRef>
              <c:f>Лист4!$E$16</c:f>
              <c:strCache>
                <c:ptCount val="1"/>
                <c:pt idx="0">
                  <c:v>Леса</c:v>
                </c:pt>
              </c:strCache>
            </c:strRef>
          </c:tx>
          <c:invertIfNegative val="0"/>
          <c:cat>
            <c:strRef>
              <c:f>Лист4!$A$17</c:f>
              <c:strCache>
                <c:ptCount val="1"/>
                <c:pt idx="0">
                  <c:v>Австралия и Океания</c:v>
                </c:pt>
              </c:strCache>
            </c:strRef>
          </c:cat>
          <c:val>
            <c:numRef>
              <c:f>Лист4!$E$17</c:f>
              <c:numCache>
                <c:formatCode>0.00%</c:formatCode>
                <c:ptCount val="1"/>
                <c:pt idx="0">
                  <c:v>0.18100000000000002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245056"/>
        <c:axId val="75246592"/>
      </c:barChart>
      <c:catAx>
        <c:axId val="75245056"/>
        <c:scaling>
          <c:orientation val="minMax"/>
        </c:scaling>
        <c:delete val="0"/>
        <c:axPos val="b"/>
        <c:majorTickMark val="out"/>
        <c:minorTickMark val="none"/>
        <c:tickLblPos val="nextTo"/>
        <c:crossAx val="75246592"/>
        <c:crosses val="autoZero"/>
        <c:auto val="1"/>
        <c:lblAlgn val="ctr"/>
        <c:lblOffset val="100"/>
        <c:noMultiLvlLbl val="0"/>
      </c:catAx>
      <c:valAx>
        <c:axId val="7524659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52450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1941666666666666"/>
          <c:y val="8.333333333333332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7960629921259836E-2"/>
          <c:y val="0.17165536599591719"/>
          <c:w val="0.87759492563429575"/>
          <c:h val="0.63271216097987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Лист4!$A$14</c:f>
              <c:strCache>
                <c:ptCount val="1"/>
                <c:pt idx="0">
                  <c:v>Африка</c:v>
                </c:pt>
              </c:strCache>
            </c:strRef>
          </c:tx>
          <c:invertIfNegative val="0"/>
          <c:cat>
            <c:strRef>
              <c:f>Лист4!$B$13:$E$13</c:f>
              <c:strCache>
                <c:ptCount val="4"/>
                <c:pt idx="0">
                  <c:v>Пастбища</c:v>
                </c:pt>
                <c:pt idx="1">
                  <c:v>Пашни и плантации</c:v>
                </c:pt>
                <c:pt idx="2">
                  <c:v>прочие земли</c:v>
                </c:pt>
                <c:pt idx="3">
                  <c:v>Леса</c:v>
                </c:pt>
              </c:strCache>
            </c:strRef>
          </c:cat>
          <c:val>
            <c:numRef>
              <c:f>Лист4!$B$14:$E$14</c:f>
              <c:numCache>
                <c:formatCode>0.00%</c:formatCode>
                <c:ptCount val="4"/>
                <c:pt idx="0" formatCode="0%">
                  <c:v>0.26200000000000001</c:v>
                </c:pt>
                <c:pt idx="1">
                  <c:v>6.2E-2</c:v>
                </c:pt>
                <c:pt idx="2">
                  <c:v>0.44400000000000001</c:v>
                </c:pt>
                <c:pt idx="3">
                  <c:v>0.23200000000000001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266688"/>
        <c:axId val="75268480"/>
      </c:barChart>
      <c:catAx>
        <c:axId val="75266688"/>
        <c:scaling>
          <c:orientation val="minMax"/>
        </c:scaling>
        <c:delete val="0"/>
        <c:axPos val="b"/>
        <c:majorTickMark val="out"/>
        <c:minorTickMark val="none"/>
        <c:tickLblPos val="nextTo"/>
        <c:crossAx val="75268480"/>
        <c:crosses val="autoZero"/>
        <c:auto val="1"/>
        <c:lblAlgn val="ctr"/>
        <c:lblOffset val="100"/>
        <c:noMultiLvlLbl val="0"/>
      </c:catAx>
      <c:valAx>
        <c:axId val="752684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5266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93285214348205"/>
          <c:y val="3.75116652085156E-2"/>
          <c:w val="0.56551290463692039"/>
          <c:h val="0.83261956838728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Лист4!$B$13</c:f>
              <c:strCache>
                <c:ptCount val="1"/>
                <c:pt idx="0">
                  <c:v>Пастбища</c:v>
                </c:pt>
              </c:strCache>
            </c:strRef>
          </c:tx>
          <c:invertIfNegative val="0"/>
          <c:cat>
            <c:strRef>
              <c:f>Лист4!$A$14</c:f>
              <c:strCache>
                <c:ptCount val="1"/>
                <c:pt idx="0">
                  <c:v>Африка</c:v>
                </c:pt>
              </c:strCache>
            </c:strRef>
          </c:cat>
          <c:val>
            <c:numRef>
              <c:f>Лист4!$B$14</c:f>
              <c:numCache>
                <c:formatCode>0%</c:formatCode>
                <c:ptCount val="1"/>
                <c:pt idx="0">
                  <c:v>0.26200000000000001</c:v>
                </c:pt>
              </c:numCache>
            </c:numRef>
          </c:val>
        </c:ser>
        <c:ser>
          <c:idx val="1"/>
          <c:order val="1"/>
          <c:tx>
            <c:strRef>
              <c:f>Лист4!$C$13</c:f>
              <c:strCache>
                <c:ptCount val="1"/>
                <c:pt idx="0">
                  <c:v>Пашни и плантации</c:v>
                </c:pt>
              </c:strCache>
            </c:strRef>
          </c:tx>
          <c:invertIfNegative val="0"/>
          <c:cat>
            <c:strRef>
              <c:f>Лист4!$A$14</c:f>
              <c:strCache>
                <c:ptCount val="1"/>
                <c:pt idx="0">
                  <c:v>Африка</c:v>
                </c:pt>
              </c:strCache>
            </c:strRef>
          </c:cat>
          <c:val>
            <c:numRef>
              <c:f>Лист4!$C$14</c:f>
              <c:numCache>
                <c:formatCode>0.00%</c:formatCode>
                <c:ptCount val="1"/>
                <c:pt idx="0">
                  <c:v>6.2E-2</c:v>
                </c:pt>
              </c:numCache>
            </c:numRef>
          </c:val>
        </c:ser>
        <c:ser>
          <c:idx val="2"/>
          <c:order val="2"/>
          <c:tx>
            <c:strRef>
              <c:f>Лист4!$D$13</c:f>
              <c:strCache>
                <c:ptCount val="1"/>
                <c:pt idx="0">
                  <c:v>прочие земли</c:v>
                </c:pt>
              </c:strCache>
            </c:strRef>
          </c:tx>
          <c:invertIfNegative val="0"/>
          <c:cat>
            <c:strRef>
              <c:f>Лист4!$A$14</c:f>
              <c:strCache>
                <c:ptCount val="1"/>
                <c:pt idx="0">
                  <c:v>Африка</c:v>
                </c:pt>
              </c:strCache>
            </c:strRef>
          </c:cat>
          <c:val>
            <c:numRef>
              <c:f>Лист4!$D$14</c:f>
              <c:numCache>
                <c:formatCode>0.00%</c:formatCode>
                <c:ptCount val="1"/>
                <c:pt idx="0">
                  <c:v>0.44400000000000001</c:v>
                </c:pt>
              </c:numCache>
            </c:numRef>
          </c:val>
        </c:ser>
        <c:ser>
          <c:idx val="3"/>
          <c:order val="3"/>
          <c:tx>
            <c:strRef>
              <c:f>Лист4!$E$13</c:f>
              <c:strCache>
                <c:ptCount val="1"/>
                <c:pt idx="0">
                  <c:v>Леса</c:v>
                </c:pt>
              </c:strCache>
            </c:strRef>
          </c:tx>
          <c:invertIfNegative val="0"/>
          <c:cat>
            <c:strRef>
              <c:f>Лист4!$A$14</c:f>
              <c:strCache>
                <c:ptCount val="1"/>
                <c:pt idx="0">
                  <c:v>Африка</c:v>
                </c:pt>
              </c:strCache>
            </c:strRef>
          </c:cat>
          <c:val>
            <c:numRef>
              <c:f>Лист4!$E$14</c:f>
              <c:numCache>
                <c:formatCode>0.00%</c:formatCode>
                <c:ptCount val="1"/>
                <c:pt idx="0">
                  <c:v>0.23200000000000001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666560"/>
        <c:axId val="77680640"/>
      </c:barChart>
      <c:catAx>
        <c:axId val="77666560"/>
        <c:scaling>
          <c:orientation val="minMax"/>
        </c:scaling>
        <c:delete val="0"/>
        <c:axPos val="b"/>
        <c:majorTickMark val="out"/>
        <c:minorTickMark val="none"/>
        <c:tickLblPos val="nextTo"/>
        <c:crossAx val="77680640"/>
        <c:crosses val="autoZero"/>
        <c:auto val="1"/>
        <c:lblAlgn val="ctr"/>
        <c:lblOffset val="100"/>
        <c:noMultiLvlLbl val="0"/>
      </c:catAx>
      <c:valAx>
        <c:axId val="776806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76665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548611111111111"/>
          <c:y val="7.870370370370370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Лист3!$A$2</c:f>
              <c:strCache>
                <c:ptCount val="1"/>
                <c:pt idx="0">
                  <c:v>1970</c:v>
                </c:pt>
              </c:strCache>
            </c:strRef>
          </c:tx>
          <c:cat>
            <c:strRef>
              <c:f>Лист3!$B$1:$C$1</c:f>
              <c:strCache>
                <c:ptCount val="2"/>
                <c:pt idx="0">
                  <c:v>Городское население</c:v>
                </c:pt>
                <c:pt idx="1">
                  <c:v>Сельское население</c:v>
                </c:pt>
              </c:strCache>
            </c:strRef>
          </c:cat>
          <c:val>
            <c:numRef>
              <c:f>Лист3!$B$2:$C$2</c:f>
              <c:numCache>
                <c:formatCode>General</c:formatCode>
                <c:ptCount val="2"/>
                <c:pt idx="0">
                  <c:v>81</c:v>
                </c:pt>
                <c:pt idx="1">
                  <c:v>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4947353455818027"/>
          <c:y val="0.21020632837561976"/>
          <c:w val="0.30330424321959754"/>
          <c:h val="0.33873067949839603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4097222222222221"/>
          <c:y val="7.870370370370370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Лист2!$A$2</c:f>
              <c:strCache>
                <c:ptCount val="1"/>
                <c:pt idx="0">
                  <c:v>1959</c:v>
                </c:pt>
              </c:strCache>
            </c:strRef>
          </c:tx>
          <c:cat>
            <c:strRef>
              <c:f>Лист2!$B$1:$C$1</c:f>
              <c:strCache>
                <c:ptCount val="2"/>
                <c:pt idx="0">
                  <c:v>Городское население</c:v>
                </c:pt>
                <c:pt idx="1">
                  <c:v>Сельское население</c:v>
                </c:pt>
              </c:strCache>
            </c:strRef>
          </c:cat>
          <c:val>
            <c:numRef>
              <c:f>Лист2!$B$2:$C$2</c:f>
              <c:numCache>
                <c:formatCode>General</c:formatCode>
                <c:ptCount val="2"/>
                <c:pt idx="0">
                  <c:v>62</c:v>
                </c:pt>
                <c:pt idx="1">
                  <c:v>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678471128608924"/>
          <c:y val="0.26611293379994166"/>
          <c:w val="0.34048622047244093"/>
          <c:h val="0.32413969087197436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7708333333333333"/>
          <c:y val="9.259259259259258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Лист4!$A$2</c:f>
              <c:strCache>
                <c:ptCount val="1"/>
                <c:pt idx="0">
                  <c:v>1996</c:v>
                </c:pt>
              </c:strCache>
            </c:strRef>
          </c:tx>
          <c:cat>
            <c:strRef>
              <c:f>Лист4!$B$1:$C$1</c:f>
              <c:strCache>
                <c:ptCount val="2"/>
                <c:pt idx="0">
                  <c:v>Городское население</c:v>
                </c:pt>
                <c:pt idx="1">
                  <c:v>Сельское население</c:v>
                </c:pt>
              </c:strCache>
            </c:strRef>
          </c:cat>
          <c:val>
            <c:numRef>
              <c:f>Лист4!$B$2:$C$2</c:f>
              <c:numCache>
                <c:formatCode>General</c:formatCode>
                <c:ptCount val="2"/>
                <c:pt idx="0">
                  <c:v>108</c:v>
                </c:pt>
                <c:pt idx="1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6614020122484687"/>
          <c:y val="0.62224336541265679"/>
          <c:w val="0.30330424321959754"/>
          <c:h val="0.26465660542432196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Лист5!$B$1</c:f>
              <c:strCache>
                <c:ptCount val="1"/>
                <c:pt idx="0">
                  <c:v>Городское население</c:v>
                </c:pt>
              </c:strCache>
            </c:strRef>
          </c:tx>
          <c:invertIfNegative val="0"/>
          <c:cat>
            <c:numRef>
              <c:f>Лист5!$A$2:$A$4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Лист5!$B$2:$B$4</c:f>
              <c:numCache>
                <c:formatCode>General</c:formatCode>
                <c:ptCount val="3"/>
                <c:pt idx="0">
                  <c:v>62</c:v>
                </c:pt>
                <c:pt idx="1">
                  <c:v>81</c:v>
                </c:pt>
                <c:pt idx="2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472896"/>
        <c:axId val="77474432"/>
      </c:barChart>
      <c:catAx>
        <c:axId val="7747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474432"/>
        <c:crosses val="autoZero"/>
        <c:auto val="1"/>
        <c:lblAlgn val="ctr"/>
        <c:lblOffset val="100"/>
        <c:noMultiLvlLbl val="0"/>
      </c:catAx>
      <c:valAx>
        <c:axId val="77474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47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955533683289588"/>
          <c:y val="0.47585156022163894"/>
          <c:w val="0.2032224409448819"/>
          <c:h val="0.162069845435987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Королевичи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cat>
            <c:strRef>
              <c:f>Лист6!$A$1:$A$4</c:f>
              <c:strCache>
                <c:ptCount val="4"/>
                <c:pt idx="0">
                  <c:v>1 век</c:v>
                </c:pt>
                <c:pt idx="1">
                  <c:v>2 век</c:v>
                </c:pt>
                <c:pt idx="2">
                  <c:v>3 век</c:v>
                </c:pt>
                <c:pt idx="3">
                  <c:v>4 век</c:v>
                </c:pt>
              </c:strCache>
            </c:strRef>
          </c:cat>
          <c:val>
            <c:numRef>
              <c:f>Лист6!$B$1:$B$4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Лист6!$B$1</c:f>
              <c:strCache>
                <c:ptCount val="1"/>
                <c:pt idx="0">
                  <c:v>Сельское население</c:v>
                </c:pt>
              </c:strCache>
            </c:strRef>
          </c:tx>
          <c:invertIfNegative val="0"/>
          <c:cat>
            <c:numRef>
              <c:f>Лист6!$A$2:$A$4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Лист6!$B$2:$B$4</c:f>
              <c:numCache>
                <c:formatCode>General</c:formatCode>
                <c:ptCount val="3"/>
                <c:pt idx="0">
                  <c:v>56</c:v>
                </c:pt>
                <c:pt idx="1">
                  <c:v>49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499008"/>
        <c:axId val="77508992"/>
      </c:barChart>
      <c:catAx>
        <c:axId val="7749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508992"/>
        <c:crosses val="autoZero"/>
        <c:auto val="1"/>
        <c:lblAlgn val="ctr"/>
        <c:lblOffset val="100"/>
        <c:noMultiLvlLbl val="0"/>
      </c:catAx>
      <c:valAx>
        <c:axId val="77508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49900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Лист7!$B$1</c:f>
              <c:strCache>
                <c:ptCount val="1"/>
                <c:pt idx="0">
                  <c:v>Городское население</c:v>
                </c:pt>
              </c:strCache>
            </c:strRef>
          </c:tx>
          <c:invertIfNegative val="0"/>
          <c:cat>
            <c:numRef>
              <c:f>Лист7!$A$2:$A$4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Лист7!$B$2:$B$4</c:f>
              <c:numCache>
                <c:formatCode>General</c:formatCode>
                <c:ptCount val="3"/>
                <c:pt idx="0">
                  <c:v>62</c:v>
                </c:pt>
                <c:pt idx="1">
                  <c:v>81</c:v>
                </c:pt>
                <c:pt idx="2">
                  <c:v>108</c:v>
                </c:pt>
              </c:numCache>
            </c:numRef>
          </c:val>
        </c:ser>
        <c:ser>
          <c:idx val="1"/>
          <c:order val="1"/>
          <c:tx>
            <c:strRef>
              <c:f>Лист7!$C$1</c:f>
              <c:strCache>
                <c:ptCount val="1"/>
                <c:pt idx="0">
                  <c:v>Сельское население</c:v>
                </c:pt>
              </c:strCache>
            </c:strRef>
          </c:tx>
          <c:invertIfNegative val="0"/>
          <c:cat>
            <c:numRef>
              <c:f>Лист7!$A$2:$A$4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Лист7!$C$2:$C$4</c:f>
              <c:numCache>
                <c:formatCode>General</c:formatCode>
                <c:ptCount val="3"/>
                <c:pt idx="0">
                  <c:v>56</c:v>
                </c:pt>
                <c:pt idx="1">
                  <c:v>49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542912"/>
        <c:axId val="77544448"/>
      </c:barChart>
      <c:catAx>
        <c:axId val="7754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544448"/>
        <c:crosses val="autoZero"/>
        <c:auto val="1"/>
        <c:lblAlgn val="ctr"/>
        <c:lblOffset val="100"/>
        <c:noMultiLvlLbl val="0"/>
      </c:catAx>
      <c:valAx>
        <c:axId val="77544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5429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Лист8!$B$1</c:f>
              <c:strCache>
                <c:ptCount val="1"/>
                <c:pt idx="0">
                  <c:v>Городское население</c:v>
                </c:pt>
              </c:strCache>
            </c:strRef>
          </c:tx>
          <c:invertIfNegative val="0"/>
          <c:cat>
            <c:numRef>
              <c:f>Лист8!$A$2:$A$4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Лист8!$B$2:$B$4</c:f>
              <c:numCache>
                <c:formatCode>General</c:formatCode>
                <c:ptCount val="3"/>
                <c:pt idx="0">
                  <c:v>62</c:v>
                </c:pt>
                <c:pt idx="1">
                  <c:v>81</c:v>
                </c:pt>
                <c:pt idx="2">
                  <c:v>108</c:v>
                </c:pt>
              </c:numCache>
            </c:numRef>
          </c:val>
        </c:ser>
        <c:ser>
          <c:idx val="1"/>
          <c:order val="1"/>
          <c:tx>
            <c:strRef>
              <c:f>Лист8!$C$1</c:f>
              <c:strCache>
                <c:ptCount val="1"/>
                <c:pt idx="0">
                  <c:v>Сельское население</c:v>
                </c:pt>
              </c:strCache>
            </c:strRef>
          </c:tx>
          <c:invertIfNegative val="0"/>
          <c:cat>
            <c:numRef>
              <c:f>Лист8!$A$2:$A$4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Лист8!$C$2:$C$4</c:f>
              <c:numCache>
                <c:formatCode>General</c:formatCode>
                <c:ptCount val="3"/>
                <c:pt idx="0">
                  <c:v>56</c:v>
                </c:pt>
                <c:pt idx="1">
                  <c:v>49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570816"/>
        <c:axId val="77572352"/>
      </c:barChart>
      <c:catAx>
        <c:axId val="77570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572352"/>
        <c:crosses val="autoZero"/>
        <c:auto val="1"/>
        <c:lblAlgn val="ctr"/>
        <c:lblOffset val="100"/>
        <c:noMultiLvlLbl val="0"/>
      </c:catAx>
      <c:valAx>
        <c:axId val="77572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5708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Лист9!$B$1</c:f>
              <c:strCache>
                <c:ptCount val="1"/>
                <c:pt idx="0">
                  <c:v>Городское население</c:v>
                </c:pt>
              </c:strCache>
            </c:strRef>
          </c:tx>
          <c:cat>
            <c:numRef>
              <c:f>Лист9!$A$2:$A$4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Лист9!$B$2:$B$4</c:f>
              <c:numCache>
                <c:formatCode>General</c:formatCode>
                <c:ptCount val="3"/>
                <c:pt idx="0">
                  <c:v>62</c:v>
                </c:pt>
                <c:pt idx="1">
                  <c:v>81</c:v>
                </c:pt>
                <c:pt idx="2">
                  <c:v>108</c:v>
                </c:pt>
              </c:numCache>
            </c:numRef>
          </c:val>
        </c:ser>
        <c:ser>
          <c:idx val="1"/>
          <c:order val="1"/>
          <c:tx>
            <c:strRef>
              <c:f>Лист9!$C$1</c:f>
              <c:strCache>
                <c:ptCount val="1"/>
                <c:pt idx="0">
                  <c:v>Сельское население</c:v>
                </c:pt>
              </c:strCache>
            </c:strRef>
          </c:tx>
          <c:cat>
            <c:numRef>
              <c:f>Лист9!$A$2:$A$4</c:f>
              <c:numCache>
                <c:formatCode>General</c:formatCode>
                <c:ptCount val="3"/>
                <c:pt idx="0">
                  <c:v>1959</c:v>
                </c:pt>
                <c:pt idx="1">
                  <c:v>1970</c:v>
                </c:pt>
                <c:pt idx="2">
                  <c:v>1996</c:v>
                </c:pt>
              </c:numCache>
            </c:numRef>
          </c:cat>
          <c:val>
            <c:numRef>
              <c:f>Лист9!$C$2:$C$4</c:f>
              <c:numCache>
                <c:formatCode>General</c:formatCode>
                <c:ptCount val="3"/>
                <c:pt idx="0">
                  <c:v>56</c:v>
                </c:pt>
                <c:pt idx="1">
                  <c:v>49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593216"/>
        <c:axId val="77603200"/>
      </c:areaChart>
      <c:catAx>
        <c:axId val="7759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603200"/>
        <c:crosses val="autoZero"/>
        <c:auto val="1"/>
        <c:lblAlgn val="ctr"/>
        <c:lblOffset val="100"/>
        <c:noMultiLvlLbl val="0"/>
      </c:catAx>
      <c:valAx>
        <c:axId val="77603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593216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Лист4!$B$1</c:f>
              <c:strCache>
                <c:ptCount val="1"/>
                <c:pt idx="0">
                  <c:v>1938</c:v>
                </c:pt>
              </c:strCache>
            </c:strRef>
          </c:tx>
          <c:invertIfNegative val="0"/>
          <c:cat>
            <c:strRef>
              <c:f>Лист4!$A$2:$A$6</c:f>
              <c:strCache>
                <c:ptCount val="5"/>
                <c:pt idx="0">
                  <c:v>США</c:v>
                </c:pt>
                <c:pt idx="1">
                  <c:v>Франции</c:v>
                </c:pt>
                <c:pt idx="2">
                  <c:v>Германии</c:v>
                </c:pt>
                <c:pt idx="3">
                  <c:v>Японии</c:v>
                </c:pt>
                <c:pt idx="4">
                  <c:v>Остальные страны</c:v>
                </c:pt>
              </c:strCache>
            </c:strRef>
          </c:cat>
          <c:val>
            <c:numRef>
              <c:f>Лист4!$B$2:$B$6</c:f>
              <c:numCache>
                <c:formatCode>General</c:formatCode>
                <c:ptCount val="5"/>
                <c:pt idx="0">
                  <c:v>36.6</c:v>
                </c:pt>
                <c:pt idx="1">
                  <c:v>6.2</c:v>
                </c:pt>
                <c:pt idx="2">
                  <c:v>11.2</c:v>
                </c:pt>
                <c:pt idx="3">
                  <c:v>1.3</c:v>
                </c:pt>
                <c:pt idx="4">
                  <c:v>44.7</c:v>
                </c:pt>
              </c:numCache>
            </c:numRef>
          </c:val>
        </c:ser>
        <c:ser>
          <c:idx val="1"/>
          <c:order val="1"/>
          <c:tx>
            <c:strRef>
              <c:f>Лист4!$C$1</c:f>
              <c:strCache>
                <c:ptCount val="1"/>
                <c:pt idx="0">
                  <c:v>1950</c:v>
                </c:pt>
              </c:strCache>
            </c:strRef>
          </c:tx>
          <c:invertIfNegative val="0"/>
          <c:cat>
            <c:strRef>
              <c:f>Лист4!$A$2:$A$6</c:f>
              <c:strCache>
                <c:ptCount val="5"/>
                <c:pt idx="0">
                  <c:v>США</c:v>
                </c:pt>
                <c:pt idx="1">
                  <c:v>Франции</c:v>
                </c:pt>
                <c:pt idx="2">
                  <c:v>Германии</c:v>
                </c:pt>
                <c:pt idx="3">
                  <c:v>Японии</c:v>
                </c:pt>
                <c:pt idx="4">
                  <c:v>Остальные страны</c:v>
                </c:pt>
              </c:strCache>
            </c:strRef>
          </c:cat>
          <c:val>
            <c:numRef>
              <c:f>Лист4!$C$2:$C$6</c:f>
              <c:numCache>
                <c:formatCode>General</c:formatCode>
                <c:ptCount val="5"/>
                <c:pt idx="0">
                  <c:v>55.7</c:v>
                </c:pt>
                <c:pt idx="1">
                  <c:v>4.5</c:v>
                </c:pt>
                <c:pt idx="2">
                  <c:v>4.2</c:v>
                </c:pt>
                <c:pt idx="3">
                  <c:v>3.5</c:v>
                </c:pt>
                <c:pt idx="4">
                  <c:v>32.1</c:v>
                </c:pt>
              </c:numCache>
            </c:numRef>
          </c:val>
        </c:ser>
        <c:ser>
          <c:idx val="2"/>
          <c:order val="2"/>
          <c:tx>
            <c:strRef>
              <c:f>Лист4!$D$1</c:f>
              <c:strCache>
                <c:ptCount val="1"/>
                <c:pt idx="0">
                  <c:v>1960</c:v>
                </c:pt>
              </c:strCache>
            </c:strRef>
          </c:tx>
          <c:invertIfNegative val="0"/>
          <c:cat>
            <c:strRef>
              <c:f>Лист4!$A$2:$A$6</c:f>
              <c:strCache>
                <c:ptCount val="5"/>
                <c:pt idx="0">
                  <c:v>США</c:v>
                </c:pt>
                <c:pt idx="1">
                  <c:v>Франции</c:v>
                </c:pt>
                <c:pt idx="2">
                  <c:v>Германии</c:v>
                </c:pt>
                <c:pt idx="3">
                  <c:v>Японии</c:v>
                </c:pt>
                <c:pt idx="4">
                  <c:v>Остальные страны</c:v>
                </c:pt>
              </c:strCache>
            </c:strRef>
          </c:cat>
          <c:val>
            <c:numRef>
              <c:f>Лист4!$D$2:$D$6</c:f>
              <c:numCache>
                <c:formatCode>General</c:formatCode>
                <c:ptCount val="5"/>
                <c:pt idx="0">
                  <c:v>45.8</c:v>
                </c:pt>
                <c:pt idx="1">
                  <c:v>4.7</c:v>
                </c:pt>
                <c:pt idx="2">
                  <c:v>9.6</c:v>
                </c:pt>
                <c:pt idx="3">
                  <c:v>3.5</c:v>
                </c:pt>
                <c:pt idx="4">
                  <c:v>36.4</c:v>
                </c:pt>
              </c:numCache>
            </c:numRef>
          </c:val>
        </c:ser>
        <c:ser>
          <c:idx val="3"/>
          <c:order val="3"/>
          <c:tx>
            <c:strRef>
              <c:f>Лист4!$E$1</c:f>
              <c:strCache>
                <c:ptCount val="1"/>
                <c:pt idx="0">
                  <c:v>1965</c:v>
                </c:pt>
              </c:strCache>
            </c:strRef>
          </c:tx>
          <c:invertIfNegative val="0"/>
          <c:cat>
            <c:strRef>
              <c:f>Лист4!$A$2:$A$6</c:f>
              <c:strCache>
                <c:ptCount val="5"/>
                <c:pt idx="0">
                  <c:v>США</c:v>
                </c:pt>
                <c:pt idx="1">
                  <c:v>Франции</c:v>
                </c:pt>
                <c:pt idx="2">
                  <c:v>Германии</c:v>
                </c:pt>
                <c:pt idx="3">
                  <c:v>Японии</c:v>
                </c:pt>
                <c:pt idx="4">
                  <c:v>Остальные страны</c:v>
                </c:pt>
              </c:strCache>
            </c:strRef>
          </c:cat>
          <c:val>
            <c:numRef>
              <c:f>Лист4!$E$2:$E$6</c:f>
              <c:numCache>
                <c:formatCode>General</c:formatCode>
                <c:ptCount val="5"/>
                <c:pt idx="0">
                  <c:v>44.9</c:v>
                </c:pt>
                <c:pt idx="1">
                  <c:v>4.5</c:v>
                </c:pt>
                <c:pt idx="2">
                  <c:v>9.3000000000000007</c:v>
                </c:pt>
                <c:pt idx="3">
                  <c:v>5.6</c:v>
                </c:pt>
                <c:pt idx="4">
                  <c:v>35.700000000000003</c:v>
                </c:pt>
              </c:numCache>
            </c:numRef>
          </c:val>
        </c:ser>
        <c:ser>
          <c:idx val="4"/>
          <c:order val="4"/>
          <c:tx>
            <c:strRef>
              <c:f>Лист4!$F$1</c:f>
              <c:strCache>
                <c:ptCount val="1"/>
                <c:pt idx="0">
                  <c:v>1970</c:v>
                </c:pt>
              </c:strCache>
            </c:strRef>
          </c:tx>
          <c:invertIfNegative val="0"/>
          <c:cat>
            <c:strRef>
              <c:f>Лист4!$A$2:$A$6</c:f>
              <c:strCache>
                <c:ptCount val="5"/>
                <c:pt idx="0">
                  <c:v>США</c:v>
                </c:pt>
                <c:pt idx="1">
                  <c:v>Франции</c:v>
                </c:pt>
                <c:pt idx="2">
                  <c:v>Германии</c:v>
                </c:pt>
                <c:pt idx="3">
                  <c:v>Японии</c:v>
                </c:pt>
                <c:pt idx="4">
                  <c:v>Остальные страны</c:v>
                </c:pt>
              </c:strCache>
            </c:strRef>
          </c:cat>
          <c:val>
            <c:numRef>
              <c:f>Лист4!$F$2:$F$6</c:f>
              <c:numCache>
                <c:formatCode>General</c:formatCode>
                <c:ptCount val="5"/>
                <c:pt idx="0">
                  <c:v>40.6</c:v>
                </c:pt>
                <c:pt idx="1">
                  <c:v>4.8</c:v>
                </c:pt>
                <c:pt idx="2">
                  <c:v>9.6999999999999993</c:v>
                </c:pt>
                <c:pt idx="3">
                  <c:v>9.4</c:v>
                </c:pt>
                <c:pt idx="4">
                  <c:v>35.5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775616"/>
        <c:axId val="77777152"/>
      </c:barChart>
      <c:catAx>
        <c:axId val="7777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777152"/>
        <c:crosses val="autoZero"/>
        <c:auto val="1"/>
        <c:lblAlgn val="ctr"/>
        <c:lblOffset val="100"/>
        <c:noMultiLvlLbl val="0"/>
      </c:catAx>
      <c:valAx>
        <c:axId val="77777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7756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Лист6!$A$2</c:f>
              <c:strCache>
                <c:ptCount val="1"/>
                <c:pt idx="0">
                  <c:v>США</c:v>
                </c:pt>
              </c:strCache>
            </c:strRef>
          </c:tx>
          <c:cat>
            <c:numRef>
              <c:f>Лист6!$B$1:$F$1</c:f>
              <c:numCache>
                <c:formatCode>General</c:formatCode>
                <c:ptCount val="5"/>
                <c:pt idx="0">
                  <c:v>1938</c:v>
                </c:pt>
                <c:pt idx="1">
                  <c:v>1950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</c:numCache>
            </c:numRef>
          </c:cat>
          <c:val>
            <c:numRef>
              <c:f>Лист6!$B$2:$F$2</c:f>
              <c:numCache>
                <c:formatCode>General</c:formatCode>
                <c:ptCount val="5"/>
                <c:pt idx="0">
                  <c:v>36.6</c:v>
                </c:pt>
                <c:pt idx="1">
                  <c:v>55.7</c:v>
                </c:pt>
                <c:pt idx="2">
                  <c:v>45.8</c:v>
                </c:pt>
                <c:pt idx="3">
                  <c:v>44.9</c:v>
                </c:pt>
                <c:pt idx="4">
                  <c:v>40.6</c:v>
                </c:pt>
              </c:numCache>
            </c:numRef>
          </c:val>
        </c:ser>
        <c:ser>
          <c:idx val="1"/>
          <c:order val="1"/>
          <c:tx>
            <c:strRef>
              <c:f>Лист6!$A$3</c:f>
              <c:strCache>
                <c:ptCount val="1"/>
                <c:pt idx="0">
                  <c:v>Франции</c:v>
                </c:pt>
              </c:strCache>
            </c:strRef>
          </c:tx>
          <c:cat>
            <c:numRef>
              <c:f>Лист6!$B$1:$F$1</c:f>
              <c:numCache>
                <c:formatCode>General</c:formatCode>
                <c:ptCount val="5"/>
                <c:pt idx="0">
                  <c:v>1938</c:v>
                </c:pt>
                <c:pt idx="1">
                  <c:v>1950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</c:numCache>
            </c:numRef>
          </c:cat>
          <c:val>
            <c:numRef>
              <c:f>Лист6!$B$3:$F$3</c:f>
              <c:numCache>
                <c:formatCode>General</c:formatCode>
                <c:ptCount val="5"/>
                <c:pt idx="0">
                  <c:v>6.2</c:v>
                </c:pt>
                <c:pt idx="1">
                  <c:v>4.5</c:v>
                </c:pt>
                <c:pt idx="2">
                  <c:v>4.7</c:v>
                </c:pt>
                <c:pt idx="3">
                  <c:v>4.5</c:v>
                </c:pt>
                <c:pt idx="4">
                  <c:v>4.8</c:v>
                </c:pt>
              </c:numCache>
            </c:numRef>
          </c:val>
        </c:ser>
        <c:ser>
          <c:idx val="2"/>
          <c:order val="2"/>
          <c:tx>
            <c:strRef>
              <c:f>Лист6!$A$4</c:f>
              <c:strCache>
                <c:ptCount val="1"/>
                <c:pt idx="0">
                  <c:v>Германии</c:v>
                </c:pt>
              </c:strCache>
            </c:strRef>
          </c:tx>
          <c:cat>
            <c:numRef>
              <c:f>Лист6!$B$1:$F$1</c:f>
              <c:numCache>
                <c:formatCode>General</c:formatCode>
                <c:ptCount val="5"/>
                <c:pt idx="0">
                  <c:v>1938</c:v>
                </c:pt>
                <c:pt idx="1">
                  <c:v>1950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</c:numCache>
            </c:numRef>
          </c:cat>
          <c:val>
            <c:numRef>
              <c:f>Лист6!$B$4:$F$4</c:f>
              <c:numCache>
                <c:formatCode>General</c:formatCode>
                <c:ptCount val="5"/>
                <c:pt idx="0">
                  <c:v>11.2</c:v>
                </c:pt>
                <c:pt idx="1">
                  <c:v>4.2</c:v>
                </c:pt>
                <c:pt idx="2">
                  <c:v>9.6</c:v>
                </c:pt>
                <c:pt idx="3">
                  <c:v>9.3000000000000007</c:v>
                </c:pt>
                <c:pt idx="4">
                  <c:v>9.6999999999999993</c:v>
                </c:pt>
              </c:numCache>
            </c:numRef>
          </c:val>
        </c:ser>
        <c:ser>
          <c:idx val="3"/>
          <c:order val="3"/>
          <c:tx>
            <c:strRef>
              <c:f>Лист6!$A$5</c:f>
              <c:strCache>
                <c:ptCount val="1"/>
                <c:pt idx="0">
                  <c:v>Японии</c:v>
                </c:pt>
              </c:strCache>
            </c:strRef>
          </c:tx>
          <c:cat>
            <c:numRef>
              <c:f>Лист6!$B$1:$F$1</c:f>
              <c:numCache>
                <c:formatCode>General</c:formatCode>
                <c:ptCount val="5"/>
                <c:pt idx="0">
                  <c:v>1938</c:v>
                </c:pt>
                <c:pt idx="1">
                  <c:v>1950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</c:numCache>
            </c:numRef>
          </c:cat>
          <c:val>
            <c:numRef>
              <c:f>Лист6!$B$5:$F$5</c:f>
              <c:numCache>
                <c:formatCode>General</c:formatCode>
                <c:ptCount val="5"/>
                <c:pt idx="0">
                  <c:v>1.3</c:v>
                </c:pt>
                <c:pt idx="1">
                  <c:v>3.5</c:v>
                </c:pt>
                <c:pt idx="2">
                  <c:v>3.5</c:v>
                </c:pt>
                <c:pt idx="3">
                  <c:v>5.6</c:v>
                </c:pt>
                <c:pt idx="4">
                  <c:v>9.4</c:v>
                </c:pt>
              </c:numCache>
            </c:numRef>
          </c:val>
        </c:ser>
        <c:ser>
          <c:idx val="4"/>
          <c:order val="4"/>
          <c:tx>
            <c:strRef>
              <c:f>Лист6!$A$6</c:f>
              <c:strCache>
                <c:ptCount val="1"/>
                <c:pt idx="0">
                  <c:v>Остальные страны</c:v>
                </c:pt>
              </c:strCache>
            </c:strRef>
          </c:tx>
          <c:cat>
            <c:numRef>
              <c:f>Лист6!$B$1:$F$1</c:f>
              <c:numCache>
                <c:formatCode>General</c:formatCode>
                <c:ptCount val="5"/>
                <c:pt idx="0">
                  <c:v>1938</c:v>
                </c:pt>
                <c:pt idx="1">
                  <c:v>1950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</c:numCache>
            </c:numRef>
          </c:cat>
          <c:val>
            <c:numRef>
              <c:f>Лист6!$B$6:$F$6</c:f>
              <c:numCache>
                <c:formatCode>General</c:formatCode>
                <c:ptCount val="5"/>
                <c:pt idx="0">
                  <c:v>44.7</c:v>
                </c:pt>
                <c:pt idx="1">
                  <c:v>32.1</c:v>
                </c:pt>
                <c:pt idx="2">
                  <c:v>36.4</c:v>
                </c:pt>
                <c:pt idx="3">
                  <c:v>35.700000000000003</c:v>
                </c:pt>
                <c:pt idx="4">
                  <c:v>35.5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238080"/>
        <c:axId val="80239616"/>
      </c:areaChart>
      <c:catAx>
        <c:axId val="8023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239616"/>
        <c:crosses val="autoZero"/>
        <c:auto val="1"/>
        <c:lblAlgn val="ctr"/>
        <c:lblOffset val="100"/>
        <c:noMultiLvlLbl val="0"/>
      </c:catAx>
      <c:valAx>
        <c:axId val="80239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2380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0102755905511807"/>
          <c:y val="0.26269028871391076"/>
          <c:w val="0.31563910761154856"/>
          <c:h val="0.474619058034412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07174103237096E-2"/>
          <c:y val="4.214129483814523E-2"/>
          <c:w val="0.7631935695538058"/>
          <c:h val="0.71961030912802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Лист3!$A$2</c:f>
              <c:strCache>
                <c:ptCount val="1"/>
                <c:pt idx="0">
                  <c:v>1985</c:v>
                </c:pt>
              </c:strCache>
            </c:strRef>
          </c:tx>
          <c:invertIfNegative val="0"/>
          <c:cat>
            <c:strRef>
              <c:f>Лист3!$B$1:$F$1</c:f>
              <c:strCache>
                <c:ptCount val="4"/>
                <c:pt idx="0">
                  <c:v>зерновые культуры</c:v>
                </c:pt>
                <c:pt idx="1">
                  <c:v>кормовые культуры</c:v>
                </c:pt>
                <c:pt idx="2">
                  <c:v>технические культуры</c:v>
                </c:pt>
                <c:pt idx="3">
                  <c:v>картофель и овощи</c:v>
                </c:pt>
              </c:strCache>
            </c:strRef>
          </c:cat>
          <c:val>
            <c:numRef>
              <c:f>Лист3!$B$2:$F$2</c:f>
              <c:numCache>
                <c:formatCode>General</c:formatCode>
                <c:ptCount val="5"/>
                <c:pt idx="0">
                  <c:v>68.099999999999994</c:v>
                </c:pt>
                <c:pt idx="1">
                  <c:v>40.799999999999997</c:v>
                </c:pt>
                <c:pt idx="2">
                  <c:v>5.0999999999999996</c:v>
                </c:pt>
                <c:pt idx="3">
                  <c:v>4.4000000000000004</c:v>
                </c:pt>
              </c:numCache>
            </c:numRef>
          </c:val>
        </c:ser>
        <c:ser>
          <c:idx val="1"/>
          <c:order val="1"/>
          <c:tx>
            <c:strRef>
              <c:f>Лист3!$A$3</c:f>
              <c:strCache>
                <c:ptCount val="1"/>
                <c:pt idx="0">
                  <c:v>1990</c:v>
                </c:pt>
              </c:strCache>
            </c:strRef>
          </c:tx>
          <c:invertIfNegative val="0"/>
          <c:cat>
            <c:strRef>
              <c:f>Лист3!$B$1:$F$1</c:f>
              <c:strCache>
                <c:ptCount val="4"/>
                <c:pt idx="0">
                  <c:v>зерновые культуры</c:v>
                </c:pt>
                <c:pt idx="1">
                  <c:v>кормовые культуры</c:v>
                </c:pt>
                <c:pt idx="2">
                  <c:v>технические культуры</c:v>
                </c:pt>
                <c:pt idx="3">
                  <c:v>картофель и овощи</c:v>
                </c:pt>
              </c:strCache>
            </c:strRef>
          </c:cat>
          <c:val>
            <c:numRef>
              <c:f>Лист3!$B$3:$F$3</c:f>
              <c:numCache>
                <c:formatCode>General</c:formatCode>
                <c:ptCount val="5"/>
                <c:pt idx="0">
                  <c:v>63.1</c:v>
                </c:pt>
                <c:pt idx="1">
                  <c:v>44.6</c:v>
                </c:pt>
                <c:pt idx="2">
                  <c:v>6.1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Лист3!$A$4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cat>
            <c:strRef>
              <c:f>Лист3!$B$1:$F$1</c:f>
              <c:strCache>
                <c:ptCount val="4"/>
                <c:pt idx="0">
                  <c:v>зерновые культуры</c:v>
                </c:pt>
                <c:pt idx="1">
                  <c:v>кормовые культуры</c:v>
                </c:pt>
                <c:pt idx="2">
                  <c:v>технические культуры</c:v>
                </c:pt>
                <c:pt idx="3">
                  <c:v>картофель и овощи</c:v>
                </c:pt>
              </c:strCache>
            </c:strRef>
          </c:cat>
          <c:val>
            <c:numRef>
              <c:f>Лист3!$B$4:$F$4</c:f>
              <c:numCache>
                <c:formatCode>General</c:formatCode>
                <c:ptCount val="5"/>
                <c:pt idx="0">
                  <c:v>54.9</c:v>
                </c:pt>
                <c:pt idx="1">
                  <c:v>36.4</c:v>
                </c:pt>
                <c:pt idx="2">
                  <c:v>6.5</c:v>
                </c:pt>
                <c:pt idx="3">
                  <c:v>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262656"/>
        <c:axId val="80264192"/>
      </c:barChart>
      <c:catAx>
        <c:axId val="80262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80264192"/>
        <c:crosses val="autoZero"/>
        <c:auto val="1"/>
        <c:lblAlgn val="ctr"/>
        <c:lblOffset val="100"/>
        <c:noMultiLvlLbl val="0"/>
      </c:catAx>
      <c:valAx>
        <c:axId val="8026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2626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050" b="0"/>
      </a:pPr>
      <a:endParaRPr lang="ru-R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Лист5!$A$2</c:f>
              <c:strCache>
                <c:ptCount val="1"/>
                <c:pt idx="0">
                  <c:v>1985</c:v>
                </c:pt>
              </c:strCache>
            </c:strRef>
          </c:tx>
          <c:cat>
            <c:strRef>
              <c:f>Лист5!$B$1:$E$1</c:f>
              <c:strCache>
                <c:ptCount val="4"/>
                <c:pt idx="0">
                  <c:v>зерновые культуры</c:v>
                </c:pt>
                <c:pt idx="1">
                  <c:v>кормовые культуры</c:v>
                </c:pt>
                <c:pt idx="2">
                  <c:v>технические культуры</c:v>
                </c:pt>
                <c:pt idx="3">
                  <c:v>картофель и овощи</c:v>
                </c:pt>
              </c:strCache>
            </c:strRef>
          </c:cat>
          <c:val>
            <c:numRef>
              <c:f>Лист5!$B$2:$E$2</c:f>
              <c:numCache>
                <c:formatCode>General</c:formatCode>
                <c:ptCount val="4"/>
                <c:pt idx="0">
                  <c:v>68.099999999999994</c:v>
                </c:pt>
                <c:pt idx="1">
                  <c:v>40.799999999999997</c:v>
                </c:pt>
                <c:pt idx="2">
                  <c:v>5.0999999999999996</c:v>
                </c:pt>
                <c:pt idx="3">
                  <c:v>4.4000000000000004</c:v>
                </c:pt>
              </c:numCache>
            </c:numRef>
          </c:val>
        </c:ser>
        <c:ser>
          <c:idx val="1"/>
          <c:order val="1"/>
          <c:tx>
            <c:strRef>
              <c:f>Лист5!$A$3</c:f>
              <c:strCache>
                <c:ptCount val="1"/>
                <c:pt idx="0">
                  <c:v>1990</c:v>
                </c:pt>
              </c:strCache>
            </c:strRef>
          </c:tx>
          <c:cat>
            <c:strRef>
              <c:f>Лист5!$B$1:$E$1</c:f>
              <c:strCache>
                <c:ptCount val="4"/>
                <c:pt idx="0">
                  <c:v>зерновые культуры</c:v>
                </c:pt>
                <c:pt idx="1">
                  <c:v>кормовые культуры</c:v>
                </c:pt>
                <c:pt idx="2">
                  <c:v>технические культуры</c:v>
                </c:pt>
                <c:pt idx="3">
                  <c:v>картофель и овощи</c:v>
                </c:pt>
              </c:strCache>
            </c:strRef>
          </c:cat>
          <c:val>
            <c:numRef>
              <c:f>Лист5!$B$3:$E$3</c:f>
              <c:numCache>
                <c:formatCode>General</c:formatCode>
                <c:ptCount val="4"/>
                <c:pt idx="0">
                  <c:v>63.1</c:v>
                </c:pt>
                <c:pt idx="1">
                  <c:v>44.6</c:v>
                </c:pt>
                <c:pt idx="2">
                  <c:v>6.1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Лист5!$A$4</c:f>
              <c:strCache>
                <c:ptCount val="1"/>
                <c:pt idx="0">
                  <c:v>1995</c:v>
                </c:pt>
              </c:strCache>
            </c:strRef>
          </c:tx>
          <c:cat>
            <c:strRef>
              <c:f>Лист5!$B$1:$E$1</c:f>
              <c:strCache>
                <c:ptCount val="4"/>
                <c:pt idx="0">
                  <c:v>зерновые культуры</c:v>
                </c:pt>
                <c:pt idx="1">
                  <c:v>кормовые культуры</c:v>
                </c:pt>
                <c:pt idx="2">
                  <c:v>технические культуры</c:v>
                </c:pt>
                <c:pt idx="3">
                  <c:v>картофель и овощи</c:v>
                </c:pt>
              </c:strCache>
            </c:strRef>
          </c:cat>
          <c:val>
            <c:numRef>
              <c:f>Лист5!$B$4:$E$4</c:f>
              <c:numCache>
                <c:formatCode>General</c:formatCode>
                <c:ptCount val="4"/>
                <c:pt idx="0">
                  <c:v>54.9</c:v>
                </c:pt>
                <c:pt idx="1">
                  <c:v>36.4</c:v>
                </c:pt>
                <c:pt idx="2">
                  <c:v>6.5</c:v>
                </c:pt>
                <c:pt idx="3">
                  <c:v>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298368"/>
        <c:axId val="80299904"/>
      </c:areaChart>
      <c:catAx>
        <c:axId val="80298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0299904"/>
        <c:crosses val="autoZero"/>
        <c:auto val="1"/>
        <c:lblAlgn val="ctr"/>
        <c:lblOffset val="100"/>
        <c:noMultiLvlLbl val="0"/>
      </c:catAx>
      <c:valAx>
        <c:axId val="80299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298368"/>
        <c:crosses val="autoZero"/>
        <c:crossBetween val="midCat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Лист4!$B$6</c:f>
              <c:strCache>
                <c:ptCount val="1"/>
                <c:pt idx="0">
                  <c:v>кормовые культуры</c:v>
                </c:pt>
              </c:strCache>
            </c:strRef>
          </c:tx>
          <c:invertIfNegative val="0"/>
          <c:cat>
            <c:numRef>
              <c:f>Лист4!$A$7:$A$9</c:f>
              <c:numCache>
                <c:formatCode>General</c:formatCode>
                <c:ptCount val="3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</c:numCache>
            </c:numRef>
          </c:cat>
          <c:val>
            <c:numRef>
              <c:f>Лист4!$B$7:$B$9</c:f>
              <c:numCache>
                <c:formatCode>General</c:formatCode>
                <c:ptCount val="3"/>
                <c:pt idx="0">
                  <c:v>40.799999999999997</c:v>
                </c:pt>
                <c:pt idx="1">
                  <c:v>44.6</c:v>
                </c:pt>
                <c:pt idx="2">
                  <c:v>36.4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0320384"/>
        <c:axId val="80321920"/>
        <c:axId val="0"/>
      </c:bar3DChart>
      <c:catAx>
        <c:axId val="8032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321920"/>
        <c:crosses val="autoZero"/>
        <c:auto val="1"/>
        <c:lblAlgn val="ctr"/>
        <c:lblOffset val="100"/>
        <c:noMultiLvlLbl val="0"/>
      </c:catAx>
      <c:valAx>
        <c:axId val="80321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320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123753280839895"/>
          <c:y val="0.52984288422280545"/>
          <c:w val="0.17820691163604552"/>
          <c:h val="0.204087561971420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/>
      </a:pPr>
      <a:endParaRPr lang="ru-RU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Сравнение норм питания для подростков 11-13 лет</a:t>
            </a:r>
          </a:p>
        </c:rich>
      </c:tx>
      <c:layout>
        <c:manualLayout>
          <c:xMode val="edge"/>
          <c:yMode val="edge"/>
          <c:x val="0.19418744531933504"/>
          <c:y val="1.8518518518518517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Мальчики 11-13</c:v>
                </c:pt>
              </c:strCache>
            </c:strRef>
          </c:tx>
          <c:invertIfNegative val="0"/>
          <c:cat>
            <c:strRef>
              <c:f>Лист1!$B$5:$D$5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Лист1!$B$6:$D$6</c:f>
              <c:numCache>
                <c:formatCode>General</c:formatCode>
                <c:ptCount val="3"/>
                <c:pt idx="0">
                  <c:v>93</c:v>
                </c:pt>
                <c:pt idx="1">
                  <c:v>93</c:v>
                </c:pt>
                <c:pt idx="2">
                  <c:v>370</c:v>
                </c:pt>
              </c:numCache>
            </c:numRef>
          </c:val>
        </c:ser>
        <c:ser>
          <c:idx val="1"/>
          <c:order val="1"/>
          <c:tx>
            <c:strRef>
              <c:f>Лист1!$A$7</c:f>
              <c:strCache>
                <c:ptCount val="1"/>
                <c:pt idx="0">
                  <c:v>Девочки 11-13</c:v>
                </c:pt>
              </c:strCache>
            </c:strRef>
          </c:tx>
          <c:invertIfNegative val="0"/>
          <c:cat>
            <c:strRef>
              <c:f>Лист1!$B$5:$D$5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Лист1!$B$7:$D$7</c:f>
              <c:numCache>
                <c:formatCode>General</c:formatCode>
                <c:ptCount val="3"/>
                <c:pt idx="0">
                  <c:v>85</c:v>
                </c:pt>
                <c:pt idx="1">
                  <c:v>85</c:v>
                </c:pt>
                <c:pt idx="2">
                  <c:v>340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352768"/>
        <c:axId val="80354304"/>
      </c:barChart>
      <c:catAx>
        <c:axId val="80352768"/>
        <c:scaling>
          <c:orientation val="minMax"/>
        </c:scaling>
        <c:delete val="0"/>
        <c:axPos val="b"/>
        <c:majorTickMark val="out"/>
        <c:minorTickMark val="none"/>
        <c:tickLblPos val="nextTo"/>
        <c:crossAx val="80354304"/>
        <c:crosses val="autoZero"/>
        <c:auto val="1"/>
        <c:lblAlgn val="ctr"/>
        <c:lblOffset val="100"/>
        <c:noMultiLvlLbl val="0"/>
      </c:catAx>
      <c:valAx>
        <c:axId val="80354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80352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370975503062115"/>
          <c:y val="0.53885207057451157"/>
          <c:w val="0.29962357830271213"/>
          <c:h val="0.273915864683581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Рыцари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cat>
            <c:strRef>
              <c:f>Лист7!$A$1:$A$4</c:f>
              <c:strCache>
                <c:ptCount val="4"/>
                <c:pt idx="0">
                  <c:v>1 век</c:v>
                </c:pt>
                <c:pt idx="1">
                  <c:v>2 век</c:v>
                </c:pt>
                <c:pt idx="2">
                  <c:v>3 век</c:v>
                </c:pt>
                <c:pt idx="3">
                  <c:v>4 век</c:v>
                </c:pt>
              </c:strCache>
            </c:strRef>
          </c:cat>
          <c:val>
            <c:numRef>
              <c:f>Лист7!$B$1:$B$4</c:f>
              <c:numCache>
                <c:formatCode>General</c:formatCode>
                <c:ptCount val="4"/>
                <c:pt idx="0">
                  <c:v>5</c:v>
                </c:pt>
                <c:pt idx="1">
                  <c:v>7</c:v>
                </c:pt>
                <c:pt idx="2">
                  <c:v>6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Сравнение норм питания для подростков 14-16 лет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Лист1!$A$8</c:f>
              <c:strCache>
                <c:ptCount val="1"/>
                <c:pt idx="0">
                  <c:v>Мальчики 14-17</c:v>
                </c:pt>
              </c:strCache>
            </c:strRef>
          </c:tx>
          <c:invertIfNegative val="0"/>
          <c:cat>
            <c:strRef>
              <c:f>Лист1!$B$5:$D$5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Лист1!$B$8:$D$8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400</c:v>
                </c:pt>
              </c:numCache>
            </c:numRef>
          </c:val>
        </c:ser>
        <c:ser>
          <c:idx val="1"/>
          <c:order val="1"/>
          <c:tx>
            <c:strRef>
              <c:f>Лист1!$A$9</c:f>
              <c:strCache>
                <c:ptCount val="1"/>
                <c:pt idx="0">
                  <c:v>Девочки 14-17</c:v>
                </c:pt>
              </c:strCache>
            </c:strRef>
          </c:tx>
          <c:invertIfNegative val="0"/>
          <c:cat>
            <c:strRef>
              <c:f>Лист1!$B$5:$D$5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Лист1!$B$9:$D$9</c:f>
              <c:numCache>
                <c:formatCode>General</c:formatCode>
                <c:ptCount val="3"/>
                <c:pt idx="0">
                  <c:v>90</c:v>
                </c:pt>
                <c:pt idx="1">
                  <c:v>90</c:v>
                </c:pt>
                <c:pt idx="2">
                  <c:v>360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404864"/>
        <c:axId val="80406400"/>
      </c:barChart>
      <c:catAx>
        <c:axId val="80404864"/>
        <c:scaling>
          <c:orientation val="minMax"/>
        </c:scaling>
        <c:delete val="0"/>
        <c:axPos val="b"/>
        <c:majorTickMark val="out"/>
        <c:minorTickMark val="none"/>
        <c:tickLblPos val="nextTo"/>
        <c:crossAx val="80406400"/>
        <c:crosses val="autoZero"/>
        <c:auto val="1"/>
        <c:lblAlgn val="ctr"/>
        <c:lblOffset val="100"/>
        <c:noMultiLvlLbl val="0"/>
      </c:catAx>
      <c:valAx>
        <c:axId val="80406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804048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Нормы питания для детей и подростков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белки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1-3г</c:v>
                </c:pt>
                <c:pt idx="1">
                  <c:v>4-6л</c:v>
                </c:pt>
                <c:pt idx="2">
                  <c:v>7-10л</c:v>
                </c:pt>
                <c:pt idx="4">
                  <c:v>Мальчики 11-13</c:v>
                </c:pt>
                <c:pt idx="5">
                  <c:v>Девочки 11-13</c:v>
                </c:pt>
                <c:pt idx="6">
                  <c:v>Мальчики 14-17</c:v>
                </c:pt>
                <c:pt idx="7">
                  <c:v>Девочки 14-17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53</c:v>
                </c:pt>
                <c:pt idx="1">
                  <c:v>68</c:v>
                </c:pt>
                <c:pt idx="2">
                  <c:v>79</c:v>
                </c:pt>
                <c:pt idx="3">
                  <c:v>0</c:v>
                </c:pt>
                <c:pt idx="4">
                  <c:v>93</c:v>
                </c:pt>
                <c:pt idx="5">
                  <c:v>85</c:v>
                </c:pt>
                <c:pt idx="6">
                  <c:v>100</c:v>
                </c:pt>
                <c:pt idx="7">
                  <c:v>90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жиры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1-3г</c:v>
                </c:pt>
                <c:pt idx="1">
                  <c:v>4-6л</c:v>
                </c:pt>
                <c:pt idx="2">
                  <c:v>7-10л</c:v>
                </c:pt>
                <c:pt idx="4">
                  <c:v>Мальчики 11-13</c:v>
                </c:pt>
                <c:pt idx="5">
                  <c:v>Девочки 11-13</c:v>
                </c:pt>
                <c:pt idx="6">
                  <c:v>Мальчики 14-17</c:v>
                </c:pt>
                <c:pt idx="7">
                  <c:v>Девочки 14-17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53</c:v>
                </c:pt>
                <c:pt idx="1">
                  <c:v>68</c:v>
                </c:pt>
                <c:pt idx="2">
                  <c:v>79</c:v>
                </c:pt>
                <c:pt idx="3">
                  <c:v>0</c:v>
                </c:pt>
                <c:pt idx="4">
                  <c:v>93</c:v>
                </c:pt>
                <c:pt idx="5">
                  <c:v>85</c:v>
                </c:pt>
                <c:pt idx="6">
                  <c:v>100</c:v>
                </c:pt>
                <c:pt idx="7">
                  <c:v>90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углеводы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1-3г</c:v>
                </c:pt>
                <c:pt idx="1">
                  <c:v>4-6л</c:v>
                </c:pt>
                <c:pt idx="2">
                  <c:v>7-10л</c:v>
                </c:pt>
                <c:pt idx="4">
                  <c:v>Мальчики 11-13</c:v>
                </c:pt>
                <c:pt idx="5">
                  <c:v>Девочки 11-13</c:v>
                </c:pt>
                <c:pt idx="6">
                  <c:v>Мальчики 14-17</c:v>
                </c:pt>
                <c:pt idx="7">
                  <c:v>Девочки 14-17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212</c:v>
                </c:pt>
                <c:pt idx="1">
                  <c:v>272</c:v>
                </c:pt>
                <c:pt idx="2">
                  <c:v>315</c:v>
                </c:pt>
                <c:pt idx="3">
                  <c:v>0</c:v>
                </c:pt>
                <c:pt idx="4">
                  <c:v>370</c:v>
                </c:pt>
                <c:pt idx="5">
                  <c:v>340</c:v>
                </c:pt>
                <c:pt idx="6">
                  <c:v>400</c:v>
                </c:pt>
                <c:pt idx="7">
                  <c:v>360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837440"/>
        <c:axId val="77838976"/>
      </c:barChart>
      <c:catAx>
        <c:axId val="77837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7838976"/>
        <c:crosses val="autoZero"/>
        <c:auto val="1"/>
        <c:lblAlgn val="ctr"/>
        <c:lblOffset val="100"/>
        <c:noMultiLvlLbl val="0"/>
      </c:catAx>
      <c:valAx>
        <c:axId val="77838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778374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Сравнение норм питания для подростков 11-13 лет</a:t>
            </a:r>
          </a:p>
        </c:rich>
      </c:tx>
      <c:layout>
        <c:manualLayout>
          <c:xMode val="edge"/>
          <c:yMode val="edge"/>
          <c:x val="0.19418744531933504"/>
          <c:y val="1.8518518518518517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Мальчики 11-13</c:v>
                </c:pt>
              </c:strCache>
            </c:strRef>
          </c:tx>
          <c:invertIfNegative val="0"/>
          <c:cat>
            <c:strRef>
              <c:f>Лист1!$B$5:$D$5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Лист1!$B$6:$D$6</c:f>
              <c:numCache>
                <c:formatCode>General</c:formatCode>
                <c:ptCount val="3"/>
                <c:pt idx="0">
                  <c:v>93</c:v>
                </c:pt>
                <c:pt idx="1">
                  <c:v>93</c:v>
                </c:pt>
                <c:pt idx="2">
                  <c:v>370</c:v>
                </c:pt>
              </c:numCache>
            </c:numRef>
          </c:val>
        </c:ser>
        <c:ser>
          <c:idx val="1"/>
          <c:order val="1"/>
          <c:tx>
            <c:strRef>
              <c:f>Лист1!$A$7</c:f>
              <c:strCache>
                <c:ptCount val="1"/>
                <c:pt idx="0">
                  <c:v>Девочки 11-13</c:v>
                </c:pt>
              </c:strCache>
            </c:strRef>
          </c:tx>
          <c:invertIfNegative val="0"/>
          <c:cat>
            <c:strRef>
              <c:f>Лист1!$B$5:$D$5</c:f>
              <c:strCache>
                <c:ptCount val="3"/>
                <c:pt idx="0">
                  <c:v>белки</c:v>
                </c:pt>
                <c:pt idx="1">
                  <c:v>жиры</c:v>
                </c:pt>
                <c:pt idx="2">
                  <c:v>углеводы</c:v>
                </c:pt>
              </c:strCache>
            </c:strRef>
          </c:cat>
          <c:val>
            <c:numRef>
              <c:f>Лист1!$B$7:$D$7</c:f>
              <c:numCache>
                <c:formatCode>General</c:formatCode>
                <c:ptCount val="3"/>
                <c:pt idx="0">
                  <c:v>85</c:v>
                </c:pt>
                <c:pt idx="1">
                  <c:v>85</c:v>
                </c:pt>
                <c:pt idx="2">
                  <c:v>340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856768"/>
        <c:axId val="77858304"/>
      </c:barChart>
      <c:catAx>
        <c:axId val="77856768"/>
        <c:scaling>
          <c:orientation val="minMax"/>
        </c:scaling>
        <c:delete val="0"/>
        <c:axPos val="b"/>
        <c:majorTickMark val="out"/>
        <c:minorTickMark val="none"/>
        <c:tickLblPos val="nextTo"/>
        <c:crossAx val="77858304"/>
        <c:crosses val="autoZero"/>
        <c:auto val="1"/>
        <c:lblAlgn val="ctr"/>
        <c:lblOffset val="100"/>
        <c:noMultiLvlLbl val="0"/>
      </c:catAx>
      <c:valAx>
        <c:axId val="77858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8567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/>
              <a:t>Как в течение веков изменялось количество царевичей, королевичей и рыцарей, прогонявших драко</a:t>
            </a:r>
            <a:r>
              <a:rPr lang="ru-RU"/>
              <a:t>на </a:t>
            </a:r>
          </a:p>
        </c:rich>
      </c:tx>
      <c:layout>
        <c:manualLayout>
          <c:xMode val="edge"/>
          <c:yMode val="edge"/>
          <c:x val="0.11220185068107362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Лист9!$B$1</c:f>
              <c:strCache>
                <c:ptCount val="1"/>
                <c:pt idx="0">
                  <c:v>1 век</c:v>
                </c:pt>
              </c:strCache>
            </c:strRef>
          </c:tx>
          <c:invertIfNegative val="0"/>
          <c:cat>
            <c:strRef>
              <c:f>Лист9!$A$2:$A$4</c:f>
              <c:strCache>
                <c:ptCount val="3"/>
                <c:pt idx="0">
                  <c:v>царевичи</c:v>
                </c:pt>
                <c:pt idx="1">
                  <c:v>королевичи</c:v>
                </c:pt>
                <c:pt idx="2">
                  <c:v>рыцари</c:v>
                </c:pt>
              </c:strCache>
            </c:strRef>
          </c:cat>
          <c:val>
            <c:numRef>
              <c:f>Лист9!$B$2:$B$4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Лист9!$C$1</c:f>
              <c:strCache>
                <c:ptCount val="1"/>
                <c:pt idx="0">
                  <c:v>2 век</c:v>
                </c:pt>
              </c:strCache>
            </c:strRef>
          </c:tx>
          <c:invertIfNegative val="0"/>
          <c:cat>
            <c:strRef>
              <c:f>Лист9!$A$2:$A$4</c:f>
              <c:strCache>
                <c:ptCount val="3"/>
                <c:pt idx="0">
                  <c:v>царевичи</c:v>
                </c:pt>
                <c:pt idx="1">
                  <c:v>королевичи</c:v>
                </c:pt>
                <c:pt idx="2">
                  <c:v>рыцари</c:v>
                </c:pt>
              </c:strCache>
            </c:strRef>
          </c:cat>
          <c:val>
            <c:numRef>
              <c:f>Лист9!$C$2:$C$4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7</c:v>
                </c:pt>
              </c:numCache>
            </c:numRef>
          </c:val>
        </c:ser>
        <c:ser>
          <c:idx val="2"/>
          <c:order val="2"/>
          <c:tx>
            <c:strRef>
              <c:f>Лист9!$D$1</c:f>
              <c:strCache>
                <c:ptCount val="1"/>
                <c:pt idx="0">
                  <c:v>3 век</c:v>
                </c:pt>
              </c:strCache>
            </c:strRef>
          </c:tx>
          <c:invertIfNegative val="0"/>
          <c:cat>
            <c:strRef>
              <c:f>Лист9!$A$2:$A$4</c:f>
              <c:strCache>
                <c:ptCount val="3"/>
                <c:pt idx="0">
                  <c:v>царевичи</c:v>
                </c:pt>
                <c:pt idx="1">
                  <c:v>королевичи</c:v>
                </c:pt>
                <c:pt idx="2">
                  <c:v>рыцари</c:v>
                </c:pt>
              </c:strCache>
            </c:strRef>
          </c:cat>
          <c:val>
            <c:numRef>
              <c:f>Лист9!$D$2:$D$4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6</c:v>
                </c:pt>
              </c:numCache>
            </c:numRef>
          </c:val>
        </c:ser>
        <c:ser>
          <c:idx val="3"/>
          <c:order val="3"/>
          <c:tx>
            <c:strRef>
              <c:f>Лист9!$E$1</c:f>
              <c:strCache>
                <c:ptCount val="1"/>
                <c:pt idx="0">
                  <c:v>4 век</c:v>
                </c:pt>
              </c:strCache>
            </c:strRef>
          </c:tx>
          <c:invertIfNegative val="0"/>
          <c:cat>
            <c:strRef>
              <c:f>Лист9!$A$2:$A$4</c:f>
              <c:strCache>
                <c:ptCount val="3"/>
                <c:pt idx="0">
                  <c:v>царевичи</c:v>
                </c:pt>
                <c:pt idx="1">
                  <c:v>королевичи</c:v>
                </c:pt>
                <c:pt idx="2">
                  <c:v>рыцари</c:v>
                </c:pt>
              </c:strCache>
            </c:strRef>
          </c:cat>
          <c:val>
            <c:numRef>
              <c:f>Лист9!$E$2:$E$4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327872"/>
        <c:axId val="73401088"/>
      </c:barChart>
      <c:catAx>
        <c:axId val="69327872"/>
        <c:scaling>
          <c:orientation val="minMax"/>
        </c:scaling>
        <c:delete val="0"/>
        <c:axPos val="b"/>
        <c:majorTickMark val="out"/>
        <c:minorTickMark val="none"/>
        <c:tickLblPos val="nextTo"/>
        <c:crossAx val="73401088"/>
        <c:crosses val="autoZero"/>
        <c:auto val="1"/>
        <c:lblAlgn val="ctr"/>
        <c:lblOffset val="100"/>
        <c:noMultiLvlLbl val="0"/>
      </c:catAx>
      <c:valAx>
        <c:axId val="73401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9327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ru-RU"/>
              <a:t>Кто прогонял дракона в 1-4 веках</a:t>
            </a:r>
          </a:p>
        </c:rich>
      </c:tx>
      <c:overlay val="0"/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Лист13!$B$1</c:f>
              <c:strCache>
                <c:ptCount val="1"/>
                <c:pt idx="0">
                  <c:v>царевичи</c:v>
                </c:pt>
              </c:strCache>
            </c:strRef>
          </c:tx>
          <c:cat>
            <c:strRef>
              <c:f>Лист13!$A$2:$A$5</c:f>
              <c:strCache>
                <c:ptCount val="4"/>
                <c:pt idx="0">
                  <c:v>1 век</c:v>
                </c:pt>
                <c:pt idx="1">
                  <c:v>2 век</c:v>
                </c:pt>
                <c:pt idx="2">
                  <c:v>3 век</c:v>
                </c:pt>
                <c:pt idx="3">
                  <c:v>4 век</c:v>
                </c:pt>
              </c:strCache>
            </c:strRef>
          </c:cat>
          <c:val>
            <c:numRef>
              <c:f>Лист13!$B$2:$B$5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Лист13!$C$1</c:f>
              <c:strCache>
                <c:ptCount val="1"/>
                <c:pt idx="0">
                  <c:v>королевичи</c:v>
                </c:pt>
              </c:strCache>
            </c:strRef>
          </c:tx>
          <c:cat>
            <c:strRef>
              <c:f>Лист13!$A$2:$A$5</c:f>
              <c:strCache>
                <c:ptCount val="4"/>
                <c:pt idx="0">
                  <c:v>1 век</c:v>
                </c:pt>
                <c:pt idx="1">
                  <c:v>2 век</c:v>
                </c:pt>
                <c:pt idx="2">
                  <c:v>3 век</c:v>
                </c:pt>
                <c:pt idx="3">
                  <c:v>4 век</c:v>
                </c:pt>
              </c:strCache>
            </c:strRef>
          </c:cat>
          <c:val>
            <c:numRef>
              <c:f>Лист13!$C$2:$C$5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Лист13!$D$1</c:f>
              <c:strCache>
                <c:ptCount val="1"/>
                <c:pt idx="0">
                  <c:v>рыцари</c:v>
                </c:pt>
              </c:strCache>
            </c:strRef>
          </c:tx>
          <c:cat>
            <c:strRef>
              <c:f>Лист13!$A$2:$A$5</c:f>
              <c:strCache>
                <c:ptCount val="4"/>
                <c:pt idx="0">
                  <c:v>1 век</c:v>
                </c:pt>
                <c:pt idx="1">
                  <c:v>2 век</c:v>
                </c:pt>
                <c:pt idx="2">
                  <c:v>3 век</c:v>
                </c:pt>
                <c:pt idx="3">
                  <c:v>4 век</c:v>
                </c:pt>
              </c:strCache>
            </c:strRef>
          </c:cat>
          <c:val>
            <c:numRef>
              <c:f>Лист13!$D$2:$D$5</c:f>
              <c:numCache>
                <c:formatCode>General</c:formatCode>
                <c:ptCount val="4"/>
                <c:pt idx="0">
                  <c:v>5</c:v>
                </c:pt>
                <c:pt idx="1">
                  <c:v>7</c:v>
                </c:pt>
                <c:pt idx="2">
                  <c:v>6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330432"/>
        <c:axId val="73437952"/>
      </c:areaChart>
      <c:catAx>
        <c:axId val="29330432"/>
        <c:scaling>
          <c:orientation val="minMax"/>
        </c:scaling>
        <c:delete val="0"/>
        <c:axPos val="b"/>
        <c:majorTickMark val="out"/>
        <c:minorTickMark val="none"/>
        <c:tickLblPos val="nextTo"/>
        <c:crossAx val="73437952"/>
        <c:crosses val="autoZero"/>
        <c:auto val="1"/>
        <c:lblAlgn val="ctr"/>
        <c:lblOffset val="100"/>
        <c:noMultiLvlLbl val="0"/>
      </c:catAx>
      <c:valAx>
        <c:axId val="73437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330432"/>
        <c:crosses val="autoZero"/>
        <c:crossBetween val="midCat"/>
      </c:valAx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Сколько зверей было добыто в течении 4 месяцев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Лист8!$B$1</c:f>
              <c:strCache>
                <c:ptCount val="1"/>
                <c:pt idx="0">
                  <c:v>Заяц</c:v>
                </c:pt>
              </c:strCache>
            </c:strRef>
          </c:tx>
          <c:invertIfNegative val="0"/>
          <c:cat>
            <c:strRef>
              <c:f>Лист8!$A$2:$A$5</c:f>
              <c:strCache>
                <c:ptCount val="4"/>
                <c:pt idx="0">
                  <c:v>Декабрь</c:v>
                </c:pt>
                <c:pt idx="1">
                  <c:v>Январь</c:v>
                </c:pt>
                <c:pt idx="2">
                  <c:v>Февраль</c:v>
                </c:pt>
                <c:pt idx="3">
                  <c:v>Март</c:v>
                </c:pt>
              </c:strCache>
            </c:strRef>
          </c:cat>
          <c:val>
            <c:numRef>
              <c:f>Лист8!$B$2:$B$5</c:f>
              <c:numCache>
                <c:formatCode>General</c:formatCode>
                <c:ptCount val="4"/>
                <c:pt idx="0">
                  <c:v>5</c:v>
                </c:pt>
                <c:pt idx="1">
                  <c:v>8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Лист8!$C$1</c:f>
              <c:strCache>
                <c:ptCount val="1"/>
                <c:pt idx="0">
                  <c:v>Волк</c:v>
                </c:pt>
              </c:strCache>
            </c:strRef>
          </c:tx>
          <c:invertIfNegative val="0"/>
          <c:cat>
            <c:strRef>
              <c:f>Лист8!$A$2:$A$5</c:f>
              <c:strCache>
                <c:ptCount val="4"/>
                <c:pt idx="0">
                  <c:v>Декабрь</c:v>
                </c:pt>
                <c:pt idx="1">
                  <c:v>Январь</c:v>
                </c:pt>
                <c:pt idx="2">
                  <c:v>Февраль</c:v>
                </c:pt>
                <c:pt idx="3">
                  <c:v>Март</c:v>
                </c:pt>
              </c:strCache>
            </c:strRef>
          </c:cat>
          <c:val>
            <c:numRef>
              <c:f>Лист8!$C$2:$C$5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Лист8!$D$1</c:f>
              <c:strCache>
                <c:ptCount val="1"/>
                <c:pt idx="0">
                  <c:v>Лиса</c:v>
                </c:pt>
              </c:strCache>
            </c:strRef>
          </c:tx>
          <c:invertIfNegative val="0"/>
          <c:cat>
            <c:strRef>
              <c:f>Лист8!$A$2:$A$5</c:f>
              <c:strCache>
                <c:ptCount val="4"/>
                <c:pt idx="0">
                  <c:v>Декабрь</c:v>
                </c:pt>
                <c:pt idx="1">
                  <c:v>Январь</c:v>
                </c:pt>
                <c:pt idx="2">
                  <c:v>Февраль</c:v>
                </c:pt>
                <c:pt idx="3">
                  <c:v>Март</c:v>
                </c:pt>
              </c:strCache>
            </c:strRef>
          </c:cat>
          <c:val>
            <c:numRef>
              <c:f>Лист8!$D$2:$D$5</c:f>
              <c:numCache>
                <c:formatCode>General</c:formatCode>
                <c:ptCount val="4"/>
                <c:pt idx="1">
                  <c:v>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747840"/>
        <c:axId val="73753728"/>
      </c:barChart>
      <c:catAx>
        <c:axId val="73747840"/>
        <c:scaling>
          <c:orientation val="minMax"/>
        </c:scaling>
        <c:delete val="0"/>
        <c:axPos val="b"/>
        <c:majorTickMark val="out"/>
        <c:minorTickMark val="none"/>
        <c:tickLblPos val="nextTo"/>
        <c:crossAx val="73753728"/>
        <c:crosses val="autoZero"/>
        <c:auto val="1"/>
        <c:lblAlgn val="ctr"/>
        <c:lblOffset val="100"/>
        <c:noMultiLvlLbl val="0"/>
      </c:catAx>
      <c:valAx>
        <c:axId val="73753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7478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Лист9!$A$2</c:f>
              <c:strCache>
                <c:ptCount val="1"/>
                <c:pt idx="0">
                  <c:v>Декабрь</c:v>
                </c:pt>
              </c:strCache>
            </c:strRef>
          </c:tx>
          <c:invertIfNegative val="0"/>
          <c:cat>
            <c:strRef>
              <c:f>Лист9!$B$1:$D$1</c:f>
              <c:strCache>
                <c:ptCount val="3"/>
                <c:pt idx="0">
                  <c:v>Заяц</c:v>
                </c:pt>
                <c:pt idx="1">
                  <c:v>Волк</c:v>
                </c:pt>
                <c:pt idx="2">
                  <c:v>Лиса</c:v>
                </c:pt>
              </c:strCache>
            </c:strRef>
          </c:cat>
          <c:val>
            <c:numRef>
              <c:f>Лист9!$B$2:$D$2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Лист9!$A$3</c:f>
              <c:strCache>
                <c:ptCount val="1"/>
                <c:pt idx="0">
                  <c:v>Январь</c:v>
                </c:pt>
              </c:strCache>
            </c:strRef>
          </c:tx>
          <c:invertIfNegative val="0"/>
          <c:cat>
            <c:strRef>
              <c:f>Лист9!$B$1:$D$1</c:f>
              <c:strCache>
                <c:ptCount val="3"/>
                <c:pt idx="0">
                  <c:v>Заяц</c:v>
                </c:pt>
                <c:pt idx="1">
                  <c:v>Волк</c:v>
                </c:pt>
                <c:pt idx="2">
                  <c:v>Лиса</c:v>
                </c:pt>
              </c:strCache>
            </c:strRef>
          </c:cat>
          <c:val>
            <c:numRef>
              <c:f>Лист9!$B$3:$D$3</c:f>
              <c:numCache>
                <c:formatCode>General</c:formatCode>
                <c:ptCount val="3"/>
                <c:pt idx="0">
                  <c:v>8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Лист9!$A$4</c:f>
              <c:strCache>
                <c:ptCount val="1"/>
                <c:pt idx="0">
                  <c:v>Февраль</c:v>
                </c:pt>
              </c:strCache>
            </c:strRef>
          </c:tx>
          <c:invertIfNegative val="0"/>
          <c:cat>
            <c:strRef>
              <c:f>Лист9!$B$1:$D$1</c:f>
              <c:strCache>
                <c:ptCount val="3"/>
                <c:pt idx="0">
                  <c:v>Заяц</c:v>
                </c:pt>
                <c:pt idx="1">
                  <c:v>Волк</c:v>
                </c:pt>
                <c:pt idx="2">
                  <c:v>Лиса</c:v>
                </c:pt>
              </c:strCache>
            </c:strRef>
          </c:cat>
          <c:val>
            <c:numRef>
              <c:f>Лист9!$B$4:$D$4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Лист9!$A$5</c:f>
              <c:strCache>
                <c:ptCount val="1"/>
                <c:pt idx="0">
                  <c:v>Март</c:v>
                </c:pt>
              </c:strCache>
            </c:strRef>
          </c:tx>
          <c:invertIfNegative val="0"/>
          <c:cat>
            <c:strRef>
              <c:f>Лист9!$B$1:$D$1</c:f>
              <c:strCache>
                <c:ptCount val="3"/>
                <c:pt idx="0">
                  <c:v>Заяц</c:v>
                </c:pt>
                <c:pt idx="1">
                  <c:v>Волк</c:v>
                </c:pt>
                <c:pt idx="2">
                  <c:v>Лиса</c:v>
                </c:pt>
              </c:strCache>
            </c:strRef>
          </c:cat>
          <c:val>
            <c:numRef>
              <c:f>Лист9!$B$5:$D$5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478144"/>
        <c:axId val="73479680"/>
      </c:barChart>
      <c:catAx>
        <c:axId val="73478144"/>
        <c:scaling>
          <c:orientation val="minMax"/>
        </c:scaling>
        <c:delete val="0"/>
        <c:axPos val="b"/>
        <c:majorTickMark val="out"/>
        <c:minorTickMark val="none"/>
        <c:tickLblPos val="nextTo"/>
        <c:crossAx val="73479680"/>
        <c:crosses val="autoZero"/>
        <c:auto val="1"/>
        <c:lblAlgn val="ctr"/>
        <c:lblOffset val="100"/>
        <c:noMultiLvlLbl val="0"/>
      </c:catAx>
      <c:valAx>
        <c:axId val="73479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4781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Лист13!$B$1</c:f>
              <c:strCache>
                <c:ptCount val="1"/>
                <c:pt idx="0">
                  <c:v>Заяц</c:v>
                </c:pt>
              </c:strCache>
            </c:strRef>
          </c:tx>
          <c:cat>
            <c:strRef>
              <c:f>Лист13!$A$2:$A$5</c:f>
              <c:strCache>
                <c:ptCount val="4"/>
                <c:pt idx="0">
                  <c:v>Декабрь</c:v>
                </c:pt>
                <c:pt idx="1">
                  <c:v>Январь</c:v>
                </c:pt>
                <c:pt idx="2">
                  <c:v>Февраль</c:v>
                </c:pt>
                <c:pt idx="3">
                  <c:v>Март</c:v>
                </c:pt>
              </c:strCache>
            </c:strRef>
          </c:cat>
          <c:val>
            <c:numRef>
              <c:f>Лист13!$B$2:$B$5</c:f>
              <c:numCache>
                <c:formatCode>General</c:formatCode>
                <c:ptCount val="4"/>
                <c:pt idx="0">
                  <c:v>5</c:v>
                </c:pt>
                <c:pt idx="1">
                  <c:v>8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Лист13!$C$1</c:f>
              <c:strCache>
                <c:ptCount val="1"/>
                <c:pt idx="0">
                  <c:v>Волк</c:v>
                </c:pt>
              </c:strCache>
            </c:strRef>
          </c:tx>
          <c:cat>
            <c:strRef>
              <c:f>Лист13!$A$2:$A$5</c:f>
              <c:strCache>
                <c:ptCount val="4"/>
                <c:pt idx="0">
                  <c:v>Декабрь</c:v>
                </c:pt>
                <c:pt idx="1">
                  <c:v>Январь</c:v>
                </c:pt>
                <c:pt idx="2">
                  <c:v>Февраль</c:v>
                </c:pt>
                <c:pt idx="3">
                  <c:v>Март</c:v>
                </c:pt>
              </c:strCache>
            </c:strRef>
          </c:cat>
          <c:val>
            <c:numRef>
              <c:f>Лист13!$C$2:$C$5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Лист13!$D$1</c:f>
              <c:strCache>
                <c:ptCount val="1"/>
                <c:pt idx="0">
                  <c:v>Лиса</c:v>
                </c:pt>
              </c:strCache>
            </c:strRef>
          </c:tx>
          <c:cat>
            <c:strRef>
              <c:f>Лист13!$A$2:$A$5</c:f>
              <c:strCache>
                <c:ptCount val="4"/>
                <c:pt idx="0">
                  <c:v>Декабрь</c:v>
                </c:pt>
                <c:pt idx="1">
                  <c:v>Январь</c:v>
                </c:pt>
                <c:pt idx="2">
                  <c:v>Февраль</c:v>
                </c:pt>
                <c:pt idx="3">
                  <c:v>Март</c:v>
                </c:pt>
              </c:strCache>
            </c:strRef>
          </c:cat>
          <c:val>
            <c:numRef>
              <c:f>Лист13!$D$2:$D$5</c:f>
              <c:numCache>
                <c:formatCode>General</c:formatCode>
                <c:ptCount val="4"/>
                <c:pt idx="1">
                  <c:v>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501312"/>
        <c:axId val="73507200"/>
      </c:areaChart>
      <c:catAx>
        <c:axId val="73501312"/>
        <c:scaling>
          <c:orientation val="minMax"/>
        </c:scaling>
        <c:delete val="0"/>
        <c:axPos val="b"/>
        <c:majorTickMark val="out"/>
        <c:minorTickMark val="none"/>
        <c:tickLblPos val="nextTo"/>
        <c:crossAx val="73507200"/>
        <c:crosses val="autoZero"/>
        <c:auto val="1"/>
        <c:lblAlgn val="ctr"/>
        <c:lblOffset val="100"/>
        <c:noMultiLvlLbl val="0"/>
      </c:catAx>
      <c:valAx>
        <c:axId val="73507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501312"/>
        <c:crosses val="autoZero"/>
        <c:crossBetween val="midCat"/>
      </c:valAx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0.22292</cdr:x>
      <cdr:y>0.02604</cdr:y>
    </cdr:from>
    <cdr:to>
      <cdr:x>0.74792</cdr:x>
      <cdr:y>0.13715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19175" y="71438"/>
          <a:ext cx="2400301" cy="304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428A8-789B-4CFC-8D2F-045D65F52FE0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7D353-D92E-4035-8B76-BA7F9ACB5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3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32CD6-ABBB-4190-8C93-EC7CA4B01093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DCB5-AB6D-4670-80AE-643B04232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77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DDCB5-AB6D-4670-80AE-643B0423203C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10A1A-0345-45D5-94D9-A54A247B1541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116E7-CBB4-48AF-86A3-56257A069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03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59394-CCDE-4389-BE34-2AC3589B5FBD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F5174-84B5-4D23-8925-3DE5537FA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52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09C84-DCEA-41B6-9879-144867B1BC0F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CA327-2A3F-4DEF-9FA1-FF3F03548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6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85F70-0FB5-4CF3-A20C-520C39626CA4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4E500-013D-474D-A1DB-738094B15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68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1630D-24DE-44FC-AEF8-C8AD85EA869A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042B7-78D0-4EB8-91B2-084A5A3381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9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83F3-413B-493C-98EB-FF8608C06F16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3961C-CD97-46E6-8328-3C9F70126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54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01DAF-AF86-4D7D-9E1C-BBCB52B3E6F2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8B577-5A0F-4FC3-B95E-D709293203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9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EF918-B86F-4B04-B622-FBD0A0A1857C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DF654-280C-48DF-BEFA-0C1D1F7A1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0E10-BACF-4AE8-A699-E09DD6ECD948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6174B-EBCB-431E-B485-EFC9641AD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93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1A188-97F8-4ED4-8DB2-6A8074412EFD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A28B6-69AD-4D33-BA3E-BEE212F038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37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C497E-F405-410F-8E82-EDF62875EE91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B1754-BDC3-44CA-9AE3-9C9F68A59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58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F41C89-93BF-4288-8918-F9C526EB8FD4}" type="datetimeFigureOut">
              <a:rPr lang="ru-RU"/>
              <a:pPr>
                <a:defRPr/>
              </a:pPr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27788A-88D8-46B1-A9C7-0B9B70DB9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chart" Target="../charts/chart2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1.xml"/><Relationship Id="rId4" Type="http://schemas.openxmlformats.org/officeDocument/2006/relationships/chart" Target="../charts/chart3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5.xml"/><Relationship Id="rId5" Type="http://schemas.openxmlformats.org/officeDocument/2006/relationships/chart" Target="../charts/chart34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8.xml"/><Relationship Id="rId4" Type="http://schemas.openxmlformats.org/officeDocument/2006/relationships/chart" Target="../charts/chart3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10.xml"/><Relationship Id="rId7" Type="http://schemas.openxmlformats.org/officeDocument/2006/relationships/slide" Target="slide2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slide" Target="slide13.xm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2555776" y="326089"/>
            <a:ext cx="41764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</a:rPr>
              <a:t>Угадай слово</a:t>
            </a:r>
            <a:endParaRPr lang="ru-RU" sz="4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219984"/>
              </p:ext>
            </p:extLst>
          </p:nvPr>
        </p:nvGraphicFramePr>
        <p:xfrm>
          <a:off x="611560" y="1340768"/>
          <a:ext cx="763284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2" action="ppaction://hlinksldjump" highlightClick="1"/>
          </p:cNvPr>
          <p:cNvSpPr/>
          <p:nvPr/>
        </p:nvSpPr>
        <p:spPr>
          <a:xfrm>
            <a:off x="250825" y="6308725"/>
            <a:ext cx="936625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Весёлые человечки. Охота. </a:t>
            </a:r>
            <a:endParaRPr lang="ru-RU" dirty="0" smtClean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2124010"/>
              </p:ext>
            </p:extLst>
          </p:nvPr>
        </p:nvGraphicFramePr>
        <p:xfrm>
          <a:off x="8638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5569446"/>
              </p:ext>
            </p:extLst>
          </p:nvPr>
        </p:nvGraphicFramePr>
        <p:xfrm>
          <a:off x="4581872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3562484"/>
              </p:ext>
            </p:extLst>
          </p:nvPr>
        </p:nvGraphicFramePr>
        <p:xfrm>
          <a:off x="1835696" y="41042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Управляющая кнопка: далее 6">
            <a:hlinkClick r:id="rId2" action="ppaction://hlinksldjump" highlightClick="1"/>
          </p:cNvPr>
          <p:cNvSpPr/>
          <p:nvPr/>
        </p:nvSpPr>
        <p:spPr>
          <a:xfrm>
            <a:off x="250825" y="6037263"/>
            <a:ext cx="936625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Весёлые человечки. Напитки. </a:t>
            </a:r>
            <a:endParaRPr lang="ru-RU" dirty="0" smtClean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1406577"/>
              </p:ext>
            </p:extLst>
          </p:nvPr>
        </p:nvGraphicFramePr>
        <p:xfrm>
          <a:off x="0" y="102891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9560960"/>
              </p:ext>
            </p:extLst>
          </p:nvPr>
        </p:nvGraphicFramePr>
        <p:xfrm>
          <a:off x="4541658" y="102891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987910"/>
              </p:ext>
            </p:extLst>
          </p:nvPr>
        </p:nvGraphicFramePr>
        <p:xfrm>
          <a:off x="79821" y="3433436"/>
          <a:ext cx="4465191" cy="2626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853014"/>
              </p:ext>
            </p:extLst>
          </p:nvPr>
        </p:nvGraphicFramePr>
        <p:xfrm>
          <a:off x="4517573" y="353761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250825" y="6165850"/>
            <a:ext cx="936625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4404883"/>
              </p:ext>
            </p:extLst>
          </p:nvPr>
        </p:nvGraphicFramePr>
        <p:xfrm>
          <a:off x="0" y="11247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8937990"/>
              </p:ext>
            </p:extLst>
          </p:nvPr>
        </p:nvGraphicFramePr>
        <p:xfrm>
          <a:off x="3419872" y="3089171"/>
          <a:ext cx="5543550" cy="334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Весёлые человечки. Напитки.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Управляющая кнопка: далее 9">
            <a:hlinkClick r:id="rId2" action="ppaction://hlinksldjump" highlightClick="1"/>
          </p:cNvPr>
          <p:cNvSpPr/>
          <p:nvPr/>
        </p:nvSpPr>
        <p:spPr>
          <a:xfrm>
            <a:off x="250825" y="6165850"/>
            <a:ext cx="936625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84651" y="-8584"/>
            <a:ext cx="8588375" cy="84027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 b="1" dirty="0" smtClean="0">
                <a:solidFill>
                  <a:schemeClr val="bg1"/>
                </a:solidFill>
              </a:rPr>
              <a:t>Структура земельных ресурсов зарубежных стран </a:t>
            </a:r>
            <a:endParaRPr lang="ru-RU" sz="4000" dirty="0" smtClean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382966"/>
              </p:ext>
            </p:extLst>
          </p:nvPr>
        </p:nvGraphicFramePr>
        <p:xfrm>
          <a:off x="2166568" y="1628800"/>
          <a:ext cx="4824540" cy="274891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964908"/>
                <a:gridCol w="964908"/>
                <a:gridCol w="964908"/>
                <a:gridCol w="964908"/>
                <a:gridCol w="964908"/>
              </a:tblGrid>
              <a:tr h="430243"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Пастбища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Пашни и плантации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прочие земли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Леса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84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Европа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33%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29,60%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19,40%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84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Азия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24%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17%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38%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21%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02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Северная Америка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26%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30,90%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02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Южная Америка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26%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7,80%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13,20%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53%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84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Африка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26%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6,20%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44,40%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23,20%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02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Австралия и Океания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54,60%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5,70%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5,70%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18,10%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правляющая кнопка: далее 8">
            <a:hlinkClick r:id="rId2" action="ppaction://hlinksldjump" highlightClick="1"/>
          </p:cNvPr>
          <p:cNvSpPr/>
          <p:nvPr/>
        </p:nvSpPr>
        <p:spPr>
          <a:xfrm>
            <a:off x="250825" y="6165850"/>
            <a:ext cx="936625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4651" y="-8584"/>
            <a:ext cx="8588375" cy="84027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 b="1" dirty="0" smtClean="0">
                <a:solidFill>
                  <a:schemeClr val="bg1"/>
                </a:solidFill>
              </a:rPr>
              <a:t>Структура земельных ресурсов зарубежных стран </a:t>
            </a:r>
            <a:endParaRPr lang="ru-RU" sz="4000" dirty="0" smtClean="0"/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761516"/>
              </p:ext>
            </p:extLst>
          </p:nvPr>
        </p:nvGraphicFramePr>
        <p:xfrm>
          <a:off x="4301026" y="11967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9789282"/>
              </p:ext>
            </p:extLst>
          </p:nvPr>
        </p:nvGraphicFramePr>
        <p:xfrm>
          <a:off x="35148" y="34271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767774"/>
              </p:ext>
            </p:extLst>
          </p:nvPr>
        </p:nvGraphicFramePr>
        <p:xfrm>
          <a:off x="4320988" y="369516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851091"/>
              </p:ext>
            </p:extLst>
          </p:nvPr>
        </p:nvGraphicFramePr>
        <p:xfrm>
          <a:off x="6838" y="11967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Управляющая кнопка: далее 21">
            <a:hlinkClick r:id="rId2" action="ppaction://hlinksldjump" highlightClick="1"/>
          </p:cNvPr>
          <p:cNvSpPr/>
          <p:nvPr/>
        </p:nvSpPr>
        <p:spPr>
          <a:xfrm>
            <a:off x="250825" y="6037263"/>
            <a:ext cx="936625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84651" y="-8584"/>
            <a:ext cx="8588375" cy="84027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 b="1" dirty="0" smtClean="0">
                <a:solidFill>
                  <a:schemeClr val="bg1"/>
                </a:solidFill>
              </a:rPr>
              <a:t>Структура земельных ресурсов зарубежных стран </a:t>
            </a:r>
            <a:endParaRPr lang="ru-RU" sz="4000" dirty="0" smtClean="0"/>
          </a:p>
        </p:txBody>
      </p:sp>
      <p:graphicFrame>
        <p:nvGraphicFramePr>
          <p:cNvPr id="24" name="Диаграмма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217171"/>
              </p:ext>
            </p:extLst>
          </p:nvPr>
        </p:nvGraphicFramePr>
        <p:xfrm>
          <a:off x="250825" y="14127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8471679"/>
              </p:ext>
            </p:extLst>
          </p:nvPr>
        </p:nvGraphicFramePr>
        <p:xfrm>
          <a:off x="4273878" y="329406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1122363" cy="172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250825" y="6037263"/>
            <a:ext cx="936625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4651" y="-8584"/>
            <a:ext cx="8588375" cy="84027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 b="1" dirty="0" smtClean="0">
                <a:solidFill>
                  <a:schemeClr val="bg1"/>
                </a:solidFill>
              </a:rPr>
              <a:t>Структура земельных ресурсов зарубежных стран </a:t>
            </a:r>
            <a:endParaRPr lang="ru-RU" sz="4000" dirty="0" smtClean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2106437"/>
              </p:ext>
            </p:extLst>
          </p:nvPr>
        </p:nvGraphicFramePr>
        <p:xfrm>
          <a:off x="246470" y="11247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5658199"/>
              </p:ext>
            </p:extLst>
          </p:nvPr>
        </p:nvGraphicFramePr>
        <p:xfrm>
          <a:off x="4578838" y="12687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048180"/>
              </p:ext>
            </p:extLst>
          </p:nvPr>
        </p:nvGraphicFramePr>
        <p:xfrm>
          <a:off x="297644" y="3644681"/>
          <a:ext cx="4572000" cy="265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623704"/>
              </p:ext>
            </p:extLst>
          </p:nvPr>
        </p:nvGraphicFramePr>
        <p:xfrm>
          <a:off x="5248672" y="4176011"/>
          <a:ext cx="3600400" cy="2400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250825" y="6276975"/>
            <a:ext cx="935038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Численность населения России </a:t>
            </a:r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07607"/>
              </p:ext>
            </p:extLst>
          </p:nvPr>
        </p:nvGraphicFramePr>
        <p:xfrm>
          <a:off x="1484672" y="1484784"/>
          <a:ext cx="6120680" cy="162089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530170"/>
                <a:gridCol w="1530170"/>
                <a:gridCol w="1530170"/>
                <a:gridCol w="1530170"/>
              </a:tblGrid>
              <a:tr h="728224"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Городское население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Сельское население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75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1959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62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56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118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75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1970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81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49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130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75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1996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108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40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148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7228179"/>
              </p:ext>
            </p:extLst>
          </p:nvPr>
        </p:nvGraphicFramePr>
        <p:xfrm>
          <a:off x="478802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6649108"/>
              </p:ext>
            </p:extLst>
          </p:nvPr>
        </p:nvGraphicFramePr>
        <p:xfrm>
          <a:off x="22360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259045"/>
              </p:ext>
            </p:extLst>
          </p:nvPr>
        </p:nvGraphicFramePr>
        <p:xfrm>
          <a:off x="2555776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543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250825" y="6276975"/>
            <a:ext cx="935038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Численность населения России </a:t>
            </a:r>
            <a:endParaRPr lang="ru-RU" dirty="0" smtClean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5422715"/>
              </p:ext>
            </p:extLst>
          </p:nvPr>
        </p:nvGraphicFramePr>
        <p:xfrm>
          <a:off x="0" y="12687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718875"/>
              </p:ext>
            </p:extLst>
          </p:nvPr>
        </p:nvGraphicFramePr>
        <p:xfrm>
          <a:off x="4545012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4560980"/>
              </p:ext>
            </p:extLst>
          </p:nvPr>
        </p:nvGraphicFramePr>
        <p:xfrm>
          <a:off x="1619672" y="406220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543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250825" y="6276975"/>
            <a:ext cx="935038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Численность населения России </a:t>
            </a:r>
            <a:endParaRPr lang="ru-RU" dirty="0" smtClean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4015554"/>
              </p:ext>
            </p:extLst>
          </p:nvPr>
        </p:nvGraphicFramePr>
        <p:xfrm>
          <a:off x="250825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554393"/>
              </p:ext>
            </p:extLst>
          </p:nvPr>
        </p:nvGraphicFramePr>
        <p:xfrm>
          <a:off x="4067944" y="355618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543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57" y="1772816"/>
            <a:ext cx="81369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ru-RU" sz="3200" dirty="0" smtClean="0"/>
              <a:t>Исследование </a:t>
            </a:r>
            <a:r>
              <a:rPr lang="ru-RU" sz="3200" dirty="0"/>
              <a:t>объектов познания на их моделях; построение и изучение моделей реально существующих предметов и явлений (живых и неживых систем, разнообразных процессов — физических, химических, биологических, социальных и др.) и конструируемых объектов (для определения, уточнения их характеристик и т. п.).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55576" y="188640"/>
            <a:ext cx="8229600" cy="99172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Моделирование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1498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89186"/>
            <a:ext cx="1225550" cy="189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021388"/>
            <a:ext cx="963613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50825" y="43172"/>
            <a:ext cx="88931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bg1"/>
                </a:solidFill>
              </a:rPr>
              <a:t>Доля важнейших стран в промышленном производстве капиталистического мира в середине 20 века</a:t>
            </a:r>
            <a:endParaRPr lang="ru-RU" sz="28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6029"/>
              </p:ext>
            </p:extLst>
          </p:nvPr>
        </p:nvGraphicFramePr>
        <p:xfrm>
          <a:off x="1619672" y="1232923"/>
          <a:ext cx="7223748" cy="176403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203958"/>
                <a:gridCol w="1203958"/>
                <a:gridCol w="1203958"/>
                <a:gridCol w="1203958"/>
                <a:gridCol w="1203958"/>
                <a:gridCol w="1203958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1938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1950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1960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1965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1970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США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36,6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55,7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45,8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44,9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40,6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Франции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6,2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4,8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Германии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11,2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9,6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9,3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9,7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Японии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9,4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143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Остальные страны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44,7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32,1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36,4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35,7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35,5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123046"/>
              </p:ext>
            </p:extLst>
          </p:nvPr>
        </p:nvGraphicFramePr>
        <p:xfrm>
          <a:off x="260915" y="2996952"/>
          <a:ext cx="4602021" cy="2880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698714"/>
              </p:ext>
            </p:extLst>
          </p:nvPr>
        </p:nvGraphicFramePr>
        <p:xfrm>
          <a:off x="4860032" y="3068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250825" y="6276975"/>
            <a:ext cx="935038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Посевные площади в России</a:t>
            </a:r>
            <a:endParaRPr lang="ru-RU" dirty="0" smtClean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388511"/>
              </p:ext>
            </p:extLst>
          </p:nvPr>
        </p:nvGraphicFramePr>
        <p:xfrm>
          <a:off x="250824" y="1340768"/>
          <a:ext cx="4681215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828651"/>
              </p:ext>
            </p:extLst>
          </p:nvPr>
        </p:nvGraphicFramePr>
        <p:xfrm>
          <a:off x="2123728" y="40929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148190"/>
              </p:ext>
            </p:extLst>
          </p:nvPr>
        </p:nvGraphicFramePr>
        <p:xfrm>
          <a:off x="4932040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250825" y="6276975"/>
            <a:ext cx="935038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700079"/>
              </p:ext>
            </p:extLst>
          </p:nvPr>
        </p:nvGraphicFramePr>
        <p:xfrm>
          <a:off x="0" y="15567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756436"/>
              </p:ext>
            </p:extLst>
          </p:nvPr>
        </p:nvGraphicFramePr>
        <p:xfrm>
          <a:off x="4572000" y="15567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Посевные площади в России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468313" y="6237288"/>
            <a:ext cx="1008062" cy="431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50825" y="43172"/>
            <a:ext cx="8588375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Самооценка</a:t>
            </a:r>
            <a:endParaRPr lang="ru-RU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120553"/>
              </p:ext>
            </p:extLst>
          </p:nvPr>
        </p:nvGraphicFramePr>
        <p:xfrm>
          <a:off x="0" y="942611"/>
          <a:ext cx="9144000" cy="5826753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3876780"/>
                <a:gridCol w="5267220"/>
              </a:tblGrid>
              <a:tr h="466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Вопросы алгоритма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самооценки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Количество баллов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466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1-й шаг. В чем заключалось задание? Какая была цель?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Цель достигнута – 2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Цель достигнута частично – 1 б.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466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2-й шаг. Удалось получить результат? Найдено решение?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Решение найдено – 2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Решение найдено частично – 1 б.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62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3-й шаг. Справился полностью правильно или с незначительной ошибкой (какой, в чем)?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Верное решение – 2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Решение с ошибкой – 1 б.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707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4-й шаг. Справился полностью самостоятельно или с чьей-то помощью? (далее, начиная со 2-го кл):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Самостоятельно – 2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 помощью товарища по группе или учителя – 1 б.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1450832"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5-й шаг. Какого уровня задание выполнял?.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Максимальный</a:t>
                      </a:r>
                      <a:r>
                        <a:rPr lang="ru-RU" sz="1400" dirty="0">
                          <a:effectLst/>
                        </a:rPr>
                        <a:t> (необязательный) уровень – «сверхзадача»,  материал не изучали, не отрабатывали – 3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Повышенный</a:t>
                      </a:r>
                      <a:r>
                        <a:rPr lang="ru-RU" sz="1400" dirty="0">
                          <a:effectLst/>
                        </a:rPr>
                        <a:t> (программный) уровень – нестандартная задача, непривычная ситуация – 2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Необходимый</a:t>
                      </a:r>
                      <a:r>
                        <a:rPr lang="ru-RU" sz="1400" dirty="0">
                          <a:effectLst/>
                        </a:rPr>
                        <a:t> (базовый) уровень – типовая, многократно отработанная задача  -1 б.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707246"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6-й шаг. Какова твоя активность на уроке?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Участвовал </a:t>
                      </a:r>
                      <a:r>
                        <a:rPr lang="ru-RU" sz="1400" dirty="0">
                          <a:effectLst/>
                        </a:rPr>
                        <a:t>в презентации задания группы – 2 б.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Задавал</a:t>
                      </a:r>
                      <a:r>
                        <a:rPr lang="ru-RU" sz="1400" dirty="0">
                          <a:effectLst/>
                        </a:rPr>
                        <a:t> вопросы другим группам – 1 б. (за каждый вопрос)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Формулировал</a:t>
                      </a:r>
                      <a:r>
                        <a:rPr lang="ru-RU" sz="1400" dirty="0">
                          <a:effectLst/>
                        </a:rPr>
                        <a:t> тему урока или цели – 1 б.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707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7-й шаг. Какую поставишь себе отметку?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13 -15 б – «5»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9 - 12 б. – «4»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6 - 8 б.  – «3»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</a:tbl>
          </a:graphicData>
        </a:graphic>
      </p:graphicFrame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0825" y="6276975"/>
            <a:ext cx="935038" cy="547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673993"/>
              </p:ext>
            </p:extLst>
          </p:nvPr>
        </p:nvGraphicFramePr>
        <p:xfrm>
          <a:off x="25696" y="12687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8856742"/>
              </p:ext>
            </p:extLst>
          </p:nvPr>
        </p:nvGraphicFramePr>
        <p:xfrm>
          <a:off x="4067944" y="35010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79512" y="43172"/>
            <a:ext cx="8839200" cy="9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bg1"/>
                </a:solidFill>
              </a:rPr>
              <a:t>Как </a:t>
            </a:r>
            <a:r>
              <a:rPr lang="ru-RU" sz="2800" b="1" dirty="0">
                <a:solidFill>
                  <a:schemeClr val="bg1"/>
                </a:solidFill>
              </a:rPr>
              <a:t>изменяется с увеличением возраста необходимое мальчикам количество белков, жиров и </a:t>
            </a:r>
            <a:r>
              <a:rPr lang="ru-RU" sz="2800" b="1" dirty="0" smtClean="0">
                <a:solidFill>
                  <a:schemeClr val="bg1"/>
                </a:solidFill>
              </a:rPr>
              <a:t>углеводов?</a:t>
            </a:r>
          </a:p>
        </p:txBody>
      </p:sp>
    </p:spTree>
    <p:extLst>
      <p:ext uri="{BB962C8B-B14F-4D97-AF65-F5344CB8AC3E}">
        <p14:creationId xmlns:p14="http://schemas.microsoft.com/office/powerpoint/2010/main" val="382549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Практическая работа</a:t>
            </a:r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57200" y="1844824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«Моделирование на основе диаграмм»</a:t>
            </a: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88186" y="3501008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Чтение и составление </a:t>
            </a:r>
            <a:endParaRPr lang="ru-RU" sz="4000" dirty="0" smtClean="0"/>
          </a:p>
          <a:p>
            <a:pPr algn="ctr"/>
            <a:r>
              <a:rPr lang="ru-RU" sz="4000" dirty="0" smtClean="0"/>
              <a:t>линейных </a:t>
            </a:r>
            <a:r>
              <a:rPr lang="ru-RU" sz="4000" dirty="0"/>
              <a:t>и столбчатых диаграм</a:t>
            </a:r>
            <a:r>
              <a:rPr lang="ru-RU" sz="3600" dirty="0"/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19338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Цели урока</a:t>
            </a:r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691680" y="1844824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556792"/>
            <a:ext cx="70567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/>
              <a:t>Знакомство с  </a:t>
            </a:r>
            <a:r>
              <a:rPr lang="ru-RU" sz="2800" dirty="0"/>
              <a:t>элементами моделирования на основе </a:t>
            </a:r>
            <a:r>
              <a:rPr lang="ru-RU" sz="2800" dirty="0" smtClean="0"/>
              <a:t>диаграмм</a:t>
            </a:r>
          </a:p>
          <a:p>
            <a:pPr marL="342900" indent="-342900">
              <a:buAutoNum type="arabicPeriod"/>
            </a:pPr>
            <a:endParaRPr lang="ru-RU" sz="2800" dirty="0" smtClean="0"/>
          </a:p>
          <a:p>
            <a:pPr marL="342900" indent="-342900">
              <a:buAutoNum type="arabicPeriod"/>
            </a:pPr>
            <a:r>
              <a:rPr lang="ru-RU" sz="2800" dirty="0" smtClean="0"/>
              <a:t>Формирование </a:t>
            </a:r>
            <a:r>
              <a:rPr lang="ru-RU" sz="2800" dirty="0"/>
              <a:t>умения сравнивать данные, анализировать их, обобщать и делать выводы</a:t>
            </a:r>
            <a:r>
              <a:rPr lang="ru-RU" sz="2800" dirty="0" smtClean="0"/>
              <a:t> с использованием диаграмм</a:t>
            </a:r>
          </a:p>
          <a:p>
            <a:pPr marL="342900" indent="-342900">
              <a:buAutoNum type="arabicPeriod"/>
            </a:pPr>
            <a:endParaRPr lang="ru-RU" sz="2800" dirty="0"/>
          </a:p>
          <a:p>
            <a:pPr marL="342900" indent="-342900">
              <a:buAutoNum type="arabicPeriod"/>
            </a:pPr>
            <a:r>
              <a:rPr lang="ru-RU" sz="2800" dirty="0" smtClean="0"/>
              <a:t> Формирование навыков в построении разных видов диаграмм с помощью компьютера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7203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20472" cy="5517232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hlinkClick r:id="rId2" action="ppaction://hlinksldjump"/>
              </a:rPr>
              <a:t>Дракон Сергей Михайлович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002060"/>
                </a:solidFill>
                <a:hlinkClick r:id="rId3" action="ppaction://hlinksldjump"/>
              </a:rPr>
              <a:t>В</a:t>
            </a:r>
            <a:r>
              <a:rPr lang="ru-RU" b="1" dirty="0" smtClean="0">
                <a:solidFill>
                  <a:srgbClr val="002060"/>
                </a:solidFill>
                <a:hlinkClick r:id="rId3" action="ppaction://hlinksldjump"/>
              </a:rPr>
              <a:t>есёлые человечки. Охота.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hlinkClick r:id="rId4" action="ppaction://hlinksldjump"/>
              </a:rPr>
              <a:t>Весёлые человечки. Напитки.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hlinkClick r:id="rId5" action="ppaction://hlinksldjump"/>
              </a:rPr>
              <a:t>Структура земельных ресурсов зарубежных стран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hlinkClick r:id="rId6" action="ppaction://hlinksldjump"/>
              </a:rPr>
              <a:t>Численность населения России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hlinkClick r:id="rId7" action="ppaction://hlinksldjump"/>
              </a:rPr>
              <a:t>Доля важнейших стран в промышленном производстве капиталистического мира в середине 20 века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hlinkClick r:id="rId8" action="ppaction://hlinksldjump"/>
              </a:rPr>
              <a:t>Посевные площади в России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Практическая работа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179388" y="6308725"/>
            <a:ext cx="863600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Дракон Сергей Михайлович урока</a:t>
            </a:r>
            <a:endParaRPr lang="ru-RU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26222"/>
              </p:ext>
            </p:extLst>
          </p:nvPr>
        </p:nvGraphicFramePr>
        <p:xfrm>
          <a:off x="611188" y="1570038"/>
          <a:ext cx="7561212" cy="423522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890303"/>
                <a:gridCol w="1890303"/>
                <a:gridCol w="1890303"/>
                <a:gridCol w="1890303"/>
              </a:tblGrid>
              <a:tr h="1319408"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царевичи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королевичи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рыцари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289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1 век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289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2 век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289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3 век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289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4 век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>
                          <a:effectLst/>
                        </a:rPr>
                        <a:t>6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</a:rPr>
                        <a:t>10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правляющая кнопка: далее 8">
            <a:hlinkClick r:id="rId2" action="ppaction://hlinksldjump" highlightClick="1"/>
          </p:cNvPr>
          <p:cNvSpPr/>
          <p:nvPr/>
        </p:nvSpPr>
        <p:spPr>
          <a:xfrm>
            <a:off x="250825" y="6308725"/>
            <a:ext cx="936625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363672"/>
              </p:ext>
            </p:extLst>
          </p:nvPr>
        </p:nvGraphicFramePr>
        <p:xfrm>
          <a:off x="-6968" y="1412776"/>
          <a:ext cx="4853903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844458"/>
              </p:ext>
            </p:extLst>
          </p:nvPr>
        </p:nvGraphicFramePr>
        <p:xfrm>
          <a:off x="4572000" y="1340768"/>
          <a:ext cx="457200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8892"/>
              </p:ext>
            </p:extLst>
          </p:nvPr>
        </p:nvGraphicFramePr>
        <p:xfrm>
          <a:off x="2195736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Дракон Сергей Михайлович урока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8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956300"/>
            <a:ext cx="963612" cy="57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Дракон Сергей Михайлович</a:t>
            </a:r>
            <a:endParaRPr lang="ru-RU" dirty="0" smtClean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1709569"/>
              </p:ext>
            </p:extLst>
          </p:nvPr>
        </p:nvGraphicFramePr>
        <p:xfrm>
          <a:off x="1431925" y="1494160"/>
          <a:ext cx="7006257" cy="446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2" action="ppaction://hlinksldjump" highlightClick="1"/>
          </p:cNvPr>
          <p:cNvSpPr/>
          <p:nvPr/>
        </p:nvSpPr>
        <p:spPr>
          <a:xfrm>
            <a:off x="250825" y="6308725"/>
            <a:ext cx="936625" cy="549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 smtClean="0">
                <a:solidFill>
                  <a:schemeClr val="bg1"/>
                </a:solidFill>
              </a:rPr>
              <a:t>Дракон Сергей Михайлович</a:t>
            </a:r>
            <a:endParaRPr lang="ru-RU" dirty="0" smtClean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9800182"/>
              </p:ext>
            </p:extLst>
          </p:nvPr>
        </p:nvGraphicFramePr>
        <p:xfrm>
          <a:off x="755576" y="1570038"/>
          <a:ext cx="7272808" cy="4379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58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592</TotalTime>
  <Words>716</Words>
  <Application>Microsoft Office PowerPoint</Application>
  <PresentationFormat>Экран (4:3)</PresentationFormat>
  <Paragraphs>198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  <vt:variant>
        <vt:lpstr>Произвольные показы</vt:lpstr>
      </vt:variant>
      <vt:variant>
        <vt:i4>1</vt:i4>
      </vt:variant>
    </vt:vector>
  </HeadingPairs>
  <TitlesOfParts>
    <vt:vector size="2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Произвольный показ 1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Виктор</cp:lastModifiedBy>
  <cp:revision>66</cp:revision>
  <dcterms:created xsi:type="dcterms:W3CDTF">2011-05-08T14:21:01Z</dcterms:created>
  <dcterms:modified xsi:type="dcterms:W3CDTF">2013-01-17T14:19:53Z</dcterms:modified>
</cp:coreProperties>
</file>