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5" r:id="rId2"/>
    <p:sldId id="258" r:id="rId3"/>
    <p:sldId id="256" r:id="rId4"/>
    <p:sldId id="272" r:id="rId5"/>
    <p:sldId id="257" r:id="rId6"/>
    <p:sldId id="259" r:id="rId7"/>
    <p:sldId id="271" r:id="rId8"/>
    <p:sldId id="260" r:id="rId9"/>
    <p:sldId id="261" r:id="rId10"/>
    <p:sldId id="262" r:id="rId11"/>
    <p:sldId id="264" r:id="rId12"/>
    <p:sldId id="263" r:id="rId13"/>
    <p:sldId id="270" r:id="rId14"/>
    <p:sldId id="288" r:id="rId15"/>
    <p:sldId id="289" r:id="rId16"/>
    <p:sldId id="290" r:id="rId17"/>
    <p:sldId id="266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75" r:id="rId26"/>
    <p:sldId id="276" r:id="rId27"/>
    <p:sldId id="277" r:id="rId28"/>
    <p:sldId id="267" r:id="rId29"/>
    <p:sldId id="291" r:id="rId30"/>
    <p:sldId id="292" r:id="rId31"/>
    <p:sldId id="293" r:id="rId32"/>
    <p:sldId id="294" r:id="rId33"/>
    <p:sldId id="295" r:id="rId34"/>
    <p:sldId id="296" r:id="rId35"/>
    <p:sldId id="268" r:id="rId36"/>
    <p:sldId id="269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yandex.ru/yandsearch?text=%D0%BA%D0%B0%D1%80%D1%82%D0%B8%D0%BD%D0%BA%D0%B0%20%D1%83%D1%87%D0%B8%D1%82%D0%B5%D0%BB%D1%8F&amp;noreask=1&amp;img_url=images.asteza.ru/2011-05-12/9489/photos0-800x600.jpeg&amp;pos=3&amp;rpt=simage&amp;lr=65&amp;nojs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МКОУ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Каргатская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средняя общеобразовательная школа № 1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00200"/>
            <a:ext cx="7567642" cy="4900634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Урок русского языка по теме </a:t>
            </a:r>
          </a:p>
          <a:p>
            <a:pPr algn="ctr">
              <a:buNone/>
            </a:pPr>
            <a:r>
              <a:rPr lang="ru-RU" sz="2400" dirty="0" smtClean="0"/>
              <a:t>«Как определить лексическое значение слова» </a:t>
            </a:r>
          </a:p>
          <a:p>
            <a:pPr algn="ctr">
              <a:buNone/>
            </a:pPr>
            <a:r>
              <a:rPr lang="ru-RU" dirty="0" smtClean="0"/>
              <a:t>в 5 классе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sz="2000" dirty="0" smtClean="0"/>
              <a:t>Автор презентации</a:t>
            </a:r>
          </a:p>
          <a:p>
            <a:pPr>
              <a:buNone/>
            </a:pPr>
            <a:r>
              <a:rPr lang="ru-RU" sz="2000" dirty="0" err="1" smtClean="0"/>
              <a:t>Шебатько</a:t>
            </a:r>
            <a:r>
              <a:rPr lang="ru-RU" sz="2000" dirty="0" smtClean="0"/>
              <a:t> О.В.,</a:t>
            </a:r>
          </a:p>
          <a:p>
            <a:pPr>
              <a:buNone/>
            </a:pPr>
            <a:r>
              <a:rPr lang="ru-RU" sz="2000" dirty="0" smtClean="0"/>
              <a:t>учитель русского языка и литературы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+mn-lt"/>
              </a:rPr>
              <a:t>Способы объяснения </a:t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лексического значения слов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00200"/>
            <a:ext cx="7567642" cy="5114948"/>
          </a:xfrm>
        </p:spPr>
        <p:txBody>
          <a:bodyPr>
            <a:normAutofit fontScale="70000" lnSpcReduction="20000"/>
          </a:bodyPr>
          <a:lstStyle/>
          <a:p>
            <a:endParaRPr lang="ru-RU" i="1" dirty="0" smtClean="0"/>
          </a:p>
          <a:p>
            <a:pPr>
              <a:buNone/>
            </a:pPr>
            <a:r>
              <a:rPr lang="ru-RU" i="1" dirty="0" smtClean="0"/>
              <a:t>                             </a:t>
            </a:r>
          </a:p>
          <a:p>
            <a:pPr>
              <a:buNone/>
            </a:pPr>
            <a:r>
              <a:rPr lang="ru-RU" i="1" dirty="0" smtClean="0"/>
              <a:t>                                            </a:t>
            </a:r>
          </a:p>
          <a:p>
            <a:pPr>
              <a:buNone/>
            </a:pPr>
            <a:r>
              <a:rPr lang="ru-RU" i="1" dirty="0" smtClean="0"/>
              <a:t>                                              </a:t>
            </a:r>
            <a:r>
              <a:rPr lang="ru-RU" sz="4600" i="1" dirty="0" smtClean="0"/>
              <a:t>Рисунки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                                                   </a:t>
            </a:r>
          </a:p>
          <a:p>
            <a:pPr>
              <a:buNone/>
            </a:pPr>
            <a:r>
              <a:rPr lang="ru-RU" i="1" dirty="0" smtClean="0"/>
              <a:t>                                                                </a:t>
            </a:r>
          </a:p>
          <a:p>
            <a:pPr>
              <a:buNone/>
            </a:pPr>
            <a:r>
              <a:rPr lang="ru-RU" i="1" dirty="0" smtClean="0"/>
              <a:t>                                                                     </a:t>
            </a:r>
          </a:p>
          <a:p>
            <a:pPr>
              <a:buNone/>
            </a:pPr>
            <a:r>
              <a:rPr lang="ru-RU" i="1" dirty="0" smtClean="0"/>
              <a:t>                                  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pic>
        <p:nvPicPr>
          <p:cNvPr id="5" name="Рисунок 4" descr="2.jpg"/>
          <p:cNvPicPr>
            <a:picLocks noChangeAspect="1"/>
          </p:cNvPicPr>
          <p:nvPr/>
        </p:nvPicPr>
        <p:blipFill>
          <a:blip r:embed="rId2" cstate="print"/>
          <a:srcRect r="1723" b="23228"/>
          <a:stretch>
            <a:fillRect/>
          </a:stretch>
        </p:blipFill>
        <p:spPr>
          <a:xfrm>
            <a:off x="3500430" y="4357694"/>
            <a:ext cx="2714644" cy="1857388"/>
          </a:xfrm>
          <a:prstGeom prst="rect">
            <a:avLst/>
          </a:prstGeom>
          <a:ln>
            <a:solidFill>
              <a:schemeClr val="accent6"/>
            </a:solidFill>
          </a:ln>
        </p:spPr>
      </p:pic>
      <p:pic>
        <p:nvPicPr>
          <p:cNvPr id="6" name="Рисунок 5" descr="i.jpg"/>
          <p:cNvPicPr>
            <a:picLocks noChangeAspect="1"/>
          </p:cNvPicPr>
          <p:nvPr/>
        </p:nvPicPr>
        <p:blipFill>
          <a:blip r:embed="rId3" cstate="print"/>
          <a:srcRect l="4687" t="2632" r="25018"/>
          <a:stretch>
            <a:fillRect/>
          </a:stretch>
        </p:blipFill>
        <p:spPr>
          <a:xfrm>
            <a:off x="500035" y="1928802"/>
            <a:ext cx="2143140" cy="304985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Рисунок 6" descr="iCALVZD2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00892" y="1714488"/>
            <a:ext cx="1825955" cy="2361149"/>
          </a:xfrm>
          <a:prstGeom prst="rect">
            <a:avLst/>
          </a:prstGeom>
          <a:ln>
            <a:solidFill>
              <a:schemeClr val="accent2"/>
            </a:solidFill>
          </a:ln>
        </p:spPr>
      </p:pic>
      <p:sp>
        <p:nvSpPr>
          <p:cNvPr id="9" name="Овал 8"/>
          <p:cNvSpPr/>
          <p:nvPr/>
        </p:nvSpPr>
        <p:spPr>
          <a:xfrm>
            <a:off x="642910" y="4929198"/>
            <a:ext cx="1928826" cy="50006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панда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072330" y="4000504"/>
            <a:ext cx="1571636" cy="64294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роза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000496" y="6143644"/>
            <a:ext cx="2000264" cy="57150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туча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Динамическая пауза</a:t>
            </a:r>
            <a:endParaRPr lang="ru-RU" dirty="0"/>
          </a:p>
        </p:txBody>
      </p:sp>
      <p:pic>
        <p:nvPicPr>
          <p:cNvPr id="4" name="Содержимое 3" descr="iCAX58S7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1723335"/>
            <a:ext cx="6429420" cy="44443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7353328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7643866" cy="5214974"/>
          </a:xfrm>
        </p:spPr>
        <p:txBody>
          <a:bodyPr numCol="1">
            <a:normAutofit fontScale="7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3100" b="1" dirty="0" smtClean="0"/>
              <a:t>Задание № 1</a:t>
            </a:r>
            <a:r>
              <a:rPr lang="ru-RU" sz="3100" dirty="0" smtClean="0"/>
              <a:t>. Объясните значение слова </a:t>
            </a:r>
            <a:r>
              <a:rPr lang="ru-RU" sz="3100" i="1" u="sng" dirty="0" smtClean="0"/>
              <a:t>милосердие</a:t>
            </a:r>
            <a:r>
              <a:rPr lang="ru-RU" sz="3100" dirty="0" smtClean="0"/>
              <a:t>, подобрав к нему синонимы</a:t>
            </a:r>
          </a:p>
          <a:p>
            <a:pPr algn="ctr">
              <a:buNone/>
            </a:pPr>
            <a:r>
              <a:rPr lang="ru-RU" sz="3500" b="1" i="1" u="sng" dirty="0" smtClean="0"/>
              <a:t>                                  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3200" i="1" dirty="0" smtClean="0"/>
              <a:t>сострадание           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3200" i="1" dirty="0" smtClean="0"/>
              <a:t>      сердобольность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3200" i="1" dirty="0" smtClean="0"/>
              <a:t>     жалостливость           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3200" i="1" dirty="0" smtClean="0"/>
              <a:t> отзывчивость</a:t>
            </a:r>
          </a:p>
          <a:p>
            <a:pPr algn="ctr">
              <a:lnSpc>
                <a:spcPct val="110000"/>
              </a:lnSpc>
              <a:buNone/>
            </a:pPr>
            <a:r>
              <a:rPr lang="ru-RU" sz="3200" i="1" dirty="0" smtClean="0"/>
              <a:t> участливость</a:t>
            </a:r>
          </a:p>
          <a:p>
            <a:pPr algn="ctr">
              <a:lnSpc>
                <a:spcPct val="110000"/>
              </a:lnSpc>
              <a:buNone/>
            </a:pPr>
            <a:r>
              <a:rPr lang="ru-RU" sz="3200" i="1" dirty="0" smtClean="0"/>
              <a:t>чуткость</a:t>
            </a:r>
          </a:p>
          <a:p>
            <a:pPr algn="ctr">
              <a:lnSpc>
                <a:spcPct val="110000"/>
              </a:lnSpc>
              <a:buNone/>
            </a:pPr>
            <a:r>
              <a:rPr lang="ru-RU" sz="3200" i="1" dirty="0" smtClean="0"/>
              <a:t>душевность  </a:t>
            </a:r>
          </a:p>
          <a:p>
            <a:pPr algn="ctr">
              <a:lnSpc>
                <a:spcPct val="110000"/>
              </a:lnSpc>
              <a:buNone/>
            </a:pPr>
            <a:r>
              <a:rPr lang="ru-RU" sz="3200" i="1" dirty="0" smtClean="0"/>
              <a:t> сердечность</a:t>
            </a:r>
            <a:endParaRPr lang="ru-RU" sz="3200" dirty="0" smtClean="0"/>
          </a:p>
          <a:p>
            <a:pPr>
              <a:lnSpc>
                <a:spcPct val="150000"/>
              </a:lnSpc>
              <a:buNone/>
            </a:pPr>
            <a:endParaRPr lang="ru-RU" i="1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358246" cy="5286412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r>
              <a:rPr lang="ru-RU" sz="1800" b="1" dirty="0" smtClean="0"/>
              <a:t>Задание № 2.</a:t>
            </a:r>
            <a:r>
              <a:rPr lang="ru-RU" sz="1800" dirty="0" smtClean="0"/>
              <a:t> Заполните два столбика таблицы, подобрав во второй столбик синоним к данному слову, а в третий – однокоренное проверочное слово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00165" y="2857495"/>
          <a:ext cx="7072362" cy="3475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357454"/>
                <a:gridCol w="2357454"/>
              </a:tblGrid>
              <a:tr h="928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Слово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Значение слова (синонимы)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Однокоренное проверочное слово</a:t>
                      </a:r>
                      <a:endParaRPr lang="ru-RU" dirty="0" smtClean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/>
                        <a:t>Умолять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/>
                        <a:t>Умилять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 b="1" i="1" dirty="0" smtClean="0"/>
                        <a:t>Мельчить</a:t>
                      </a:r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 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358246" cy="5286412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r>
              <a:rPr lang="ru-RU" sz="1800" b="1" dirty="0" smtClean="0"/>
              <a:t>Задание № 2.</a:t>
            </a:r>
            <a:r>
              <a:rPr lang="ru-RU" sz="1800" dirty="0" smtClean="0"/>
              <a:t> Заполните два столбика таблицы, подобрав во второй столбик синоним к данному слову, а в третий – однокоренное проверочное слово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00165" y="2857495"/>
          <a:ext cx="7072362" cy="3475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357454"/>
                <a:gridCol w="2357454"/>
              </a:tblGrid>
              <a:tr h="928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Слово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Значение слова (синонимы)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Однокоренное проверочное слово</a:t>
                      </a:r>
                      <a:endParaRPr lang="ru-RU" dirty="0" smtClean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/>
                        <a:t>Умолять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просить</a:t>
                      </a:r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молит</a:t>
                      </a:r>
                      <a:endParaRPr lang="ru-RU" sz="2000" b="1" i="1" dirty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/>
                        <a:t>Умилять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 b="1" i="1" dirty="0" smtClean="0"/>
                        <a:t>Мельчить</a:t>
                      </a:r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 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358246" cy="5286412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r>
              <a:rPr lang="ru-RU" sz="1800" b="1" dirty="0" smtClean="0"/>
              <a:t>Задание № 2.</a:t>
            </a:r>
            <a:r>
              <a:rPr lang="ru-RU" sz="1800" dirty="0" smtClean="0"/>
              <a:t> Заполните два столбика таблицы, подобрав во второй столбик синоним к данному слову, а в третий – однокоренное проверочное слово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00165" y="2857495"/>
          <a:ext cx="7072362" cy="3475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357454"/>
                <a:gridCol w="2357454"/>
              </a:tblGrid>
              <a:tr h="928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Слово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Значение слова (синонимы)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Однокоренное проверочное слово</a:t>
                      </a:r>
                      <a:endParaRPr lang="ru-RU" dirty="0" smtClean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/>
                        <a:t>Умолять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просить</a:t>
                      </a:r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молит</a:t>
                      </a:r>
                      <a:endParaRPr lang="ru-RU" sz="2000" b="1" i="1" dirty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/>
                        <a:t>Умилять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нравиться</a:t>
                      </a:r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милый</a:t>
                      </a:r>
                      <a:endParaRPr lang="ru-RU" sz="2000" b="1" i="1" dirty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 b="1" i="1" dirty="0" smtClean="0"/>
                        <a:t>Мельчить</a:t>
                      </a:r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 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358246" cy="5286412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r>
              <a:rPr lang="ru-RU" sz="1800" b="1" dirty="0" smtClean="0"/>
              <a:t>Задание № 2.</a:t>
            </a:r>
            <a:r>
              <a:rPr lang="ru-RU" sz="1800" dirty="0" smtClean="0"/>
              <a:t> Заполните два столбика таблицы, подобрав во второй столбик синоним к данному слову, а в третий – однокоренное проверочное слово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00165" y="2857495"/>
          <a:ext cx="7072362" cy="3475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357454"/>
                <a:gridCol w="2357454"/>
              </a:tblGrid>
              <a:tr h="928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Слово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Значение слова (синонимы)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Однокоренное проверочное слово</a:t>
                      </a:r>
                      <a:endParaRPr lang="ru-RU" dirty="0" smtClean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/>
                        <a:t>Умолять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просить</a:t>
                      </a:r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молит</a:t>
                      </a:r>
                      <a:endParaRPr lang="ru-RU" sz="2000" b="1" i="1" dirty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dirty="0" smtClean="0"/>
                        <a:t>Умилять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нравиться</a:t>
                      </a:r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милый</a:t>
                      </a:r>
                      <a:endParaRPr lang="ru-RU" sz="2000" b="1" i="1" dirty="0"/>
                    </a:p>
                  </a:txBody>
                  <a:tcPr/>
                </a:tc>
              </a:tr>
              <a:tr h="8490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 b="1" i="1" dirty="0" smtClean="0"/>
                        <a:t>Мельчить</a:t>
                      </a:r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 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дробить, делить</a:t>
                      </a:r>
                      <a:endParaRPr lang="ru-RU" sz="20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 smtClean="0"/>
                        <a:t>мелкий</a:t>
                      </a:r>
                      <a:endParaRPr lang="ru-RU" sz="2000" b="1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429684" cy="521497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2600" b="1" dirty="0" smtClean="0"/>
              <a:t>Задание № 3.</a:t>
            </a:r>
            <a:r>
              <a:rPr lang="ru-RU" sz="2600" dirty="0" smtClean="0"/>
              <a:t> </a:t>
            </a:r>
            <a:r>
              <a:rPr lang="ru-RU" sz="2600" b="1" dirty="0" smtClean="0"/>
              <a:t>«Гонка за лидером»</a:t>
            </a:r>
            <a:r>
              <a:rPr lang="ru-RU" sz="2600" dirty="0" smtClean="0"/>
              <a:t>: кто вперед объяснит лексическое значение, подобрав к данным словам синонимы </a:t>
            </a:r>
            <a:r>
              <a:rPr lang="ru-RU" sz="2600" b="1" dirty="0" smtClean="0"/>
              <a:t>с удвоенными согласными</a:t>
            </a:r>
            <a:r>
              <a:rPr lang="ru-RU" sz="2600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Специальность  </a:t>
            </a:r>
            <a:r>
              <a:rPr lang="ru-RU" i="1" dirty="0" smtClean="0"/>
              <a:t>______________СС_____________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обучение животных  ___________СС_________________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скорый поезд  __________________________________СС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асфальтированная дорога _____________СС__________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игра на льду  ________________________КК___________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помещение  в школе _________________СС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    дачная пристройка  _______________РР______________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429684" cy="521497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2600" b="1" dirty="0" smtClean="0"/>
              <a:t>Задание № 3.</a:t>
            </a:r>
            <a:r>
              <a:rPr lang="ru-RU" sz="2600" dirty="0" smtClean="0"/>
              <a:t> </a:t>
            </a:r>
            <a:r>
              <a:rPr lang="ru-RU" sz="2600" b="1" dirty="0" smtClean="0"/>
              <a:t>«Гонка за лидером»</a:t>
            </a:r>
            <a:r>
              <a:rPr lang="ru-RU" sz="2600" dirty="0" smtClean="0"/>
              <a:t>: кто вперед объяснит лексическое значение, подобрав к данным словам синонимы </a:t>
            </a:r>
            <a:r>
              <a:rPr lang="ru-RU" sz="2600" b="1" dirty="0" smtClean="0"/>
              <a:t>с удвоенными согласными</a:t>
            </a:r>
            <a:r>
              <a:rPr lang="ru-RU" sz="2600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4500" i="1" dirty="0" smtClean="0"/>
              <a:t>Специальность </a:t>
            </a:r>
            <a:r>
              <a:rPr lang="ru-RU" sz="4500" i="1" dirty="0" smtClean="0"/>
              <a:t>- </a:t>
            </a:r>
            <a:r>
              <a:rPr lang="ru-RU" sz="4500" i="1" u="sng" dirty="0" err="1" smtClean="0"/>
              <a:t>профеССия</a:t>
            </a:r>
            <a:endParaRPr lang="ru-RU" sz="45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обучение животных  ___________СС_________________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скорый поезд  __________________________________СС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асфальтированная дорога _____________СС__________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игра на льду  ________________________КК___________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помещение  в школе _________________СС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    дачная пристройка  _______________РР______________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429684" cy="521497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2600" b="1" dirty="0" smtClean="0"/>
              <a:t>Задание № 3.</a:t>
            </a:r>
            <a:r>
              <a:rPr lang="ru-RU" sz="2600" dirty="0" smtClean="0"/>
              <a:t> </a:t>
            </a:r>
            <a:r>
              <a:rPr lang="ru-RU" sz="2600" b="1" dirty="0" smtClean="0"/>
              <a:t>«Гонка за лидером»</a:t>
            </a:r>
            <a:r>
              <a:rPr lang="ru-RU" sz="2600" dirty="0" smtClean="0"/>
              <a:t>: кто вперед объяснит лексическое значение, подобрав к данным словам синонимы </a:t>
            </a:r>
            <a:r>
              <a:rPr lang="ru-RU" sz="2600" b="1" dirty="0" smtClean="0"/>
              <a:t>с удвоенными согласными</a:t>
            </a:r>
            <a:r>
              <a:rPr lang="ru-RU" sz="2600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Специальность </a:t>
            </a:r>
            <a:r>
              <a:rPr lang="ru-RU" sz="3200" i="1" dirty="0" smtClean="0"/>
              <a:t>- </a:t>
            </a:r>
            <a:r>
              <a:rPr lang="ru-RU" sz="3200" i="1" u="sng" dirty="0" err="1" smtClean="0"/>
              <a:t>профеССия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4500" i="1" dirty="0" smtClean="0"/>
              <a:t>обучение животных  </a:t>
            </a:r>
            <a:r>
              <a:rPr lang="ru-RU" sz="4500" i="1" dirty="0" smtClean="0"/>
              <a:t>- </a:t>
            </a:r>
            <a:r>
              <a:rPr lang="ru-RU" sz="4500" i="1" u="sng" dirty="0" err="1" smtClean="0"/>
              <a:t>дреССировка</a:t>
            </a:r>
            <a:endParaRPr lang="ru-RU" sz="45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скорый поезд  __________________________________СС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асфальтированная дорога _____________СС__________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игра на льду  ________________________КК___________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помещение  в школе _________________СС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    дачная пристройка  _______________РР______________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57166"/>
            <a:ext cx="8362216" cy="621510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000" b="1" dirty="0" smtClean="0"/>
          </a:p>
          <a:p>
            <a:pPr algn="ctr">
              <a:buNone/>
            </a:pPr>
            <a:r>
              <a:rPr lang="ru-RU" sz="4000" b="1" dirty="0" smtClean="0"/>
              <a:t>Кроссворд</a:t>
            </a:r>
            <a:r>
              <a:rPr lang="ru-RU" sz="4000" dirty="0" smtClean="0"/>
              <a:t> – </a:t>
            </a:r>
          </a:p>
          <a:p>
            <a:pPr algn="ctr">
              <a:buNone/>
            </a:pPr>
            <a:r>
              <a:rPr lang="ru-RU" sz="4000" i="1" dirty="0" smtClean="0"/>
              <a:t>заимствованное английское слово</a:t>
            </a:r>
          </a:p>
          <a:p>
            <a:pPr algn="ctr">
              <a:buNone/>
            </a:pPr>
            <a:endParaRPr lang="ru-RU" sz="4000" dirty="0" smtClean="0"/>
          </a:p>
          <a:p>
            <a:pPr algn="ctr">
              <a:buNone/>
            </a:pPr>
            <a:r>
              <a:rPr lang="ru-RU" sz="3200" b="1" dirty="0" smtClean="0"/>
              <a:t>«кросс»</a:t>
            </a:r>
            <a:r>
              <a:rPr lang="ru-RU" sz="3200" dirty="0" smtClean="0"/>
              <a:t> – крест</a:t>
            </a:r>
          </a:p>
          <a:p>
            <a:pPr algn="ctr">
              <a:buNone/>
            </a:pPr>
            <a:endParaRPr lang="ru-RU" sz="3200" dirty="0" smtClean="0"/>
          </a:p>
          <a:p>
            <a:pPr algn="ctr">
              <a:buNone/>
            </a:pPr>
            <a:r>
              <a:rPr lang="ru-RU" sz="3200" b="1" dirty="0" smtClean="0"/>
              <a:t>«</a:t>
            </a:r>
            <a:r>
              <a:rPr lang="ru-RU" sz="3200" b="1" dirty="0" err="1" smtClean="0"/>
              <a:t>ворд</a:t>
            </a:r>
            <a:r>
              <a:rPr lang="ru-RU" sz="3200" b="1" dirty="0" smtClean="0"/>
              <a:t>»</a:t>
            </a:r>
            <a:r>
              <a:rPr lang="ru-RU" sz="3200" dirty="0" smtClean="0"/>
              <a:t> - слово</a:t>
            </a:r>
            <a:endParaRPr lang="ru-RU" sz="3200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429684" cy="521497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2600" b="1" dirty="0" smtClean="0"/>
              <a:t>Задание № 3.</a:t>
            </a:r>
            <a:r>
              <a:rPr lang="ru-RU" sz="2600" dirty="0" smtClean="0"/>
              <a:t> </a:t>
            </a:r>
            <a:r>
              <a:rPr lang="ru-RU" sz="2600" b="1" dirty="0" smtClean="0"/>
              <a:t>«Гонка за лидером»</a:t>
            </a:r>
            <a:r>
              <a:rPr lang="ru-RU" sz="2600" dirty="0" smtClean="0"/>
              <a:t>: кто вперед объяснит лексическое значение, подобрав к данным словам синонимы </a:t>
            </a:r>
            <a:r>
              <a:rPr lang="ru-RU" sz="2600" b="1" dirty="0" smtClean="0"/>
              <a:t>с удвоенными согласными</a:t>
            </a:r>
            <a:r>
              <a:rPr lang="ru-RU" sz="2600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Специальность -      </a:t>
            </a:r>
            <a:r>
              <a:rPr lang="ru-RU" sz="3200" i="1" u="sng" dirty="0" err="1" smtClean="0"/>
              <a:t>профеССия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обучение животных </a:t>
            </a:r>
            <a:r>
              <a:rPr lang="ru-RU" sz="3200" i="1" dirty="0" smtClean="0"/>
              <a:t> -      </a:t>
            </a:r>
            <a:r>
              <a:rPr lang="ru-RU" sz="3200" i="1" u="sng" dirty="0" err="1" smtClean="0"/>
              <a:t>дреССировка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4500" i="1" dirty="0" smtClean="0"/>
              <a:t>скорый поезд  </a:t>
            </a:r>
            <a:r>
              <a:rPr lang="ru-RU" sz="4500" i="1" dirty="0" smtClean="0"/>
              <a:t>-    </a:t>
            </a:r>
            <a:r>
              <a:rPr lang="ru-RU" sz="4500" i="1" u="sng" dirty="0" err="1" smtClean="0"/>
              <a:t>экспреСС</a:t>
            </a:r>
            <a:endParaRPr lang="ru-RU" sz="45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асфальтированная дорога _____________СС__________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игра на льду  ________________________КК___________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помещение  в школе _________________СС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    дачная пристройка  _______________РР______________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429684" cy="521497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2600" b="1" dirty="0" smtClean="0"/>
              <a:t>Задание № 3.</a:t>
            </a:r>
            <a:r>
              <a:rPr lang="ru-RU" sz="2600" dirty="0" smtClean="0"/>
              <a:t> </a:t>
            </a:r>
            <a:r>
              <a:rPr lang="ru-RU" sz="2600" b="1" dirty="0" smtClean="0"/>
              <a:t>«Гонка за лидером»</a:t>
            </a:r>
            <a:r>
              <a:rPr lang="ru-RU" sz="2600" dirty="0" smtClean="0"/>
              <a:t>: кто вперед объяснит лексическое значение, подобрав к данным словам синонимы </a:t>
            </a:r>
            <a:r>
              <a:rPr lang="ru-RU" sz="2600" b="1" dirty="0" smtClean="0"/>
              <a:t>с удвоенными согласными</a:t>
            </a:r>
            <a:r>
              <a:rPr lang="ru-RU" sz="2600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Специальность -      </a:t>
            </a:r>
            <a:r>
              <a:rPr lang="ru-RU" sz="3200" i="1" u="sng" dirty="0" err="1" smtClean="0"/>
              <a:t>профеССия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обучение животных </a:t>
            </a:r>
            <a:r>
              <a:rPr lang="ru-RU" sz="3200" i="1" dirty="0" smtClean="0"/>
              <a:t> -      </a:t>
            </a:r>
            <a:r>
              <a:rPr lang="ru-RU" sz="3200" i="1" u="sng" dirty="0" err="1" smtClean="0"/>
              <a:t>дреССировка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скорый поезд  </a:t>
            </a:r>
            <a:r>
              <a:rPr lang="ru-RU" sz="3200" i="1" dirty="0" smtClean="0"/>
              <a:t>-    </a:t>
            </a:r>
            <a:r>
              <a:rPr lang="ru-RU" sz="3200" i="1" u="sng" dirty="0" err="1" smtClean="0"/>
              <a:t>экспреСС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4500" i="1" dirty="0" smtClean="0"/>
              <a:t>асфальтированная дорога </a:t>
            </a:r>
            <a:r>
              <a:rPr lang="ru-RU" sz="4500" i="1" dirty="0" smtClean="0"/>
              <a:t>-     </a:t>
            </a:r>
            <a:r>
              <a:rPr lang="ru-RU" sz="4500" i="1" u="sng" dirty="0" err="1" smtClean="0"/>
              <a:t>траССа</a:t>
            </a:r>
            <a:r>
              <a:rPr lang="ru-RU" sz="4500" i="1" u="sng" dirty="0" smtClean="0"/>
              <a:t>, </a:t>
            </a:r>
            <a:r>
              <a:rPr lang="ru-RU" sz="4500" i="1" u="sng" dirty="0" err="1" smtClean="0"/>
              <a:t>шоССе</a:t>
            </a:r>
            <a:endParaRPr lang="ru-RU" sz="45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игра на льду  ________________________КК___________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помещение  в школе _________________СС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    дачная пристройка  _______________РР______________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429684" cy="521497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2600" b="1" dirty="0" smtClean="0"/>
              <a:t>Задание № 3.</a:t>
            </a:r>
            <a:r>
              <a:rPr lang="ru-RU" sz="2600" dirty="0" smtClean="0"/>
              <a:t> </a:t>
            </a:r>
            <a:r>
              <a:rPr lang="ru-RU" sz="2600" b="1" dirty="0" smtClean="0"/>
              <a:t>«Гонка за лидером»</a:t>
            </a:r>
            <a:r>
              <a:rPr lang="ru-RU" sz="2600" dirty="0" smtClean="0"/>
              <a:t>: кто вперед объяснит лексическое значение, подобрав к данным словам синонимы </a:t>
            </a:r>
            <a:r>
              <a:rPr lang="ru-RU" sz="2600" b="1" dirty="0" smtClean="0"/>
              <a:t>с удвоенными согласными</a:t>
            </a:r>
            <a:r>
              <a:rPr lang="ru-RU" sz="2600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Специальность -      </a:t>
            </a:r>
            <a:r>
              <a:rPr lang="ru-RU" sz="3200" i="1" u="sng" dirty="0" err="1" smtClean="0"/>
              <a:t>профеССия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обучение животных </a:t>
            </a:r>
            <a:r>
              <a:rPr lang="ru-RU" sz="3200" i="1" dirty="0" smtClean="0"/>
              <a:t> -      </a:t>
            </a:r>
            <a:r>
              <a:rPr lang="ru-RU" sz="3200" i="1" u="sng" dirty="0" err="1" smtClean="0"/>
              <a:t>дреССировка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скорый поезд  </a:t>
            </a:r>
            <a:r>
              <a:rPr lang="ru-RU" sz="3200" i="1" dirty="0" smtClean="0"/>
              <a:t>-    </a:t>
            </a:r>
            <a:r>
              <a:rPr lang="ru-RU" sz="3200" i="1" u="sng" dirty="0" err="1" smtClean="0"/>
              <a:t>экспреСС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асфальтированная дорога </a:t>
            </a:r>
            <a:r>
              <a:rPr lang="ru-RU" sz="3200" i="1" dirty="0" smtClean="0"/>
              <a:t>-     </a:t>
            </a:r>
            <a:r>
              <a:rPr lang="ru-RU" sz="3200" i="1" u="sng" dirty="0" err="1" smtClean="0"/>
              <a:t>траССа</a:t>
            </a:r>
            <a:r>
              <a:rPr lang="ru-RU" sz="3200" i="1" u="sng" dirty="0" smtClean="0"/>
              <a:t>, </a:t>
            </a:r>
            <a:r>
              <a:rPr lang="ru-RU" sz="3200" i="1" u="sng" dirty="0" err="1" smtClean="0"/>
              <a:t>шоССе</a:t>
            </a:r>
            <a:endParaRPr lang="ru-RU" sz="45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4500" i="1" dirty="0" smtClean="0"/>
              <a:t>игра на льду </a:t>
            </a:r>
            <a:r>
              <a:rPr lang="ru-RU" sz="4500" i="1" dirty="0" smtClean="0"/>
              <a:t>  -    </a:t>
            </a:r>
            <a:r>
              <a:rPr lang="ru-RU" sz="4500" i="1" u="sng" dirty="0" err="1" smtClean="0"/>
              <a:t>хоККей</a:t>
            </a:r>
            <a:endParaRPr lang="ru-RU" sz="45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помещение  в школе _________________СС</a:t>
            </a:r>
            <a:endParaRPr lang="ru-RU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    дачная пристройка  _______________РР______________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429684" cy="521497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2600" b="1" dirty="0" smtClean="0"/>
              <a:t>Задание № 3.</a:t>
            </a:r>
            <a:r>
              <a:rPr lang="ru-RU" sz="2600" dirty="0" smtClean="0"/>
              <a:t> </a:t>
            </a:r>
            <a:r>
              <a:rPr lang="ru-RU" sz="2600" b="1" dirty="0" smtClean="0"/>
              <a:t>«Гонка за лидером»</a:t>
            </a:r>
            <a:r>
              <a:rPr lang="ru-RU" sz="2600" dirty="0" smtClean="0"/>
              <a:t>: кто вперед объяснит лексическое значение, подобрав к данным словам синонимы </a:t>
            </a:r>
            <a:r>
              <a:rPr lang="ru-RU" sz="2600" b="1" dirty="0" smtClean="0"/>
              <a:t>с удвоенными согласными</a:t>
            </a:r>
            <a:r>
              <a:rPr lang="ru-RU" sz="2600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Специальность -      </a:t>
            </a:r>
            <a:r>
              <a:rPr lang="ru-RU" sz="3200" i="1" u="sng" dirty="0" err="1" smtClean="0"/>
              <a:t>профеССия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обучение животных </a:t>
            </a:r>
            <a:r>
              <a:rPr lang="ru-RU" sz="3200" i="1" dirty="0" smtClean="0"/>
              <a:t> -      </a:t>
            </a:r>
            <a:r>
              <a:rPr lang="ru-RU" sz="3200" i="1" u="sng" dirty="0" err="1" smtClean="0"/>
              <a:t>дреССировка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скорый поезд  </a:t>
            </a:r>
            <a:r>
              <a:rPr lang="ru-RU" sz="3200" i="1" dirty="0" smtClean="0"/>
              <a:t>-    </a:t>
            </a:r>
            <a:r>
              <a:rPr lang="ru-RU" sz="3200" i="1" u="sng" dirty="0" err="1" smtClean="0"/>
              <a:t>экспреСС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асфальтированная дорога </a:t>
            </a:r>
            <a:r>
              <a:rPr lang="ru-RU" sz="3200" i="1" dirty="0" smtClean="0"/>
              <a:t>-     </a:t>
            </a:r>
            <a:r>
              <a:rPr lang="ru-RU" sz="3200" i="1" u="sng" dirty="0" err="1" smtClean="0"/>
              <a:t>траССа</a:t>
            </a:r>
            <a:r>
              <a:rPr lang="ru-RU" sz="3200" i="1" u="sng" dirty="0" smtClean="0"/>
              <a:t>, </a:t>
            </a:r>
            <a:r>
              <a:rPr lang="ru-RU" sz="3200" i="1" u="sng" dirty="0" err="1" smtClean="0"/>
              <a:t>шоССе</a:t>
            </a:r>
            <a:endParaRPr lang="ru-RU" sz="45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игра на льду </a:t>
            </a:r>
            <a:r>
              <a:rPr lang="ru-RU" sz="3200" i="1" dirty="0" smtClean="0"/>
              <a:t>  -    </a:t>
            </a:r>
            <a:r>
              <a:rPr lang="ru-RU" sz="3200" i="1" u="sng" dirty="0" err="1" smtClean="0"/>
              <a:t>хоККей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4500" i="1" dirty="0" smtClean="0"/>
              <a:t>помещение  в школе </a:t>
            </a:r>
            <a:r>
              <a:rPr lang="ru-RU" sz="4500" i="1" dirty="0" smtClean="0"/>
              <a:t>-    </a:t>
            </a:r>
            <a:r>
              <a:rPr lang="ru-RU" sz="4500" i="1" u="sng" dirty="0" err="1" smtClean="0"/>
              <a:t>клаСС</a:t>
            </a:r>
            <a:endParaRPr lang="ru-RU" sz="45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    дачная пристройка  _______________РР______________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по маршрутным листам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429684" cy="521497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2600" b="1" dirty="0" smtClean="0"/>
              <a:t>Задание № 3.</a:t>
            </a:r>
            <a:r>
              <a:rPr lang="ru-RU" sz="2600" dirty="0" smtClean="0"/>
              <a:t> </a:t>
            </a:r>
            <a:r>
              <a:rPr lang="ru-RU" sz="2600" b="1" dirty="0" smtClean="0"/>
              <a:t>«Гонка за лидером»</a:t>
            </a:r>
            <a:r>
              <a:rPr lang="ru-RU" sz="2600" dirty="0" smtClean="0"/>
              <a:t>: кто вперед объяснит лексическое значение, подобрав к данным словам синонимы </a:t>
            </a:r>
            <a:r>
              <a:rPr lang="ru-RU" sz="2600" b="1" dirty="0" smtClean="0"/>
              <a:t>с удвоенными согласными</a:t>
            </a:r>
            <a:r>
              <a:rPr lang="ru-RU" sz="2600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Специальность -      </a:t>
            </a:r>
            <a:r>
              <a:rPr lang="ru-RU" sz="3200" i="1" u="sng" dirty="0" err="1" smtClean="0"/>
              <a:t>профеССия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обучение животных </a:t>
            </a:r>
            <a:r>
              <a:rPr lang="ru-RU" sz="3200" i="1" dirty="0" smtClean="0"/>
              <a:t> -      </a:t>
            </a:r>
            <a:r>
              <a:rPr lang="ru-RU" sz="3200" i="1" u="sng" dirty="0" err="1" smtClean="0"/>
              <a:t>дреССировка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скорый поезд  </a:t>
            </a:r>
            <a:r>
              <a:rPr lang="ru-RU" sz="3200" i="1" dirty="0" smtClean="0"/>
              <a:t>-    </a:t>
            </a:r>
            <a:r>
              <a:rPr lang="ru-RU" sz="3200" i="1" u="sng" dirty="0" err="1" smtClean="0"/>
              <a:t>экспреСС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асфальтированная дорога </a:t>
            </a:r>
            <a:r>
              <a:rPr lang="ru-RU" sz="3200" i="1" dirty="0" smtClean="0"/>
              <a:t>-     </a:t>
            </a:r>
            <a:r>
              <a:rPr lang="ru-RU" sz="3200" i="1" u="sng" dirty="0" err="1" smtClean="0"/>
              <a:t>траССа</a:t>
            </a:r>
            <a:r>
              <a:rPr lang="ru-RU" sz="3200" i="1" u="sng" dirty="0" smtClean="0"/>
              <a:t>, </a:t>
            </a:r>
            <a:r>
              <a:rPr lang="ru-RU" sz="3200" i="1" u="sng" dirty="0" err="1" smtClean="0"/>
              <a:t>шоССе</a:t>
            </a:r>
            <a:endParaRPr lang="ru-RU" sz="45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игра на льду </a:t>
            </a:r>
            <a:r>
              <a:rPr lang="ru-RU" sz="3200" i="1" dirty="0" smtClean="0"/>
              <a:t>  -    </a:t>
            </a:r>
            <a:r>
              <a:rPr lang="ru-RU" sz="3200" i="1" u="sng" dirty="0" err="1" smtClean="0"/>
              <a:t>хоККей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sz="3200" i="1" dirty="0" smtClean="0"/>
              <a:t>помещение  в школе </a:t>
            </a:r>
            <a:r>
              <a:rPr lang="ru-RU" sz="3200" i="1" dirty="0" smtClean="0"/>
              <a:t>-    </a:t>
            </a:r>
            <a:r>
              <a:rPr lang="ru-RU" sz="3200" i="1" u="sng" dirty="0" err="1" smtClean="0"/>
              <a:t>клаСС</a:t>
            </a:r>
            <a:endParaRPr lang="ru-RU" sz="3200" u="sng" dirty="0" smtClean="0"/>
          </a:p>
          <a:p>
            <a:pPr algn="ctr">
              <a:lnSpc>
                <a:spcPct val="170000"/>
              </a:lnSpc>
              <a:buNone/>
            </a:pPr>
            <a:r>
              <a:rPr lang="ru-RU" i="1" dirty="0" smtClean="0"/>
              <a:t>    </a:t>
            </a:r>
            <a:r>
              <a:rPr lang="ru-RU" sz="4500" i="1" dirty="0" smtClean="0"/>
              <a:t>дачная пристройка </a:t>
            </a:r>
            <a:r>
              <a:rPr lang="ru-RU" sz="4500" i="1" dirty="0" smtClean="0"/>
              <a:t>-    </a:t>
            </a:r>
            <a:r>
              <a:rPr lang="ru-RU" sz="4500" i="1" u="sng" dirty="0" err="1" smtClean="0"/>
              <a:t>теРРаса</a:t>
            </a:r>
            <a:endParaRPr lang="ru-RU" sz="4500" u="sng" dirty="0" smtClean="0"/>
          </a:p>
          <a:p>
            <a:endParaRPr lang="ru-RU" sz="4500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357167"/>
          <a:ext cx="8572560" cy="625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7822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Слово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Справка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954413"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/>
                        <a:t>Штора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многолетняя болотная трава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12480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Осока</a:t>
                      </a:r>
                      <a:endParaRPr lang="ru-RU" sz="1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кушанье в виде шариков из рыбного или мясного фарша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9544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Викторина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большой обломок твердого вещества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6607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Тефтели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оконная занавеска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6607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Пума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игра в вопросы и ответы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95441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Глыба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/>
                        <a:t>хищник семейства кошачьих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 rot="16200000" flipH="1">
            <a:off x="2893207" y="1678769"/>
            <a:ext cx="3000396" cy="26432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2928926" y="1428736"/>
            <a:ext cx="207170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286116" y="3643314"/>
            <a:ext cx="2071702" cy="1571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3143240" y="2643182"/>
            <a:ext cx="2286016" cy="19288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000364" y="5286388"/>
            <a:ext cx="207170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3000364" y="3786190"/>
            <a:ext cx="2857520" cy="2143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357167"/>
          <a:ext cx="8572560" cy="625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7822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Слово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Справка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954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Calibri"/>
                          <a:cs typeface="Calibri"/>
                        </a:rPr>
                        <a:t>Арена</a:t>
                      </a:r>
                      <a:endParaRPr lang="ru-RU" sz="2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Calibri"/>
                          <a:cs typeface="Calibri"/>
                        </a:rPr>
                        <a:t>сорняк с ядовитым млечным соком</a:t>
                      </a:r>
                      <a:endParaRPr lang="ru-RU" sz="2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2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Гарнир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Calibri"/>
                          <a:cs typeface="Calibri"/>
                        </a:rPr>
                        <a:t>прибор для согревания</a:t>
                      </a:r>
                      <a:endParaRPr lang="ru-RU" sz="2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954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Арка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Calibri"/>
                          <a:cs typeface="Calibri"/>
                        </a:rPr>
                        <a:t>фехтовальное оружие</a:t>
                      </a:r>
                      <a:endParaRPr lang="ru-RU" sz="2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660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Молочай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Calibri"/>
                          <a:cs typeface="Calibri"/>
                        </a:rPr>
                        <a:t>цирковой манеж</a:t>
                      </a:r>
                      <a:endParaRPr lang="ru-RU" sz="2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660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Рапира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Calibri"/>
                          <a:cs typeface="Calibri"/>
                        </a:rPr>
                        <a:t>архитектурное сооружение</a:t>
                      </a:r>
                      <a:endParaRPr lang="ru-RU" sz="2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954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Грелка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Calibri"/>
                          <a:cs typeface="Calibri"/>
                        </a:rPr>
                        <a:t>овощи, каша, добавляемые к мясным и рыбным блюдам</a:t>
                      </a:r>
                      <a:endParaRPr lang="ru-RU" sz="2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rot="16200000" flipH="1">
            <a:off x="2786050" y="1714488"/>
            <a:ext cx="3071834" cy="26432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2143108" y="3286124"/>
            <a:ext cx="3643338" cy="19288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857488" y="3714752"/>
            <a:ext cx="2343160" cy="1343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2821769" y="1964521"/>
            <a:ext cx="3000396" cy="23574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071802" y="3786190"/>
            <a:ext cx="3214710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 flipH="1" flipV="1">
            <a:off x="2814634" y="2757474"/>
            <a:ext cx="3371856" cy="3000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357167"/>
          <a:ext cx="8572560" cy="625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7822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Слово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Справка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954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Антенна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земляной орех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248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Целина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оболочка, в которой гусеница превращается в куколку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954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Арахис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устройство для приема радиоволн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660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Кокон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изысканное кушанье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660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Огарок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никогда не паханная земля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954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/>
                          <a:ea typeface="Calibri"/>
                          <a:cs typeface="Calibri"/>
                        </a:rPr>
                        <a:t>Деликатес</a:t>
                      </a:r>
                      <a:endParaRPr lang="ru-RU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Calibri"/>
                          <a:cs typeface="Calibri"/>
                        </a:rPr>
                        <a:t>остаток догоревшей свечи </a:t>
                      </a:r>
                      <a:endParaRPr lang="ru-RU" sz="2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rot="16200000" flipH="1">
            <a:off x="3107521" y="1464455"/>
            <a:ext cx="2428892" cy="23574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2964645" y="2536025"/>
            <a:ext cx="2643206" cy="24288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3000364" y="1500174"/>
            <a:ext cx="2786082" cy="2143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3071802" y="2643182"/>
            <a:ext cx="2071702" cy="19288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071802" y="5143512"/>
            <a:ext cx="185738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357554" y="4786322"/>
            <a:ext cx="2500330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Задание № 4. Объясните лексическое значение слов, подобрав к ним антонимы:</a:t>
            </a:r>
            <a:br>
              <a:rPr lang="ru-RU" sz="2000" dirty="0" smtClean="0"/>
            </a:br>
            <a:r>
              <a:rPr lang="ru-RU" sz="2000" i="1" dirty="0" smtClean="0">
                <a:latin typeface="+mn-lt"/>
              </a:rPr>
              <a:t>1. СУХОЙ    2. НАЧИНАТЬ     3. ВЕТЕР      4. РЫХЛЫЙ </a:t>
            </a:r>
            <a:br>
              <a:rPr lang="ru-RU" sz="2000" i="1" dirty="0" smtClean="0">
                <a:latin typeface="+mn-lt"/>
              </a:rPr>
            </a:br>
            <a:r>
              <a:rPr lang="ru-RU" sz="2000" i="1" dirty="0" smtClean="0">
                <a:latin typeface="+mn-lt"/>
              </a:rPr>
              <a:t>5. ТРУДОЛЮБИВЫЙ      6. КОРОТКИЙ      7. СВЕТ</a:t>
            </a:r>
            <a:endParaRPr lang="ru-RU" sz="2000" dirty="0"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357288" y="1600200"/>
          <a:ext cx="7143801" cy="4400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43"/>
                <a:gridCol w="1020543"/>
                <a:gridCol w="1020543"/>
                <a:gridCol w="1020543"/>
                <a:gridCol w="1020543"/>
                <a:gridCol w="1020543"/>
                <a:gridCol w="1020543"/>
              </a:tblGrid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ж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Задание № 4. Объясните лексическое значение слов, подобрав к ним антонимы:</a:t>
            </a:r>
            <a:br>
              <a:rPr lang="ru-RU" sz="2000" dirty="0" smtClean="0"/>
            </a:br>
            <a:r>
              <a:rPr lang="ru-RU" sz="2000" i="1" dirty="0" smtClean="0">
                <a:latin typeface="+mn-lt"/>
              </a:rPr>
              <a:t>1. СУХОЙ    2. НАЧИНАТЬ     3. ВЕТЕР      4. РЫХЛЫЙ </a:t>
            </a:r>
            <a:br>
              <a:rPr lang="ru-RU" sz="2000" i="1" dirty="0" smtClean="0">
                <a:latin typeface="+mn-lt"/>
              </a:rPr>
            </a:br>
            <a:r>
              <a:rPr lang="ru-RU" sz="2000" i="1" dirty="0" smtClean="0">
                <a:latin typeface="+mn-lt"/>
              </a:rPr>
              <a:t>5. ТРУДОЛЮБИВЫЙ      6. КОРОТКИЙ      7. СВЕТ</a:t>
            </a:r>
            <a:endParaRPr lang="ru-RU" sz="2000" dirty="0"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357288" y="1600200"/>
          <a:ext cx="7143801" cy="4400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43"/>
                <a:gridCol w="1020543"/>
                <a:gridCol w="1020543"/>
                <a:gridCol w="1020543"/>
                <a:gridCol w="1020543"/>
                <a:gridCol w="1020543"/>
                <a:gridCol w="1020543"/>
              </a:tblGrid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ж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к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ч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9733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Вопросы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428736"/>
            <a:ext cx="8215370" cy="5143536"/>
          </a:xfrm>
        </p:spPr>
        <p:txBody>
          <a:bodyPr>
            <a:normAutofit fontScale="85000" lnSpcReduction="10000"/>
          </a:bodyPr>
          <a:lstStyle/>
          <a:p>
            <a:pPr marL="541782" indent="-514350">
              <a:buAutoNum type="arabicPeriod"/>
            </a:pPr>
            <a:endParaRPr lang="ru-RU" sz="3200" dirty="0" smtClean="0"/>
          </a:p>
          <a:p>
            <a:pPr marL="541782" indent="-514350">
              <a:buAutoNum type="arabicPeriod"/>
            </a:pPr>
            <a:endParaRPr lang="ru-RU" sz="3200" dirty="0" smtClean="0"/>
          </a:p>
          <a:p>
            <a:pPr marL="541782" indent="-514350"/>
            <a:r>
              <a:rPr lang="ru-RU" sz="3200" dirty="0" smtClean="0"/>
              <a:t>1.Что обогревает Землю и обеспечивает жизнь?  </a:t>
            </a:r>
          </a:p>
          <a:p>
            <a:pPr marL="541782" indent="-514350">
              <a:buAutoNum type="arabicPeriod"/>
            </a:pPr>
            <a:endParaRPr lang="ru-RU" sz="3200" dirty="0" smtClean="0"/>
          </a:p>
          <a:p>
            <a:pPr marL="541782" indent="-514350"/>
            <a:r>
              <a:rPr lang="ru-RU" sz="3200" dirty="0" smtClean="0"/>
              <a:t>2. Как называется ряд ступенек, ведущих вниз или вверх? </a:t>
            </a:r>
          </a:p>
          <a:p>
            <a:pPr marL="541782" indent="-514350">
              <a:buAutoNum type="arabicPeriod"/>
            </a:pPr>
            <a:endParaRPr lang="ru-RU" sz="3200" dirty="0" smtClean="0"/>
          </a:p>
          <a:p>
            <a:pPr marL="541782" indent="-514350"/>
            <a:r>
              <a:rPr lang="ru-RU" sz="3200" dirty="0" smtClean="0"/>
              <a:t>3. Как называется растение, растущее на болоте, с упругим почти древесным стеблем? </a:t>
            </a:r>
          </a:p>
          <a:p>
            <a:pPr marL="541782" indent="-514350">
              <a:buAutoNum type="arabicPeriod"/>
            </a:pPr>
            <a:endParaRPr lang="ru-RU" sz="3200" dirty="0" smtClean="0"/>
          </a:p>
          <a:p>
            <a:pPr marL="541782" indent="-514350"/>
            <a:r>
              <a:rPr lang="ru-RU" sz="3200" dirty="0" smtClean="0"/>
              <a:t>4. Как называют того, кто принес весть?</a:t>
            </a:r>
          </a:p>
          <a:p>
            <a:pPr marL="541782" indent="-514350"/>
            <a:endParaRPr lang="ru-RU" sz="3200" dirty="0" smtClean="0"/>
          </a:p>
          <a:p>
            <a:endParaRPr lang="ru-RU" dirty="0"/>
          </a:p>
        </p:txBody>
      </p:sp>
      <p:pic>
        <p:nvPicPr>
          <p:cNvPr id="21506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Задание № 4. Объясните лексическое значение слов, подобрав к ним антонимы:</a:t>
            </a:r>
            <a:br>
              <a:rPr lang="ru-RU" sz="2000" dirty="0" smtClean="0"/>
            </a:br>
            <a:r>
              <a:rPr lang="ru-RU" sz="2000" i="1" dirty="0" smtClean="0">
                <a:latin typeface="+mn-lt"/>
              </a:rPr>
              <a:t>1. СУХОЙ    2. НАЧИНАТЬ     3. ВЕТЕР      4. РЫХЛЫЙ </a:t>
            </a:r>
            <a:br>
              <a:rPr lang="ru-RU" sz="2000" i="1" dirty="0" smtClean="0">
                <a:latin typeface="+mn-lt"/>
              </a:rPr>
            </a:br>
            <a:r>
              <a:rPr lang="ru-RU" sz="2000" i="1" dirty="0" smtClean="0">
                <a:latin typeface="+mn-lt"/>
              </a:rPr>
              <a:t>5. ТРУДОЛЮБИВЫЙ      6. КОРОТКИЙ      7. СВЕТ</a:t>
            </a:r>
            <a:endParaRPr lang="ru-RU" sz="2000" dirty="0"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357288" y="1600200"/>
          <a:ext cx="7143801" cy="4400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43"/>
                <a:gridCol w="1020543"/>
                <a:gridCol w="1020543"/>
                <a:gridCol w="1020543"/>
                <a:gridCol w="1020543"/>
                <a:gridCol w="1020543"/>
                <a:gridCol w="1020543"/>
              </a:tblGrid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ж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к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ч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з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ш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Задание № 4. Объясните лексическое значение слов, подобрав к ним антонимы:</a:t>
            </a:r>
            <a:br>
              <a:rPr lang="ru-RU" sz="2000" dirty="0" smtClean="0"/>
            </a:br>
            <a:r>
              <a:rPr lang="ru-RU" sz="2000" i="1" dirty="0" smtClean="0">
                <a:latin typeface="+mn-lt"/>
              </a:rPr>
              <a:t>1. СУХОЙ    2. НАЧИНАТЬ     3. ВЕТЕР      4. РЫХЛЫЙ </a:t>
            </a:r>
            <a:br>
              <a:rPr lang="ru-RU" sz="2000" i="1" dirty="0" smtClean="0">
                <a:latin typeface="+mn-lt"/>
              </a:rPr>
            </a:br>
            <a:r>
              <a:rPr lang="ru-RU" sz="2000" i="1" dirty="0" smtClean="0">
                <a:latin typeface="+mn-lt"/>
              </a:rPr>
              <a:t>5. ТРУДОЛЮБИВЫЙ      6. КОРОТКИЙ      7. СВЕТ</a:t>
            </a:r>
            <a:endParaRPr lang="ru-RU" sz="2000" dirty="0"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357288" y="1600200"/>
          <a:ext cx="7143801" cy="4400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43"/>
                <a:gridCol w="1020543"/>
                <a:gridCol w="1020543"/>
                <a:gridCol w="1020543"/>
                <a:gridCol w="1020543"/>
                <a:gridCol w="1020543"/>
                <a:gridCol w="1020543"/>
              </a:tblGrid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ж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к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ч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з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ш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п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Задание № 4. Объясните лексическое значение слов, подобрав к ним антонимы:</a:t>
            </a:r>
            <a:br>
              <a:rPr lang="ru-RU" sz="2000" dirty="0" smtClean="0"/>
            </a:br>
            <a:r>
              <a:rPr lang="ru-RU" sz="2000" i="1" dirty="0" smtClean="0">
                <a:latin typeface="+mn-lt"/>
              </a:rPr>
              <a:t>1. СУХОЙ    2. НАЧИНАТЬ     3. ВЕТЕР      4. РЫХЛЫЙ </a:t>
            </a:r>
            <a:br>
              <a:rPr lang="ru-RU" sz="2000" i="1" dirty="0" smtClean="0">
                <a:latin typeface="+mn-lt"/>
              </a:rPr>
            </a:br>
            <a:r>
              <a:rPr lang="ru-RU" sz="2000" i="1" dirty="0" smtClean="0">
                <a:latin typeface="+mn-lt"/>
              </a:rPr>
              <a:t>5. ТРУДОЛЮБИВЫЙ      6. КОРОТКИЙ      7. СВЕТ</a:t>
            </a:r>
            <a:endParaRPr lang="ru-RU" sz="2000" dirty="0"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357288" y="1600200"/>
          <a:ext cx="7143801" cy="4400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43"/>
                <a:gridCol w="1020543"/>
                <a:gridCol w="1020543"/>
                <a:gridCol w="1020543"/>
                <a:gridCol w="1020543"/>
                <a:gridCol w="1020543"/>
                <a:gridCol w="1020543"/>
              </a:tblGrid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ж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к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ч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з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ш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п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Задание № 4. Объясните лексическое значение слов, подобрав к ним антонимы:</a:t>
            </a:r>
            <a:br>
              <a:rPr lang="ru-RU" sz="2000" dirty="0" smtClean="0"/>
            </a:br>
            <a:r>
              <a:rPr lang="ru-RU" sz="2000" i="1" dirty="0" smtClean="0">
                <a:latin typeface="+mn-lt"/>
              </a:rPr>
              <a:t>1. СУХОЙ    2. НАЧИНАТЬ     3. ВЕТЕР      4. РЫХЛЫЙ </a:t>
            </a:r>
            <a:br>
              <a:rPr lang="ru-RU" sz="2000" i="1" dirty="0" smtClean="0">
                <a:latin typeface="+mn-lt"/>
              </a:rPr>
            </a:br>
            <a:r>
              <a:rPr lang="ru-RU" sz="2000" i="1" dirty="0" smtClean="0">
                <a:latin typeface="+mn-lt"/>
              </a:rPr>
              <a:t>5. ТРУДОЛЮБИВЫЙ      6. КОРОТКИЙ      7. СВЕТ</a:t>
            </a:r>
            <a:endParaRPr lang="ru-RU" sz="2000" dirty="0"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357288" y="1600200"/>
          <a:ext cx="7143801" cy="4400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43"/>
                <a:gridCol w="1020543"/>
                <a:gridCol w="1020543"/>
                <a:gridCol w="1020543"/>
                <a:gridCol w="1020543"/>
                <a:gridCol w="1020543"/>
                <a:gridCol w="1020543"/>
              </a:tblGrid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ж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к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ч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з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ш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п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д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/>
              <a:t>Задание № 4. Объясните лексическое значение слов, подобрав к ним антонимы:</a:t>
            </a:r>
            <a:br>
              <a:rPr lang="ru-RU" sz="2000" dirty="0" smtClean="0"/>
            </a:br>
            <a:r>
              <a:rPr lang="ru-RU" sz="2000" i="1" dirty="0" smtClean="0">
                <a:latin typeface="+mn-lt"/>
              </a:rPr>
              <a:t>1. СУХОЙ    2. НАЧИНАТЬ     3. ВЕТЕР      4. РЫХЛЫЙ </a:t>
            </a:r>
            <a:br>
              <a:rPr lang="ru-RU" sz="2000" i="1" dirty="0" smtClean="0">
                <a:latin typeface="+mn-lt"/>
              </a:rPr>
            </a:br>
            <a:r>
              <a:rPr lang="ru-RU" sz="2000" i="1" dirty="0" smtClean="0">
                <a:latin typeface="+mn-lt"/>
              </a:rPr>
              <a:t>5. ТРУДОЛЮБИВЫЙ      6. КОРОТКИЙ      7. СВЕТ</a:t>
            </a:r>
            <a:endParaRPr lang="ru-RU" sz="2000" dirty="0"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357288" y="1600200"/>
          <a:ext cx="7143801" cy="4400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43"/>
                <a:gridCol w="1020543"/>
                <a:gridCol w="1020543"/>
                <a:gridCol w="1020543"/>
                <a:gridCol w="1020543"/>
                <a:gridCol w="1020543"/>
                <a:gridCol w="1020543"/>
              </a:tblGrid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ж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к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ч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з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ш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п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д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2865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500702"/>
            <a:ext cx="1221577" cy="1357298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8000" b="1" i="1" dirty="0" smtClean="0"/>
              <a:t>Молодцы!</a:t>
            </a:r>
            <a:endParaRPr lang="ru-RU" sz="8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i="1" dirty="0" smtClean="0"/>
              <a:t>Спасибо за урок!</a:t>
            </a:r>
            <a:endParaRPr lang="ru-RU" sz="6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7639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300" dirty="0" smtClean="0"/>
              <a:t>ЛЕКСИКА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>
              <a:buNone/>
            </a:pPr>
            <a:r>
              <a:rPr lang="ru-RU" sz="3200" i="1" dirty="0" smtClean="0"/>
              <a:t>от греческого   «</a:t>
            </a:r>
            <a:r>
              <a:rPr lang="ru-RU" sz="4400" i="1" dirty="0" smtClean="0"/>
              <a:t>ЛЕКСИС»</a:t>
            </a:r>
          </a:p>
          <a:p>
            <a:pPr algn="ctr">
              <a:buNone/>
            </a:pPr>
            <a:r>
              <a:rPr lang="ru-RU" sz="4400" i="1" dirty="0" smtClean="0"/>
              <a:t> </a:t>
            </a:r>
          </a:p>
          <a:p>
            <a:pPr algn="ctr">
              <a:buNone/>
            </a:pPr>
            <a:r>
              <a:rPr lang="ru-RU" sz="4400" i="1" dirty="0" smtClean="0"/>
              <a:t> «СЛОВО, ВЫРАЖЕНИЕ»</a:t>
            </a:r>
            <a:endParaRPr lang="ru-RU" sz="4400" i="1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857356" y="214290"/>
            <a:ext cx="7076332" cy="603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357166"/>
            <a:ext cx="7647836" cy="589123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/>
              <a:t>Все слова языка образуют его словарный состав, или </a:t>
            </a:r>
            <a:r>
              <a:rPr lang="ru-RU" sz="2800" b="1" dirty="0" smtClean="0"/>
              <a:t>лексику</a:t>
            </a:r>
          </a:p>
          <a:p>
            <a:pPr>
              <a:lnSpc>
                <a:spcPct val="150000"/>
              </a:lnSpc>
              <a:buNone/>
            </a:pPr>
            <a:endParaRPr lang="ru-RU" sz="2800" b="1" dirty="0" smtClean="0"/>
          </a:p>
          <a:p>
            <a:pPr>
              <a:lnSpc>
                <a:spcPct val="150000"/>
              </a:lnSpc>
            </a:pPr>
            <a:r>
              <a:rPr lang="ru-RU" sz="2800" b="1" dirty="0" smtClean="0"/>
              <a:t>Лексическое значение – </a:t>
            </a:r>
            <a:r>
              <a:rPr lang="ru-RU" sz="2800" dirty="0" smtClean="0"/>
              <a:t>главный смысл, о котором мы думаем, когда произносим слово</a:t>
            </a:r>
          </a:p>
          <a:p>
            <a:pPr>
              <a:lnSpc>
                <a:spcPct val="150000"/>
              </a:lnSpc>
            </a:pPr>
            <a:endParaRPr lang="ru-RU" sz="2800" b="1" dirty="0" smtClean="0"/>
          </a:p>
          <a:p>
            <a:pPr>
              <a:lnSpc>
                <a:spcPct val="150000"/>
              </a:lnSpc>
            </a:pPr>
            <a:r>
              <a:rPr lang="ru-RU" sz="2800" b="1" dirty="0" smtClean="0"/>
              <a:t>Лексикология –</a:t>
            </a:r>
            <a:r>
              <a:rPr lang="ru-RU" sz="2800" dirty="0" smtClean="0"/>
              <a:t>раздел лингвистики, изучающий лексику</a:t>
            </a:r>
            <a:endParaRPr lang="ru-RU" sz="2800" b="1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Тема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50000"/>
              </a:lnSpc>
              <a:buNone/>
            </a:pPr>
            <a:r>
              <a:rPr lang="ru-RU" sz="4000" b="1" dirty="0" smtClean="0"/>
              <a:t>как определить </a:t>
            </a:r>
          </a:p>
          <a:p>
            <a:pPr algn="ctr">
              <a:lnSpc>
                <a:spcPct val="250000"/>
              </a:lnSpc>
              <a:buNone/>
            </a:pPr>
            <a:r>
              <a:rPr lang="ru-RU" sz="4000" b="1" dirty="0" smtClean="0"/>
              <a:t>лексическое значение слова</a:t>
            </a:r>
            <a:endParaRPr lang="ru-RU" sz="4000" b="1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929718" cy="51435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200" b="1" i="1" u="sng" dirty="0" smtClean="0"/>
              <a:t>Синонимы</a:t>
            </a:r>
            <a:r>
              <a:rPr lang="ru-RU" sz="3200" dirty="0" smtClean="0"/>
              <a:t> – это слова, близкие или совпадающие по лексическому значению</a:t>
            </a:r>
          </a:p>
          <a:p>
            <a:pPr>
              <a:lnSpc>
                <a:spcPct val="150000"/>
              </a:lnSpc>
              <a:buNone/>
            </a:pPr>
            <a:endParaRPr lang="ru-RU" sz="3200" dirty="0" smtClean="0"/>
          </a:p>
          <a:p>
            <a:pPr>
              <a:lnSpc>
                <a:spcPct val="150000"/>
              </a:lnSpc>
            </a:pPr>
            <a:r>
              <a:rPr lang="ru-RU" sz="3200" b="1" i="1" u="sng" dirty="0" smtClean="0"/>
              <a:t>Антонимы</a:t>
            </a:r>
            <a:r>
              <a:rPr lang="ru-RU" sz="3200" dirty="0" smtClean="0"/>
              <a:t> – слова, противоположные по лексическому значению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+mn-lt"/>
              </a:rPr>
              <a:t>Способы объяснения </a:t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latin typeface="+mn-lt"/>
              </a:rPr>
              <a:t>лексического значения слов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00240"/>
            <a:ext cx="8491566" cy="407988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b="1" dirty="0" smtClean="0"/>
              <a:t>Краткое толкование </a:t>
            </a:r>
          </a:p>
          <a:p>
            <a:pPr>
              <a:lnSpc>
                <a:spcPct val="150000"/>
              </a:lnSpc>
              <a:buNone/>
            </a:pPr>
            <a:r>
              <a:rPr lang="ru-RU" i="1" dirty="0" smtClean="0"/>
              <a:t>Лес – это большой участок, заросший деревьями</a:t>
            </a:r>
          </a:p>
          <a:p>
            <a:pPr>
              <a:lnSpc>
                <a:spcPct val="150000"/>
              </a:lnSpc>
              <a:buNone/>
            </a:pPr>
            <a:endParaRPr lang="ru-RU" i="1" dirty="0" smtClean="0"/>
          </a:p>
          <a:p>
            <a:pPr>
              <a:lnSpc>
                <a:spcPct val="150000"/>
              </a:lnSpc>
            </a:pPr>
            <a:r>
              <a:rPr lang="ru-RU" i="1" dirty="0" smtClean="0"/>
              <a:t> </a:t>
            </a:r>
            <a:r>
              <a:rPr lang="ru-RU" b="1" dirty="0" smtClean="0"/>
              <a:t>подбор однокоренных слов </a:t>
            </a:r>
          </a:p>
          <a:p>
            <a:pPr>
              <a:lnSpc>
                <a:spcPct val="150000"/>
              </a:lnSpc>
              <a:buNone/>
            </a:pPr>
            <a:r>
              <a:rPr lang="ru-RU" i="1" dirty="0" smtClean="0"/>
              <a:t>           Ущелье – щель, щёлочка, расщелина</a:t>
            </a:r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Способы объяснения 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лексического значения слов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3116"/>
            <a:ext cx="8543924" cy="41687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i="1" dirty="0" smtClean="0"/>
              <a:t> </a:t>
            </a:r>
            <a:r>
              <a:rPr lang="ru-RU" b="1" dirty="0" smtClean="0"/>
              <a:t>подбор антонимов </a:t>
            </a:r>
          </a:p>
          <a:p>
            <a:pPr>
              <a:lnSpc>
                <a:spcPct val="150000"/>
              </a:lnSpc>
              <a:buNone/>
            </a:pPr>
            <a:r>
              <a:rPr lang="ru-RU" i="1" dirty="0" smtClean="0"/>
              <a:t>          Лес – это не пустыня</a:t>
            </a:r>
          </a:p>
          <a:p>
            <a:pPr>
              <a:lnSpc>
                <a:spcPct val="150000"/>
              </a:lnSpc>
              <a:buNone/>
            </a:pPr>
            <a:endParaRPr lang="ru-RU" i="1" dirty="0" smtClean="0"/>
          </a:p>
          <a:p>
            <a:pPr>
              <a:lnSpc>
                <a:spcPct val="150000"/>
              </a:lnSpc>
            </a:pPr>
            <a:r>
              <a:rPr lang="ru-RU" i="1" dirty="0" smtClean="0"/>
              <a:t> </a:t>
            </a:r>
            <a:r>
              <a:rPr lang="ru-RU" b="1" dirty="0" smtClean="0"/>
              <a:t>подбор синонимов </a:t>
            </a:r>
          </a:p>
          <a:p>
            <a:pPr>
              <a:lnSpc>
                <a:spcPct val="150000"/>
              </a:lnSpc>
              <a:buNone/>
            </a:pPr>
            <a:r>
              <a:rPr lang="ru-RU" i="1" dirty="0" smtClean="0"/>
              <a:t>          Лес – бор, чаща, роща, дубрава, пуща</a:t>
            </a:r>
          </a:p>
          <a:p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im0-tub-ru.yandex.net/i?id=168263500-0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4998" r="17501"/>
          <a:stretch>
            <a:fillRect/>
          </a:stretch>
        </p:blipFill>
        <p:spPr bwMode="auto">
          <a:xfrm>
            <a:off x="0" y="5429250"/>
            <a:ext cx="1285884" cy="1428750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319</TotalTime>
  <Words>1059</Words>
  <Application>Microsoft Office PowerPoint</Application>
  <PresentationFormat>Экран (4:3)</PresentationFormat>
  <Paragraphs>484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Техническая</vt:lpstr>
      <vt:lpstr>МКОУ Каргатская средняя общеобразовательная школа № 1</vt:lpstr>
      <vt:lpstr>Слайд 2</vt:lpstr>
      <vt:lpstr>Вопросы </vt:lpstr>
      <vt:lpstr>ЛЕКСИКА </vt:lpstr>
      <vt:lpstr>Слайд 5</vt:lpstr>
      <vt:lpstr>Тема урока</vt:lpstr>
      <vt:lpstr>Слайд 7</vt:lpstr>
      <vt:lpstr>Способы объяснения  лексического значения слов</vt:lpstr>
      <vt:lpstr>Способы объяснения  лексического значения слов</vt:lpstr>
      <vt:lpstr>Способы объяснения  лексического значения слов</vt:lpstr>
      <vt:lpstr>Динамическая пауза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Работа по маршрутным листам</vt:lpstr>
      <vt:lpstr>Слайд 25</vt:lpstr>
      <vt:lpstr>Слайд 26</vt:lpstr>
      <vt:lpstr>Слайд 27</vt:lpstr>
      <vt:lpstr>Задание № 4. Объясните лексическое значение слов, подобрав к ним антонимы: 1. СУХОЙ    2. НАЧИНАТЬ     3. ВЕТЕР      4. РЫХЛЫЙ  5. ТРУДОЛЮБИВЫЙ      6. КОРОТКИЙ      7. СВЕТ</vt:lpstr>
      <vt:lpstr>Задание № 4. Объясните лексическое значение слов, подобрав к ним антонимы: 1. СУХОЙ    2. НАЧИНАТЬ     3. ВЕТЕР      4. РЫХЛЫЙ  5. ТРУДОЛЮБИВЫЙ      6. КОРОТКИЙ      7. СВЕТ</vt:lpstr>
      <vt:lpstr>Задание № 4. Объясните лексическое значение слов, подобрав к ним антонимы: 1. СУХОЙ    2. НАЧИНАТЬ     3. ВЕТЕР      4. РЫХЛЫЙ  5. ТРУДОЛЮБИВЫЙ      6. КОРОТКИЙ      7. СВЕТ</vt:lpstr>
      <vt:lpstr>Задание № 4. Объясните лексическое значение слов, подобрав к ним антонимы: 1. СУХОЙ    2. НАЧИНАТЬ     3. ВЕТЕР      4. РЫХЛЫЙ  5. ТРУДОЛЮБИВЫЙ      6. КОРОТКИЙ      7. СВЕТ</vt:lpstr>
      <vt:lpstr>Задание № 4. Объясните лексическое значение слов, подобрав к ним антонимы: 1. СУХОЙ    2. НАЧИНАТЬ     3. ВЕТЕР      4. РЫХЛЫЙ  5. ТРУДОЛЮБИВЫЙ      6. КОРОТКИЙ      7. СВЕТ</vt:lpstr>
      <vt:lpstr>Задание № 4. Объясните лексическое значение слов, подобрав к ним антонимы: 1. СУХОЙ    2. НАЧИНАТЬ     3. ВЕТЕР      4. РЫХЛЫЙ  5. ТРУДОЛЮБИВЫЙ      6. КОРОТКИЙ      7. СВЕТ</vt:lpstr>
      <vt:lpstr>Задание № 4. Объясните лексическое значение слов, подобрав к ним антонимы: 1. СУХОЙ    2. НАЧИНАТЬ     3. ВЕТЕР      4. РЫХЛЫЙ  5. ТРУДОЛЮБИВЫЙ      6. КОРОТКИЙ      7. СВЕТ</vt:lpstr>
      <vt:lpstr>Слайд 35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47</cp:revision>
  <dcterms:modified xsi:type="dcterms:W3CDTF">2012-11-26T10:52:31Z</dcterms:modified>
</cp:coreProperties>
</file>