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2" r:id="rId8"/>
    <p:sldId id="264" r:id="rId9"/>
    <p:sldId id="266" r:id="rId10"/>
    <p:sldId id="268" r:id="rId11"/>
    <p:sldId id="269" r:id="rId12"/>
    <p:sldId id="273" r:id="rId13"/>
    <p:sldId id="270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" y="0"/>
            <a:ext cx="9048750" cy="1136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6264696"/>
          </a:xfrm>
        </p:spPr>
        <p:txBody>
          <a:bodyPr>
            <a:normAutofit/>
          </a:bodyPr>
          <a:lstStyle/>
          <a:p>
            <a:r>
              <a:rPr lang="ru-RU" sz="8000" dirty="0" smtClean="0"/>
              <a:t>Начало </a:t>
            </a:r>
            <a:br>
              <a:rPr lang="ru-RU" sz="8000" dirty="0" smtClean="0"/>
            </a:br>
            <a:r>
              <a:rPr lang="ru-RU" sz="8000" dirty="0" smtClean="0"/>
              <a:t>Великой </a:t>
            </a:r>
            <a:br>
              <a:rPr lang="ru-RU" sz="8000" dirty="0" smtClean="0"/>
            </a:br>
            <a:r>
              <a:rPr lang="ru-RU" sz="8000" dirty="0" smtClean="0"/>
              <a:t>Отечественной </a:t>
            </a:r>
            <a:br>
              <a:rPr lang="ru-RU" sz="8000" dirty="0" smtClean="0"/>
            </a:br>
            <a:r>
              <a:rPr lang="ru-RU" sz="8000" dirty="0" smtClean="0"/>
              <a:t>войны</a:t>
            </a:r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moth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57166"/>
            <a:ext cx="4572020" cy="600393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52928" cy="6048672"/>
          </a:xfrm>
        </p:spPr>
        <p:txBody>
          <a:bodyPr/>
          <a:lstStyle/>
          <a:p>
            <a:r>
              <a:rPr lang="ru-RU" b="1" dirty="0" smtClean="0"/>
              <a:t>Цель: </a:t>
            </a:r>
            <a:br>
              <a:rPr lang="ru-RU" b="1" dirty="0" smtClean="0"/>
            </a:br>
            <a:r>
              <a:rPr lang="ru-RU" b="1" dirty="0" smtClean="0"/>
              <a:t>Выяснить, как начиналась ВОВ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6192688"/>
          </a:xfrm>
        </p:spPr>
        <p:txBody>
          <a:bodyPr/>
          <a:lstStyle/>
          <a:p>
            <a:pPr algn="l"/>
            <a:r>
              <a:rPr lang="ru-RU" dirty="0" smtClean="0"/>
              <a:t>                          </a:t>
            </a:r>
            <a:r>
              <a:rPr lang="ru-RU" b="1" dirty="0" smtClean="0"/>
              <a:t>План: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-план Германии;</a:t>
            </a:r>
            <a:br>
              <a:rPr lang="ru-RU" dirty="0" smtClean="0"/>
            </a:br>
            <a:r>
              <a:rPr lang="ru-RU" dirty="0" smtClean="0"/>
              <a:t>-ход военных действий в самом начале войны;</a:t>
            </a:r>
            <a:br>
              <a:rPr lang="ru-RU" dirty="0" smtClean="0"/>
            </a:br>
            <a:r>
              <a:rPr lang="ru-RU" dirty="0" smtClean="0"/>
              <a:t>-причины отступления наших армий.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352928" cy="626469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Баренцево море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Чёрное море</a:t>
            </a:r>
            <a:endParaRPr lang="ru-RU" sz="24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716016" y="1340768"/>
            <a:ext cx="0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932040" y="1340768"/>
            <a:ext cx="0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352928" cy="626469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Баренцево море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</a:t>
            </a:r>
            <a:br>
              <a:rPr lang="ru-RU" sz="2400" dirty="0" smtClean="0"/>
            </a:br>
            <a:r>
              <a:rPr lang="ru-RU" sz="3600" dirty="0" smtClean="0"/>
              <a:t>(!)</a:t>
            </a:r>
            <a:r>
              <a:rPr lang="ru-RU" sz="2400" dirty="0" smtClean="0"/>
              <a:t> группа армий «Центр»                Белоруссия         г.Москва                      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Чёрное море</a:t>
            </a:r>
            <a:endParaRPr lang="ru-RU" sz="24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716016" y="1340768"/>
            <a:ext cx="0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932040" y="1340768"/>
            <a:ext cx="0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трелка вправо 5"/>
          <p:cNvSpPr/>
          <p:nvPr/>
        </p:nvSpPr>
        <p:spPr>
          <a:xfrm>
            <a:off x="4283968" y="3284984"/>
            <a:ext cx="93610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352928" cy="626469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Баренцево море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</a:t>
            </a:r>
            <a:br>
              <a:rPr lang="ru-RU" sz="2400" dirty="0" smtClean="0"/>
            </a:br>
            <a:r>
              <a:rPr lang="ru-RU" sz="3600" dirty="0" smtClean="0"/>
              <a:t>(!)</a:t>
            </a:r>
            <a:r>
              <a:rPr lang="ru-RU" sz="2400" dirty="0" smtClean="0"/>
              <a:t> группа армий «Центр»                Белоруссия         г.Москва                      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группа армий «Юг»            </a:t>
            </a:r>
            <a:r>
              <a:rPr lang="ru-RU" sz="3600" dirty="0" smtClean="0"/>
              <a:t>(!)</a:t>
            </a:r>
            <a:r>
              <a:rPr lang="ru-RU" sz="2400" dirty="0" smtClean="0"/>
              <a:t>Украина         г.Сталинград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Чёрное море</a:t>
            </a:r>
            <a:endParaRPr lang="ru-RU" sz="24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716016" y="1340768"/>
            <a:ext cx="0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932040" y="1340768"/>
            <a:ext cx="0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трелка вправо 5"/>
          <p:cNvSpPr/>
          <p:nvPr/>
        </p:nvSpPr>
        <p:spPr>
          <a:xfrm>
            <a:off x="4283968" y="3284984"/>
            <a:ext cx="93610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283968" y="4941168"/>
            <a:ext cx="648072" cy="216024"/>
          </a:xfrm>
          <a:prstGeom prst="rightArrow">
            <a:avLst>
              <a:gd name="adj1" fmla="val 65944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352928" cy="626469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Баренцево море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группа армий «Север»              Прибалтика    г. Ленинград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</a:t>
            </a:r>
            <a:br>
              <a:rPr lang="ru-RU" sz="2400" dirty="0" smtClean="0"/>
            </a:br>
            <a:r>
              <a:rPr lang="ru-RU" sz="3600" dirty="0" smtClean="0"/>
              <a:t>(!)</a:t>
            </a:r>
            <a:r>
              <a:rPr lang="ru-RU" sz="2400" dirty="0" smtClean="0"/>
              <a:t> группа армий «Центр»                Белоруссия         г.Москва                      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группа армий «Юг»            </a:t>
            </a:r>
            <a:r>
              <a:rPr lang="ru-RU" sz="3600" dirty="0" smtClean="0"/>
              <a:t>(!)</a:t>
            </a:r>
            <a:r>
              <a:rPr lang="ru-RU" sz="2400" dirty="0" smtClean="0"/>
              <a:t>Украина         г.Сталинград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Чёрное море</a:t>
            </a:r>
            <a:endParaRPr lang="ru-RU" sz="24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716016" y="1340768"/>
            <a:ext cx="0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932040" y="1340768"/>
            <a:ext cx="0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трелка вправо 5"/>
          <p:cNvSpPr/>
          <p:nvPr/>
        </p:nvSpPr>
        <p:spPr>
          <a:xfrm>
            <a:off x="4283968" y="3284984"/>
            <a:ext cx="93610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283968" y="4941168"/>
            <a:ext cx="648072" cy="216024"/>
          </a:xfrm>
          <a:prstGeom prst="rightArrow">
            <a:avLst>
              <a:gd name="adj1" fmla="val 65944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4355976" y="1700808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352928" cy="626469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Баренцево море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600" dirty="0" smtClean="0"/>
              <a:t>                                             Северный фронт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группа армий «Север»              Прибалтика    г. Ленинград</a:t>
            </a:r>
            <a:br>
              <a:rPr lang="ru-RU" sz="2400" dirty="0" smtClean="0"/>
            </a:br>
            <a:r>
              <a:rPr lang="ru-RU" sz="2400" dirty="0" smtClean="0"/>
              <a:t>                                          </a:t>
            </a:r>
            <a:r>
              <a:rPr lang="ru-RU" sz="1600" dirty="0" smtClean="0"/>
              <a:t>Северо-Западный фронт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                          </a:t>
            </a:r>
            <a:br>
              <a:rPr lang="ru-RU" sz="2400" dirty="0" smtClean="0"/>
            </a:br>
            <a:r>
              <a:rPr lang="ru-RU" sz="2400" dirty="0" smtClean="0"/>
              <a:t>                                 </a:t>
            </a:r>
            <a:r>
              <a:rPr lang="ru-RU" sz="1600" dirty="0" smtClean="0"/>
              <a:t>Западный фронт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600" dirty="0" smtClean="0"/>
              <a:t>(!)</a:t>
            </a:r>
            <a:r>
              <a:rPr lang="ru-RU" sz="2400" dirty="0" smtClean="0"/>
              <a:t> группа армий «Центр»                Белоруссия         г.Москва                       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600" dirty="0" smtClean="0"/>
              <a:t>                                                          Юго-Западный фронт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     группа армий «Юг»            </a:t>
            </a:r>
            <a:r>
              <a:rPr lang="ru-RU" sz="3600" dirty="0" smtClean="0"/>
              <a:t>(!)</a:t>
            </a:r>
            <a:r>
              <a:rPr lang="ru-RU" sz="2400" dirty="0" smtClean="0"/>
              <a:t>Украина         г.Сталинград</a:t>
            </a:r>
            <a:br>
              <a:rPr lang="ru-RU" sz="2400" dirty="0" smtClean="0"/>
            </a:br>
            <a:r>
              <a:rPr lang="ru-RU" sz="2400" dirty="0" smtClean="0"/>
              <a:t>                               </a:t>
            </a:r>
            <a:r>
              <a:rPr lang="ru-RU" sz="1600" dirty="0" smtClean="0"/>
              <a:t>Южный фронт</a:t>
            </a:r>
            <a:br>
              <a:rPr lang="ru-RU" sz="1600" dirty="0" smtClean="0"/>
            </a:br>
            <a:r>
              <a:rPr lang="ru-RU" sz="2400" dirty="0" smtClean="0"/>
              <a:t> </a:t>
            </a:r>
            <a:br>
              <a:rPr lang="ru-RU" sz="2400" dirty="0" smtClean="0"/>
            </a:br>
            <a:r>
              <a:rPr lang="ru-RU" sz="2400" dirty="0" smtClean="0"/>
              <a:t>Чёрное море</a:t>
            </a:r>
            <a:endParaRPr lang="ru-RU" sz="2400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716016" y="1340768"/>
            <a:ext cx="0" cy="4392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932040" y="1340768"/>
            <a:ext cx="0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трелка вправо 5"/>
          <p:cNvSpPr/>
          <p:nvPr/>
        </p:nvSpPr>
        <p:spPr>
          <a:xfrm>
            <a:off x="4283968" y="3284984"/>
            <a:ext cx="93610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283968" y="4797152"/>
            <a:ext cx="648072" cy="216024"/>
          </a:xfrm>
          <a:prstGeom prst="rightArrow">
            <a:avLst>
              <a:gd name="adj1" fmla="val 65944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4355976" y="1700808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6178698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    </a:t>
            </a:r>
            <a:br>
              <a:rPr lang="ru-RU" sz="3600" b="1" dirty="0" smtClean="0"/>
            </a:br>
            <a:r>
              <a:rPr lang="ru-RU" sz="3600" b="1" dirty="0" smtClean="0"/>
              <a:t>          Причины отступления  Красной Армии </a:t>
            </a:r>
            <a:br>
              <a:rPr lang="ru-RU" sz="3600" b="1" dirty="0" smtClean="0"/>
            </a:br>
            <a:r>
              <a:rPr lang="ru-RU" sz="3600" b="1" dirty="0" smtClean="0"/>
              <a:t>                           в  начале  войны: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1.внезапность нападения и осуществление  плана молниеносной войны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2.просчёт в нанесении главного удара 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3.неверная оценка Сталиным сроков нападения на СССР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4. большая часть высшего командования репрессирована</a:t>
            </a:r>
            <a:br>
              <a:rPr lang="ru-RU" sz="3600" dirty="0" smtClean="0"/>
            </a:br>
            <a:r>
              <a:rPr lang="ru-RU" sz="3600" dirty="0" smtClean="0"/>
              <a:t> </a:t>
            </a:r>
            <a:br>
              <a:rPr lang="ru-RU" sz="3600" dirty="0" smtClean="0"/>
            </a:br>
            <a:r>
              <a:rPr lang="ru-RU" sz="36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1032" y="332656"/>
            <a:ext cx="83174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ЗАДАНИЕ: </a:t>
            </a:r>
          </a:p>
          <a:p>
            <a:r>
              <a:rPr lang="ru-RU" sz="3200" b="1" dirty="0" smtClean="0"/>
              <a:t>-</a:t>
            </a:r>
            <a:r>
              <a:rPr lang="ru-RU" sz="4000" dirty="0" smtClean="0"/>
              <a:t>Проверить   работу соседа, выставляя на полях слева </a:t>
            </a:r>
            <a:r>
              <a:rPr lang="ru-RU" sz="4000" u="sng" dirty="0" smtClean="0"/>
              <a:t>плюсы</a:t>
            </a:r>
            <a:r>
              <a:rPr lang="ru-RU" sz="4000" dirty="0" smtClean="0"/>
              <a:t>,  если ответ </a:t>
            </a:r>
            <a:r>
              <a:rPr lang="ru-RU" sz="4000" dirty="0" smtClean="0"/>
              <a:t>правильный  </a:t>
            </a:r>
            <a:r>
              <a:rPr lang="ru-RU" sz="4000" dirty="0" smtClean="0"/>
              <a:t>и </a:t>
            </a:r>
            <a:r>
              <a:rPr lang="ru-RU" sz="4000" u="sng" dirty="0" smtClean="0"/>
              <a:t>минусы</a:t>
            </a:r>
            <a:r>
              <a:rPr lang="ru-RU" sz="4000" dirty="0" smtClean="0"/>
              <a:t>, если ответ </a:t>
            </a:r>
            <a:r>
              <a:rPr lang="ru-RU" sz="4000" dirty="0" smtClean="0"/>
              <a:t>неверный. </a:t>
            </a:r>
            <a:endParaRPr lang="ru-RU" sz="4000" dirty="0" smtClean="0"/>
          </a:p>
          <a:p>
            <a:r>
              <a:rPr lang="ru-RU" sz="4000" dirty="0" smtClean="0"/>
              <a:t>-Посчитайте количество плюсиков и в соответствии с критериями, указанными внизу текста, выставьте оценки.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6178698"/>
          </a:xfrm>
        </p:spPr>
        <p:txBody>
          <a:bodyPr/>
          <a:lstStyle/>
          <a:p>
            <a:r>
              <a:rPr lang="ru-RU" sz="3600" b="1" dirty="0" smtClean="0"/>
              <a:t>Критерии оценивания:</a:t>
            </a:r>
            <a:br>
              <a:rPr lang="ru-RU" sz="3600" b="1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найдены  10 - 9 ошибок  - оценка «5»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найдены   8 - 5 ошибок  - оценка «4»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найдены   4 - 1 ошибки  - оценка «3»</a:t>
            </a:r>
            <a:br>
              <a:rPr lang="ru-RU" sz="3600" dirty="0" smtClean="0"/>
            </a:br>
            <a:r>
              <a:rPr lang="ru-RU" sz="36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ChangeArrowheads="1"/>
          </p:cNvSpPr>
          <p:nvPr/>
        </p:nvSpPr>
        <p:spPr bwMode="auto">
          <a:xfrm>
            <a:off x="571500" y="0"/>
            <a:ext cx="7858125" cy="667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3600">
                <a:cs typeface="Times New Roman" pitchFamily="18" charset="0"/>
              </a:rPr>
              <a:t>«Вспомним всех поименно,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Горем</a:t>
            </a:r>
            <a:r>
              <a:rPr lang="en-US" sz="3600">
                <a:cs typeface="Times New Roman" pitchFamily="18" charset="0"/>
              </a:rPr>
              <a:t>    </a:t>
            </a:r>
            <a:r>
              <a:rPr lang="ru-RU" sz="3600">
                <a:cs typeface="Times New Roman" pitchFamily="18" charset="0"/>
              </a:rPr>
              <a:t>вспомним   своим...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Это нужно — не мертвым!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Это надо — живым!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Помните!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Через века,  через  года,— помните!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О тех, кто уже не придет  никогда, — помните!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Памяти  павших  будьте  достойны!</a:t>
            </a:r>
            <a:endParaRPr lang="ru-RU" sz="3600"/>
          </a:p>
          <a:p>
            <a:pPr eaLnBrk="0" hangingPunct="0"/>
            <a:r>
              <a:rPr lang="ru-RU" sz="3600">
                <a:cs typeface="Times New Roman" pitchFamily="18" charset="0"/>
              </a:rPr>
              <a:t>Вечно достойны!»</a:t>
            </a:r>
          </a:p>
          <a:p>
            <a:pPr eaLnBrk="0" hangingPunct="0"/>
            <a:r>
              <a:rPr lang="ru-RU" sz="3600"/>
              <a:t>                              Р.Рождественский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111</Words>
  <Application>Microsoft Office PowerPoint</Application>
  <PresentationFormat>Экран (4:3)</PresentationFormat>
  <Paragraphs>23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Начало  Великой  Отечественной  войны</vt:lpstr>
      <vt:lpstr>Слайд 3</vt:lpstr>
      <vt:lpstr>Цель:  Выяснить, как начиналась ВОВ  </vt:lpstr>
      <vt:lpstr>                          План: -план Германии; -ход военных действий в самом начале войны; -причины отступления наших армий.</vt:lpstr>
      <vt:lpstr>Баренцево море               Чёрное море</vt:lpstr>
      <vt:lpstr>Баренцево море             (!) группа армий «Центр»                Белоруссия         г.Москва                              Чёрное море</vt:lpstr>
      <vt:lpstr>Баренцево море             (!) группа армий «Центр»                Белоруссия         г.Москва                                         группа армий «Юг»            (!)Украина         г.Сталинград   Чёрное море</vt:lpstr>
      <vt:lpstr>Баренцево море            группа армий «Север»              Прибалтика    г. Ленинград         (!) группа армий «Центр»                Белоруссия         г.Москва                                         группа армий «Юг»            (!)Украина         г.Сталинград   Чёрное море</vt:lpstr>
      <vt:lpstr>Баренцево море                                                Северный фронт         группа армий «Север»              Прибалтика    г. Ленинград                                           Северо-Западный фронт                                                                           Западный фронт (!) группа армий «Центр»                Белоруссия         г.Москва                                                                                   Юго-Западный фронт                группа армий «Юг»            (!)Украина         г.Сталинград                                Южный фронт   Чёрное море</vt:lpstr>
      <vt:lpstr>                 Причины отступления  Красной Армии                             в  начале  войны: 1.внезапность нападения и осуществление  плана молниеносной войны  2.просчёт в нанесении главного удара   3.неверная оценка Сталиным сроков нападения на СССР  4. большая часть высшего командования репрессирована     </vt:lpstr>
      <vt:lpstr>Слайд 12</vt:lpstr>
      <vt:lpstr>Критерии оценивания:  найдены  10 - 9 ошибок  - оценка «5»  найдены   8 - 5 ошибок  - оценка «4»  найдены   4 - 1 ошибки  - оценка «3»   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Начало  Великой  Отечественной  войны</dc:title>
  <cp:lastModifiedBy>Admin</cp:lastModifiedBy>
  <cp:revision>11</cp:revision>
  <dcterms:modified xsi:type="dcterms:W3CDTF">2013-01-27T11:23:44Z</dcterms:modified>
</cp:coreProperties>
</file>