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Default Extension="wdp" ContentType="image/vnd.ms-photo"/>
  <Override PartName="/ppt/slideLayouts/slideLayout10.xml" ContentType="application/vnd.openxmlformats-officedocument.presentationml.slideLayout+xml"/>
  <Default Extension="vml" ContentType="application/vnd.openxmlformats-officedocument.vmlDrawing"/>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2"/>
  </p:notesMasterIdLst>
  <p:handoutMasterIdLst>
    <p:handoutMasterId r:id="rId63"/>
  </p:handoutMasterIdLst>
  <p:sldIdLst>
    <p:sldId id="302" r:id="rId2"/>
    <p:sldId id="303" r:id="rId3"/>
    <p:sldId id="328" r:id="rId4"/>
    <p:sldId id="593" r:id="rId5"/>
    <p:sldId id="332" r:id="rId6"/>
    <p:sldId id="333" r:id="rId7"/>
    <p:sldId id="310" r:id="rId8"/>
    <p:sldId id="304" r:id="rId9"/>
    <p:sldId id="306" r:id="rId10"/>
    <p:sldId id="307" r:id="rId11"/>
    <p:sldId id="322" r:id="rId12"/>
    <p:sldId id="440" r:id="rId13"/>
    <p:sldId id="677" r:id="rId14"/>
    <p:sldId id="309" r:id="rId15"/>
    <p:sldId id="667" r:id="rId16"/>
    <p:sldId id="335" r:id="rId17"/>
    <p:sldId id="336" r:id="rId18"/>
    <p:sldId id="607" r:id="rId19"/>
    <p:sldId id="681" r:id="rId20"/>
    <p:sldId id="615" r:id="rId21"/>
    <p:sldId id="603" r:id="rId22"/>
    <p:sldId id="696" r:id="rId23"/>
    <p:sldId id="694" r:id="rId24"/>
    <p:sldId id="693" r:id="rId25"/>
    <p:sldId id="690" r:id="rId26"/>
    <p:sldId id="700" r:id="rId27"/>
    <p:sldId id="699" r:id="rId28"/>
    <p:sldId id="645" r:id="rId29"/>
    <p:sldId id="647" r:id="rId30"/>
    <p:sldId id="648" r:id="rId31"/>
    <p:sldId id="649" r:id="rId32"/>
    <p:sldId id="704" r:id="rId33"/>
    <p:sldId id="657" r:id="rId34"/>
    <p:sldId id="708" r:id="rId35"/>
    <p:sldId id="286" r:id="rId36"/>
    <p:sldId id="713" r:id="rId37"/>
    <p:sldId id="702" r:id="rId38"/>
    <p:sldId id="406" r:id="rId39"/>
    <p:sldId id="407" r:id="rId40"/>
    <p:sldId id="378" r:id="rId41"/>
    <p:sldId id="379" r:id="rId42"/>
    <p:sldId id="507" r:id="rId43"/>
    <p:sldId id="719" r:id="rId44"/>
    <p:sldId id="720" r:id="rId45"/>
    <p:sldId id="723" r:id="rId46"/>
    <p:sldId id="727" r:id="rId47"/>
    <p:sldId id="399" r:id="rId48"/>
    <p:sldId id="714" r:id="rId49"/>
    <p:sldId id="730" r:id="rId50"/>
    <p:sldId id="737" r:id="rId51"/>
    <p:sldId id="736" r:id="rId52"/>
    <p:sldId id="732" r:id="rId53"/>
    <p:sldId id="512" r:id="rId54"/>
    <p:sldId id="739" r:id="rId55"/>
    <p:sldId id="763" r:id="rId56"/>
    <p:sldId id="765" r:id="rId57"/>
    <p:sldId id="767" r:id="rId58"/>
    <p:sldId id="769" r:id="rId59"/>
    <p:sldId id="474" r:id="rId60"/>
    <p:sldId id="771" r:id="rId6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33"/>
    <a:srgbClr val="1A4652"/>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37" autoAdjust="0"/>
    <p:restoredTop sz="94660"/>
  </p:normalViewPr>
  <p:slideViewPr>
    <p:cSldViewPr>
      <p:cViewPr varScale="1">
        <p:scale>
          <a:sx n="101" d="100"/>
          <a:sy n="101" d="100"/>
        </p:scale>
        <p:origin x="-102" y="-234"/>
      </p:cViewPr>
      <p:guideLst>
        <p:guide orient="horz" pos="2160"/>
        <p:guide pos="2880"/>
      </p:guideLst>
    </p:cSldViewPr>
  </p:slideViewPr>
  <p:notesTextViewPr>
    <p:cViewPr>
      <p:scale>
        <a:sx n="1" d="1"/>
        <a:sy n="1" d="1"/>
      </p:scale>
      <p:origin x="0" y="0"/>
    </p:cViewPr>
  </p:notesTextViewPr>
  <p:notesViewPr>
    <p:cSldViewPr>
      <p:cViewPr varScale="1">
        <p:scale>
          <a:sx n="81" d="100"/>
          <a:sy n="81" d="100"/>
        </p:scale>
        <p:origin x="-2088"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image" Target="../media/image24.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7.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50.png"/></Relationships>
</file>

<file path=ppt/drawings/_rels/vmlDrawing5.v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4.png"/><Relationship Id="rId1" Type="http://schemas.openxmlformats.org/officeDocument/2006/relationships/image" Target="../media/image24.png"/><Relationship Id="rId5" Type="http://schemas.openxmlformats.org/officeDocument/2006/relationships/image" Target="../media/image55.png"/><Relationship Id="rId4" Type="http://schemas.openxmlformats.org/officeDocument/2006/relationships/image" Target="../media/image50.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4.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69.png"/></Relationships>
</file>

<file path=ppt/drawings/_rels/vmlDrawing8.vml.rels><?xml version="1.0" encoding="UTF-8" standalone="yes"?>
<Relationships xmlns="http://schemas.openxmlformats.org/package/2006/relationships"><Relationship Id="rId1" Type="http://schemas.openxmlformats.org/officeDocument/2006/relationships/image" Target="../media/image69.png"/></Relationships>
</file>

<file path=ppt/drawings/_rels/vmlDrawing9.vml.rels><?xml version="1.0" encoding="UTF-8" standalone="yes"?>
<Relationships xmlns="http://schemas.openxmlformats.org/package/2006/relationships"><Relationship Id="rId1" Type="http://schemas.openxmlformats.org/officeDocument/2006/relationships/image" Target="../media/image74.png"/></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80.png"/></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86.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95.png"/></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98.png"/></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100.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dirty="0"/>
          </a:p>
        </p:txBody>
      </p:sp>
      <p:sp>
        <p:nvSpPr>
          <p:cNvPr id="3" name="Дата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C8AB5E35-5D98-429B-9A9E-B5B46812F86D}" type="datetimeFigureOut">
              <a:rPr lang="ru-RU" smtClean="0"/>
              <a:pPr/>
              <a:t>28.01.2013</a:t>
            </a:fld>
            <a:endParaRPr lang="ru-RU" dirty="0"/>
          </a:p>
        </p:txBody>
      </p:sp>
      <p:sp>
        <p:nvSpPr>
          <p:cNvPr id="4" name="Нижний колонтитул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r>
              <a:rPr lang="ru-RU" dirty="0" smtClean="0"/>
              <a:t>Сухой молочный остаток — </a:t>
            </a:r>
            <a:r>
              <a:rPr lang="ru-RU" dirty="0" err="1" smtClean="0"/>
              <a:t>остаток</a:t>
            </a:r>
            <a:r>
              <a:rPr lang="ru-RU" dirty="0" smtClean="0"/>
              <a:t> после высушивания навески молока до постоянного веса при t=102—105 °C.</a:t>
            </a:r>
            <a:endParaRPr lang="ru-RU" dirty="0"/>
          </a:p>
        </p:txBody>
      </p:sp>
      <p:sp>
        <p:nvSpPr>
          <p:cNvPr id="5" name="Номер слайда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428F8A40-D5FF-4A83-A0A0-B76F88CA28F5}" type="slidenum">
              <a:rPr lang="ru-RU" smtClean="0"/>
              <a:pPr/>
              <a:t>‹#›</a:t>
            </a:fld>
            <a:endParaRPr lang="ru-RU" dirty="0"/>
          </a:p>
        </p:txBody>
      </p:sp>
    </p:spTree>
    <p:extLst>
      <p:ext uri="{BB962C8B-B14F-4D97-AF65-F5344CB8AC3E}">
        <p14:creationId xmlns="" xmlns:p14="http://schemas.microsoft.com/office/powerpoint/2010/main" val="964958898"/>
      </p:ext>
    </p:extLst>
  </p:cSld>
  <p:clrMap bg1="lt1" tx1="dk1" bg2="lt2" tx2="dk2" accent1="accent1" accent2="accent2" accent3="accent3" accent4="accent4" accent5="accent5" accent6="accent6" hlink="hlink" folHlink="folHlink"/>
  <p:hf sldNum="0"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dirty="0"/>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DF0A3BA-2BD2-4887-8338-22D788F90A91}" type="datetimeFigureOut">
              <a:rPr lang="ru-RU" smtClean="0"/>
              <a:pPr/>
              <a:t>28.01.2013</a:t>
            </a:fld>
            <a:endParaRPr lang="ru-RU" dirty="0"/>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r>
              <a:rPr lang="ru-RU" dirty="0" smtClean="0"/>
              <a:t>Сухой молочный остаток — </a:t>
            </a:r>
            <a:r>
              <a:rPr lang="ru-RU" dirty="0" err="1" smtClean="0"/>
              <a:t>остаток</a:t>
            </a:r>
            <a:r>
              <a:rPr lang="ru-RU" dirty="0" smtClean="0"/>
              <a:t> после высушивания навески молока до постоянного веса при t=102—105 °C.</a:t>
            </a:r>
            <a:endParaRPr lang="ru-RU" dirty="0"/>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82F7F43-04DB-4508-B746-C6ED3D57B5A1}" type="slidenum">
              <a:rPr lang="ru-RU" smtClean="0"/>
              <a:pPr/>
              <a:t>‹#›</a:t>
            </a:fld>
            <a:endParaRPr lang="ru-RU" dirty="0"/>
          </a:p>
        </p:txBody>
      </p:sp>
    </p:spTree>
    <p:extLst>
      <p:ext uri="{BB962C8B-B14F-4D97-AF65-F5344CB8AC3E}">
        <p14:creationId xmlns="" xmlns:p14="http://schemas.microsoft.com/office/powerpoint/2010/main" val="1348591415"/>
      </p:ext>
    </p:extLst>
  </p:cSld>
  <p:clrMap bg1="lt1" tx1="dk1" bg2="lt2" tx2="dk2" accent1="accent1" accent2="accent2" accent3="accent3" accent4="accent4" accent5="accent5" accent6="accent6" hlink="hlink" folHlink="folHlink"/>
  <p:hf sldNum="0"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ln/>
        </p:spPr>
      </p:sp>
      <p:sp>
        <p:nvSpPr>
          <p:cNvPr id="19459" name="Rectangle 3"/>
          <p:cNvSpPr>
            <a:spLocks noGrp="1" noChangeArrowheads="1"/>
          </p:cNvSpPr>
          <p:nvPr>
            <p:ph type="body" idx="1"/>
          </p:nvPr>
        </p:nvSpPr>
        <p:spPr>
          <a:noFill/>
          <a:ln/>
        </p:spPr>
        <p:txBody>
          <a:bodyPr/>
          <a:lstStyle/>
          <a:p>
            <a:endParaRPr lang="ru-RU"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2B1DBB60-15F6-48E5-8E1B-CE319D5B69C0}" type="datetimeFigureOut">
              <a:rPr lang="ru-RU" smtClean="0"/>
              <a:pPr/>
              <a:t>28.01.2013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9F9BC8BA-ED1A-44EF-A73D-40CED98C9793}" type="slidenum">
              <a:rPr lang="ru-RU" smtClean="0"/>
              <a:pPr/>
              <a:t>‹#›</a:t>
            </a:fld>
            <a:endParaRPr lang="ru-RU" dirty="0"/>
          </a:p>
        </p:txBody>
      </p:sp>
    </p:spTree>
    <p:extLst>
      <p:ext uri="{BB962C8B-B14F-4D97-AF65-F5344CB8AC3E}">
        <p14:creationId xmlns="" xmlns:p14="http://schemas.microsoft.com/office/powerpoint/2010/main" val="28762438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B1DBB60-15F6-48E5-8E1B-CE319D5B69C0}" type="datetimeFigureOut">
              <a:rPr lang="ru-RU" smtClean="0"/>
              <a:pPr/>
              <a:t>28.01.2013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9F9BC8BA-ED1A-44EF-A73D-40CED98C9793}" type="slidenum">
              <a:rPr lang="ru-RU" smtClean="0"/>
              <a:pPr/>
              <a:t>‹#›</a:t>
            </a:fld>
            <a:endParaRPr lang="ru-RU" dirty="0"/>
          </a:p>
        </p:txBody>
      </p:sp>
    </p:spTree>
    <p:extLst>
      <p:ext uri="{BB962C8B-B14F-4D97-AF65-F5344CB8AC3E}">
        <p14:creationId xmlns="" xmlns:p14="http://schemas.microsoft.com/office/powerpoint/2010/main" val="12623041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2B1DBB60-15F6-48E5-8E1B-CE319D5B69C0}" type="datetimeFigureOut">
              <a:rPr lang="ru-RU" smtClean="0"/>
              <a:pPr/>
              <a:t>28.01.2013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9F9BC8BA-ED1A-44EF-A73D-40CED98C9793}" type="slidenum">
              <a:rPr lang="ru-RU" smtClean="0"/>
              <a:pPr/>
              <a:t>‹#›</a:t>
            </a:fld>
            <a:endParaRPr lang="ru-RU" dirty="0"/>
          </a:p>
        </p:txBody>
      </p:sp>
    </p:spTree>
    <p:extLst>
      <p:ext uri="{BB962C8B-B14F-4D97-AF65-F5344CB8AC3E}">
        <p14:creationId xmlns="" xmlns:p14="http://schemas.microsoft.com/office/powerpoint/2010/main" val="23002873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2B1DBB60-15F6-48E5-8E1B-CE319D5B69C0}" type="datetimeFigureOut">
              <a:rPr lang="ru-RU" smtClean="0"/>
              <a:pPr/>
              <a:t>28.01.2013</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9F9BC8BA-ED1A-44EF-A73D-40CED98C9793}" type="slidenum">
              <a:rPr lang="ru-RU" smtClean="0"/>
              <a:pPr/>
              <a:t>‹#›</a:t>
            </a:fld>
            <a:endParaRPr lang="ru-RU" dirty="0"/>
          </a:p>
        </p:txBody>
      </p:sp>
    </p:spTree>
    <p:extLst>
      <p:ext uri="{BB962C8B-B14F-4D97-AF65-F5344CB8AC3E}">
        <p14:creationId xmlns="" xmlns:p14="http://schemas.microsoft.com/office/powerpoint/2010/main" val="21132135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2B1DBB60-15F6-48E5-8E1B-CE319D5B69C0}" type="datetimeFigureOut">
              <a:rPr lang="ru-RU" smtClean="0"/>
              <a:pPr/>
              <a:t>28.01.2013</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9F9BC8BA-ED1A-44EF-A73D-40CED98C9793}" type="slidenum">
              <a:rPr lang="ru-RU" smtClean="0"/>
              <a:pPr/>
              <a:t>‹#›</a:t>
            </a:fld>
            <a:endParaRPr lang="ru-RU" dirty="0"/>
          </a:p>
        </p:txBody>
      </p:sp>
    </p:spTree>
    <p:extLst>
      <p:ext uri="{BB962C8B-B14F-4D97-AF65-F5344CB8AC3E}">
        <p14:creationId xmlns="" xmlns:p14="http://schemas.microsoft.com/office/powerpoint/2010/main" val="36759971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2B1DBB60-15F6-48E5-8E1B-CE319D5B69C0}" type="datetimeFigureOut">
              <a:rPr lang="ru-RU" smtClean="0"/>
              <a:pPr/>
              <a:t>28.01.2013</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9F9BC8BA-ED1A-44EF-A73D-40CED98C9793}" type="slidenum">
              <a:rPr lang="ru-RU" smtClean="0"/>
              <a:pPr/>
              <a:t>‹#›</a:t>
            </a:fld>
            <a:endParaRPr lang="ru-RU" dirty="0"/>
          </a:p>
        </p:txBody>
      </p:sp>
    </p:spTree>
    <p:extLst>
      <p:ext uri="{BB962C8B-B14F-4D97-AF65-F5344CB8AC3E}">
        <p14:creationId xmlns="" xmlns:p14="http://schemas.microsoft.com/office/powerpoint/2010/main" val="5471707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B1DBB60-15F6-48E5-8E1B-CE319D5B69C0}" type="datetimeFigureOut">
              <a:rPr lang="ru-RU" smtClean="0"/>
              <a:pPr/>
              <a:t>28.01.2013</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9F9BC8BA-ED1A-44EF-A73D-40CED98C9793}" type="slidenum">
              <a:rPr lang="ru-RU" smtClean="0"/>
              <a:pPr/>
              <a:t>‹#›</a:t>
            </a:fld>
            <a:endParaRPr lang="ru-RU" dirty="0"/>
          </a:p>
        </p:txBody>
      </p:sp>
    </p:spTree>
    <p:extLst>
      <p:ext uri="{BB962C8B-B14F-4D97-AF65-F5344CB8AC3E}">
        <p14:creationId xmlns="" xmlns:p14="http://schemas.microsoft.com/office/powerpoint/2010/main" val="36486106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2B1DBB60-15F6-48E5-8E1B-CE319D5B69C0}" type="datetimeFigureOut">
              <a:rPr lang="ru-RU" smtClean="0"/>
              <a:pPr/>
              <a:t>28.01.2013</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9F9BC8BA-ED1A-44EF-A73D-40CED98C9793}" type="slidenum">
              <a:rPr lang="ru-RU" smtClean="0"/>
              <a:pPr/>
              <a:t>‹#›</a:t>
            </a:fld>
            <a:endParaRPr lang="ru-RU" dirty="0"/>
          </a:p>
        </p:txBody>
      </p:sp>
    </p:spTree>
    <p:extLst>
      <p:ext uri="{BB962C8B-B14F-4D97-AF65-F5344CB8AC3E}">
        <p14:creationId xmlns="" xmlns:p14="http://schemas.microsoft.com/office/powerpoint/2010/main" val="20561954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2B1DBB60-15F6-48E5-8E1B-CE319D5B69C0}" type="datetimeFigureOut">
              <a:rPr lang="ru-RU" smtClean="0"/>
              <a:pPr/>
              <a:t>28.01.2013</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9F9BC8BA-ED1A-44EF-A73D-40CED98C9793}" type="slidenum">
              <a:rPr lang="ru-RU" smtClean="0"/>
              <a:pPr/>
              <a:t>‹#›</a:t>
            </a:fld>
            <a:endParaRPr lang="ru-RU" dirty="0"/>
          </a:p>
        </p:txBody>
      </p:sp>
    </p:spTree>
    <p:extLst>
      <p:ext uri="{BB962C8B-B14F-4D97-AF65-F5344CB8AC3E}">
        <p14:creationId xmlns="" xmlns:p14="http://schemas.microsoft.com/office/powerpoint/2010/main" val="12832223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B1DBB60-15F6-48E5-8E1B-CE319D5B69C0}" type="datetimeFigureOut">
              <a:rPr lang="ru-RU" smtClean="0"/>
              <a:pPr/>
              <a:t>28.01.2013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9F9BC8BA-ED1A-44EF-A73D-40CED98C9793}" type="slidenum">
              <a:rPr lang="ru-RU" smtClean="0"/>
              <a:pPr/>
              <a:t>‹#›</a:t>
            </a:fld>
            <a:endParaRPr lang="ru-RU" dirty="0"/>
          </a:p>
        </p:txBody>
      </p:sp>
    </p:spTree>
    <p:extLst>
      <p:ext uri="{BB962C8B-B14F-4D97-AF65-F5344CB8AC3E}">
        <p14:creationId xmlns="" xmlns:p14="http://schemas.microsoft.com/office/powerpoint/2010/main" val="4288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B1DBB60-15F6-48E5-8E1B-CE319D5B69C0}" type="datetimeFigureOut">
              <a:rPr lang="ru-RU" smtClean="0"/>
              <a:pPr/>
              <a:t>28.01.2013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9F9BC8BA-ED1A-44EF-A73D-40CED98C9793}" type="slidenum">
              <a:rPr lang="ru-RU" smtClean="0"/>
              <a:pPr/>
              <a:t>‹#›</a:t>
            </a:fld>
            <a:endParaRPr lang="ru-RU" dirty="0"/>
          </a:p>
        </p:txBody>
      </p:sp>
    </p:spTree>
    <p:extLst>
      <p:ext uri="{BB962C8B-B14F-4D97-AF65-F5344CB8AC3E}">
        <p14:creationId xmlns="" xmlns:p14="http://schemas.microsoft.com/office/powerpoint/2010/main" val="10088958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verTx">
  <p:cSld name="Заголовок и объект над текст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4675" y="304800"/>
            <a:ext cx="8001000" cy="1216025"/>
          </a:xfrm>
        </p:spPr>
        <p:txBody>
          <a:bodyPr/>
          <a:lstStyle/>
          <a:p>
            <a:r>
              <a:rPr lang="ru-RU" smtClean="0"/>
              <a:t>Образец заголовка</a:t>
            </a:r>
            <a:endParaRPr lang="ru-RU"/>
          </a:p>
        </p:txBody>
      </p:sp>
      <p:sp>
        <p:nvSpPr>
          <p:cNvPr id="3" name="Содержимое 2"/>
          <p:cNvSpPr>
            <a:spLocks noGrp="1"/>
          </p:cNvSpPr>
          <p:nvPr>
            <p:ph sz="half" idx="1"/>
          </p:nvPr>
        </p:nvSpPr>
        <p:spPr>
          <a:xfrm>
            <a:off x="566738" y="1752600"/>
            <a:ext cx="8001000" cy="20574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566738" y="3962400"/>
            <a:ext cx="8001000" cy="20574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a:xfrm>
            <a:off x="609600" y="6245225"/>
            <a:ext cx="1981200" cy="476250"/>
          </a:xfrm>
        </p:spPr>
        <p:txBody>
          <a:bodyPr/>
          <a:lstStyle>
            <a:lvl1pPr>
              <a:defRPr/>
            </a:lvl1pPr>
          </a:lstStyle>
          <a:p>
            <a:endParaRPr lang="ru-RU" dirty="0"/>
          </a:p>
        </p:txBody>
      </p:sp>
      <p:sp>
        <p:nvSpPr>
          <p:cNvPr id="6" name="Нижний колонтитул 5"/>
          <p:cNvSpPr>
            <a:spLocks noGrp="1"/>
          </p:cNvSpPr>
          <p:nvPr>
            <p:ph type="ftr" sz="quarter" idx="11"/>
          </p:nvPr>
        </p:nvSpPr>
        <p:spPr>
          <a:xfrm>
            <a:off x="3124200" y="6245225"/>
            <a:ext cx="2895600" cy="476250"/>
          </a:xfrm>
        </p:spPr>
        <p:txBody>
          <a:bodyPr/>
          <a:lstStyle>
            <a:lvl1pPr>
              <a:defRPr/>
            </a:lvl1pPr>
          </a:lstStyle>
          <a:p>
            <a:endParaRPr lang="ru-RU" dirty="0"/>
          </a:p>
        </p:txBody>
      </p:sp>
      <p:sp>
        <p:nvSpPr>
          <p:cNvPr id="7" name="Номер слайда 6"/>
          <p:cNvSpPr>
            <a:spLocks noGrp="1"/>
          </p:cNvSpPr>
          <p:nvPr>
            <p:ph type="sldNum" sz="quarter" idx="12"/>
          </p:nvPr>
        </p:nvSpPr>
        <p:spPr>
          <a:xfrm>
            <a:off x="6553200" y="6245225"/>
            <a:ext cx="1981200" cy="476250"/>
          </a:xfrm>
        </p:spPr>
        <p:txBody>
          <a:bodyPr/>
          <a:lstStyle>
            <a:lvl1pPr>
              <a:defRPr/>
            </a:lvl1pPr>
          </a:lstStyle>
          <a:p>
            <a:fld id="{C23F612C-3BF3-4301-A64F-DF3DB8F60D61}" type="slidenum">
              <a:rPr lang="ru-RU"/>
              <a:pPr/>
              <a:t>‹#›</a:t>
            </a:fld>
            <a:endParaRPr lang="ru-RU"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600200"/>
            <a:ext cx="8229600" cy="4525963"/>
          </a:xfrm>
        </p:spPr>
        <p:txBody>
          <a:bodyPr/>
          <a:lstStyle/>
          <a:p>
            <a:endParaRPr lang="ru-RU" dirty="0"/>
          </a:p>
        </p:txBody>
      </p:sp>
      <p:sp>
        <p:nvSpPr>
          <p:cNvPr id="4" name="Дата 3"/>
          <p:cNvSpPr>
            <a:spLocks noGrp="1"/>
          </p:cNvSpPr>
          <p:nvPr>
            <p:ph type="dt" sz="half" idx="10"/>
          </p:nvPr>
        </p:nvSpPr>
        <p:spPr>
          <a:xfrm>
            <a:off x="457200" y="6245225"/>
            <a:ext cx="2133600" cy="476250"/>
          </a:xfrm>
        </p:spPr>
        <p:txBody>
          <a:bodyPr/>
          <a:lstStyle>
            <a:lvl1pPr>
              <a:defRPr/>
            </a:lvl1pPr>
          </a:lstStyle>
          <a:p>
            <a:endParaRPr lang="ru-RU" dirty="0"/>
          </a:p>
        </p:txBody>
      </p:sp>
      <p:sp>
        <p:nvSpPr>
          <p:cNvPr id="5" name="Нижний колонтитул 4"/>
          <p:cNvSpPr>
            <a:spLocks noGrp="1"/>
          </p:cNvSpPr>
          <p:nvPr>
            <p:ph type="ftr" sz="quarter" idx="11"/>
          </p:nvPr>
        </p:nvSpPr>
        <p:spPr>
          <a:xfrm>
            <a:off x="3124200" y="6245225"/>
            <a:ext cx="2895600" cy="476250"/>
          </a:xfrm>
        </p:spPr>
        <p:txBody>
          <a:bodyPr/>
          <a:lstStyle>
            <a:lvl1pPr>
              <a:defRPr/>
            </a:lvl1pPr>
          </a:lstStyle>
          <a:p>
            <a:endParaRPr lang="ru-RU" dirty="0"/>
          </a:p>
        </p:txBody>
      </p:sp>
      <p:sp>
        <p:nvSpPr>
          <p:cNvPr id="6" name="Номер слайда 5"/>
          <p:cNvSpPr>
            <a:spLocks noGrp="1"/>
          </p:cNvSpPr>
          <p:nvPr>
            <p:ph type="sldNum" sz="quarter" idx="12"/>
          </p:nvPr>
        </p:nvSpPr>
        <p:spPr>
          <a:xfrm>
            <a:off x="6553200" y="6245225"/>
            <a:ext cx="2133600" cy="476250"/>
          </a:xfrm>
        </p:spPr>
        <p:txBody>
          <a:bodyPr/>
          <a:lstStyle>
            <a:lvl1pPr>
              <a:defRPr/>
            </a:lvl1pPr>
          </a:lstStyle>
          <a:p>
            <a:fld id="{D8E50615-5A85-4F36-9484-69995D020D80}" type="slidenum">
              <a:rPr lang="ru-RU"/>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1DBB60-15F6-48E5-8E1B-CE319D5B69C0}" type="datetimeFigureOut">
              <a:rPr lang="ru-RU" smtClean="0"/>
              <a:pPr/>
              <a:t>28.01.2013</a:t>
            </a:fld>
            <a:endParaRPr lang="ru-RU" dirty="0"/>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9BC8BA-ED1A-44EF-A73D-40CED98C9793}" type="slidenum">
              <a:rPr lang="ru-RU" smtClean="0"/>
              <a:pPr/>
              <a:t>‹#›</a:t>
            </a:fld>
            <a:endParaRPr lang="ru-RU" dirty="0"/>
          </a:p>
        </p:txBody>
      </p:sp>
    </p:spTree>
    <p:extLst>
      <p:ext uri="{BB962C8B-B14F-4D97-AF65-F5344CB8AC3E}">
        <p14:creationId xmlns="" xmlns:p14="http://schemas.microsoft.com/office/powerpoint/2010/main" val="34989564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4.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xml"/><Relationship Id="rId5" Type="http://schemas.openxmlformats.org/officeDocument/2006/relationships/image" Target="../media/image13.jpeg"/><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4.xml"/><Relationship Id="rId1" Type="http://schemas.openxmlformats.org/officeDocument/2006/relationships/vmlDrawing" Target="../drawings/vmlDrawing1.vml"/><Relationship Id="rId6" Type="http://schemas.openxmlformats.org/officeDocument/2006/relationships/image" Target="../media/image17.png"/><Relationship Id="rId5" Type="http://schemas.openxmlformats.org/officeDocument/2006/relationships/oleObject" Target="../embeddings/oleObject1.bin"/><Relationship Id="rId4" Type="http://schemas.openxmlformats.org/officeDocument/2006/relationships/image" Target="../media/image16.gif"/></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27.jpeg"/><Relationship Id="rId5" Type="http://schemas.openxmlformats.org/officeDocument/2006/relationships/oleObject" Target="../embeddings/oleObject3.bin"/><Relationship Id="rId4" Type="http://schemas.openxmlformats.org/officeDocument/2006/relationships/image" Target="../media/image26.jpeg"/></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28.jpeg"/><Relationship Id="rId7" Type="http://schemas.openxmlformats.org/officeDocument/2006/relationships/image" Target="../media/image33.jpeg"/><Relationship Id="rId12" Type="http://schemas.openxmlformats.org/officeDocument/2006/relationships/image" Target="../media/image37.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2.jpeg"/><Relationship Id="rId11" Type="http://schemas.openxmlformats.org/officeDocument/2006/relationships/image" Target="../media/image36.jpeg"/><Relationship Id="rId5" Type="http://schemas.openxmlformats.org/officeDocument/2006/relationships/image" Target="../media/image31.jpeg"/><Relationship Id="rId10" Type="http://schemas.openxmlformats.org/officeDocument/2006/relationships/image" Target="../media/image26.jpeg"/><Relationship Id="rId4" Type="http://schemas.openxmlformats.org/officeDocument/2006/relationships/image" Target="../media/image30.jpeg"/><Relationship Id="rId9" Type="http://schemas.openxmlformats.org/officeDocument/2006/relationships/image" Target="../media/image35.jpeg"/></Relationships>
</file>

<file path=ppt/slides/_rels/slide17.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image" Target="../media/image38.jpeg"/><Relationship Id="rId1" Type="http://schemas.openxmlformats.org/officeDocument/2006/relationships/slideLayout" Target="../slideLayouts/slideLayout5.xml"/><Relationship Id="rId6" Type="http://schemas.openxmlformats.org/officeDocument/2006/relationships/image" Target="../media/image42.png"/><Relationship Id="rId11" Type="http://schemas.openxmlformats.org/officeDocument/2006/relationships/image" Target="../media/image46.jpeg"/><Relationship Id="rId5" Type="http://schemas.openxmlformats.org/officeDocument/2006/relationships/image" Target="../media/image41.wmf"/><Relationship Id="rId10" Type="http://schemas.openxmlformats.org/officeDocument/2006/relationships/image" Target="../media/image27.jpeg"/><Relationship Id="rId4" Type="http://schemas.openxmlformats.org/officeDocument/2006/relationships/image" Target="../media/image40.png"/><Relationship Id="rId9" Type="http://schemas.openxmlformats.org/officeDocument/2006/relationships/image" Target="../media/image45.png"/></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12.xml"/><Relationship Id="rId1" Type="http://schemas.openxmlformats.org/officeDocument/2006/relationships/vmlDrawing" Target="../drawings/vmlDrawing3.vml"/><Relationship Id="rId5" Type="http://schemas.openxmlformats.org/officeDocument/2006/relationships/image" Target="../media/image49.jpeg"/><Relationship Id="rId4" Type="http://schemas.openxmlformats.org/officeDocument/2006/relationships/image" Target="../media/image48.jpeg"/></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5.xml"/><Relationship Id="rId1" Type="http://schemas.openxmlformats.org/officeDocument/2006/relationships/vmlDrawing" Target="../drawings/vmlDrawing4.vml"/><Relationship Id="rId6" Type="http://schemas.openxmlformats.org/officeDocument/2006/relationships/image" Target="../media/image51.jpeg"/><Relationship Id="rId5" Type="http://schemas.openxmlformats.org/officeDocument/2006/relationships/oleObject" Target="../embeddings/oleObject5.bin"/><Relationship Id="rId4" Type="http://schemas.openxmlformats.org/officeDocument/2006/relationships/image" Target="../media/image27.jpeg"/></Relationships>
</file>

<file path=ppt/slides/_rels/slide20.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2.xml"/><Relationship Id="rId5" Type="http://schemas.openxmlformats.org/officeDocument/2006/relationships/image" Target="../media/image44.png"/><Relationship Id="rId4" Type="http://schemas.openxmlformats.org/officeDocument/2006/relationships/image" Target="../media/image40.png"/></Relationships>
</file>

<file path=ppt/slides/_rels/slide21.xml.rels><?xml version="1.0" encoding="UTF-8" standalone="yes"?>
<Relationships xmlns="http://schemas.openxmlformats.org/package/2006/relationships"><Relationship Id="rId8" Type="http://schemas.openxmlformats.org/officeDocument/2006/relationships/oleObject" Target="../embeddings/oleObject10.bin"/><Relationship Id="rId3" Type="http://schemas.openxmlformats.org/officeDocument/2006/relationships/image" Target="../media/image38.jpeg"/><Relationship Id="rId7"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oleObject" Target="../embeddings/oleObject8.bin"/><Relationship Id="rId5" Type="http://schemas.openxmlformats.org/officeDocument/2006/relationships/oleObject" Target="../embeddings/oleObject7.bin"/><Relationship Id="rId10" Type="http://schemas.openxmlformats.org/officeDocument/2006/relationships/image" Target="../media/image44.png"/><Relationship Id="rId4" Type="http://schemas.openxmlformats.org/officeDocument/2006/relationships/oleObject" Target="../embeddings/oleObject6.bin"/><Relationship Id="rId9" Type="http://schemas.openxmlformats.org/officeDocument/2006/relationships/image" Target="../media/image40.png"/></Relationships>
</file>

<file path=ppt/slides/_rels/slide22.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58.jpeg"/><Relationship Id="rId5" Type="http://schemas.openxmlformats.org/officeDocument/2006/relationships/hyperlink" Target="http://shkolazhizni.ru/img/content/i13/13102_or.jpg" TargetMode="External"/><Relationship Id="rId4" Type="http://schemas.openxmlformats.org/officeDocument/2006/relationships/image" Target="../media/image57.gif"/></Relationships>
</file>

<file path=ppt/slides/_rels/slide23.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59.gif"/></Relationships>
</file>

<file path=ppt/slides/_rels/slide24.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oleObject" Target="../embeddings/oleObject11.bin"/><Relationship Id="rId2" Type="http://schemas.openxmlformats.org/officeDocument/2006/relationships/slideLayout" Target="../slideLayouts/slideLayout1.xml"/><Relationship Id="rId1" Type="http://schemas.openxmlformats.org/officeDocument/2006/relationships/vmlDrawing" Target="../drawings/vmlDrawing6.vml"/><Relationship Id="rId6" Type="http://schemas.openxmlformats.org/officeDocument/2006/relationships/image" Target="../media/image62.jpeg"/><Relationship Id="rId5" Type="http://schemas.openxmlformats.org/officeDocument/2006/relationships/image" Target="../media/image61.jpeg"/><Relationship Id="rId4" Type="http://schemas.openxmlformats.org/officeDocument/2006/relationships/image" Target="../media/image60.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3.jpeg"/><Relationship Id="rId1" Type="http://schemas.openxmlformats.org/officeDocument/2006/relationships/slideLayout" Target="../slideLayouts/slideLayout13.xml"/><Relationship Id="rId5" Type="http://schemas.openxmlformats.org/officeDocument/2006/relationships/image" Target="../media/image64.jpeg"/><Relationship Id="rId4" Type="http://schemas.openxmlformats.org/officeDocument/2006/relationships/image" Target="../media/image63.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66.jpeg"/><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2" Type="http://schemas.openxmlformats.org/officeDocument/2006/relationships/image" Target="../media/image67.gi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hyperlink" Target="http://www.molokoclub.ru/products_7.php" TargetMode="External"/><Relationship Id="rId13" Type="http://schemas.openxmlformats.org/officeDocument/2006/relationships/hyperlink" Target="http://www.molokoclub.ru/products_13.php" TargetMode="External"/><Relationship Id="rId18" Type="http://schemas.openxmlformats.org/officeDocument/2006/relationships/hyperlink" Target="http://www.molokoclub.ru/products_18.php" TargetMode="External"/><Relationship Id="rId3" Type="http://schemas.openxmlformats.org/officeDocument/2006/relationships/hyperlink" Target="http://www.molokoclub.ru/products_1.php" TargetMode="External"/><Relationship Id="rId21" Type="http://schemas.openxmlformats.org/officeDocument/2006/relationships/hyperlink" Target="http://www.molokoclub.ru/products_21.php" TargetMode="External"/><Relationship Id="rId7" Type="http://schemas.openxmlformats.org/officeDocument/2006/relationships/hyperlink" Target="http://www.molokoclub.ru/products_6.php" TargetMode="External"/><Relationship Id="rId12" Type="http://schemas.openxmlformats.org/officeDocument/2006/relationships/hyperlink" Target="http://www.molokoclub.ru/products_12.php" TargetMode="External"/><Relationship Id="rId17" Type="http://schemas.openxmlformats.org/officeDocument/2006/relationships/hyperlink" Target="http://www.molokoclub.ru/products_17.php" TargetMode="External"/><Relationship Id="rId2" Type="http://schemas.openxmlformats.org/officeDocument/2006/relationships/image" Target="../media/image68.jpeg"/><Relationship Id="rId16" Type="http://schemas.openxmlformats.org/officeDocument/2006/relationships/hyperlink" Target="http://www.molokoclub.ru/products_16.php" TargetMode="External"/><Relationship Id="rId20" Type="http://schemas.openxmlformats.org/officeDocument/2006/relationships/hyperlink" Target="http://www.molokoclub.ru/products_20.php" TargetMode="External"/><Relationship Id="rId1" Type="http://schemas.openxmlformats.org/officeDocument/2006/relationships/slideLayout" Target="../slideLayouts/slideLayout4.xml"/><Relationship Id="rId6" Type="http://schemas.openxmlformats.org/officeDocument/2006/relationships/hyperlink" Target="http://www.molokoclub.ru/products_5.php" TargetMode="External"/><Relationship Id="rId11" Type="http://schemas.openxmlformats.org/officeDocument/2006/relationships/hyperlink" Target="http://www.molokoclub.ru/products_11.php" TargetMode="External"/><Relationship Id="rId5" Type="http://schemas.openxmlformats.org/officeDocument/2006/relationships/hyperlink" Target="http://www.molokoclub.ru/products_4.php" TargetMode="External"/><Relationship Id="rId15" Type="http://schemas.openxmlformats.org/officeDocument/2006/relationships/hyperlink" Target="http://www.molokoclub.ru/products_15.php" TargetMode="External"/><Relationship Id="rId23" Type="http://schemas.openxmlformats.org/officeDocument/2006/relationships/hyperlink" Target="http://www.molokoclub.ru/products_23.php" TargetMode="External"/><Relationship Id="rId10" Type="http://schemas.openxmlformats.org/officeDocument/2006/relationships/hyperlink" Target="http://www.molokoclub.ru/products_9.php" TargetMode="External"/><Relationship Id="rId19" Type="http://schemas.openxmlformats.org/officeDocument/2006/relationships/hyperlink" Target="http://www.molokoclub.ru/products_19.php" TargetMode="External"/><Relationship Id="rId4" Type="http://schemas.openxmlformats.org/officeDocument/2006/relationships/hyperlink" Target="http://www.molokoclub.ru/products_3.php" TargetMode="External"/><Relationship Id="rId9" Type="http://schemas.openxmlformats.org/officeDocument/2006/relationships/hyperlink" Target="http://www.molokoclub.ru/products_8.php" TargetMode="External"/><Relationship Id="rId14" Type="http://schemas.openxmlformats.org/officeDocument/2006/relationships/hyperlink" Target="http://www.molokoclub.ru/products_14.php" TargetMode="External"/><Relationship Id="rId22" Type="http://schemas.openxmlformats.org/officeDocument/2006/relationships/hyperlink" Target="http://www.molokoclub.ru/products_22.php"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slideLayout" Target="../slideLayouts/slideLayout1.xml"/><Relationship Id="rId1" Type="http://schemas.openxmlformats.org/officeDocument/2006/relationships/vmlDrawing" Target="../drawings/vmlDrawing7.vml"/><Relationship Id="rId5" Type="http://schemas.openxmlformats.org/officeDocument/2006/relationships/oleObject" Target="../embeddings/oleObject12.bin"/><Relationship Id="rId4" Type="http://schemas.openxmlformats.org/officeDocument/2006/relationships/image" Target="../media/image71.jpeg"/></Relationships>
</file>

<file path=ppt/slides/_rels/slide3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slideLayout" Target="../slideLayouts/slideLayout1.xml"/><Relationship Id="rId1" Type="http://schemas.openxmlformats.org/officeDocument/2006/relationships/vmlDrawing" Target="../drawings/vmlDrawing8.vml"/><Relationship Id="rId6" Type="http://schemas.openxmlformats.org/officeDocument/2006/relationships/oleObject" Target="../embeddings/oleObject13.bin"/><Relationship Id="rId5" Type="http://schemas.openxmlformats.org/officeDocument/2006/relationships/image" Target="../media/image73.jpeg"/><Relationship Id="rId4" Type="http://schemas.openxmlformats.org/officeDocument/2006/relationships/image" Target="../media/image72.jpeg"/></Relationships>
</file>

<file path=ppt/slides/_rels/slide40.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slideLayout" Target="../slideLayouts/slideLayout4.xml"/><Relationship Id="rId1" Type="http://schemas.openxmlformats.org/officeDocument/2006/relationships/vmlDrawing" Target="../drawings/vmlDrawing9.vml"/><Relationship Id="rId5" Type="http://schemas.openxmlformats.org/officeDocument/2006/relationships/oleObject" Target="../embeddings/oleObject14.bin"/><Relationship Id="rId4" Type="http://schemas.openxmlformats.org/officeDocument/2006/relationships/image" Target="../media/image76.png"/></Relationships>
</file>

<file path=ppt/slides/_rels/slide41.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jpeg"/><Relationship Id="rId1" Type="http://schemas.openxmlformats.org/officeDocument/2006/relationships/slideLayout" Target="../slideLayouts/slideLayout4.xml"/><Relationship Id="rId4" Type="http://schemas.openxmlformats.org/officeDocument/2006/relationships/image" Target="../media/image79.jpeg"/></Relationships>
</file>

<file path=ppt/slides/_rels/slide42.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slideLayout" Target="../slideLayouts/slideLayout5.xml"/><Relationship Id="rId1" Type="http://schemas.openxmlformats.org/officeDocument/2006/relationships/vmlDrawing" Target="../drawings/vmlDrawing10.vml"/><Relationship Id="rId4" Type="http://schemas.openxmlformats.org/officeDocument/2006/relationships/oleObject" Target="../embeddings/oleObject15.bin"/></Relationships>
</file>

<file path=ppt/slides/_rels/slide43.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82.jpeg"/><Relationship Id="rId1" Type="http://schemas.openxmlformats.org/officeDocument/2006/relationships/slideLayout" Target="../slideLayouts/slideLayout1.xml"/><Relationship Id="rId5" Type="http://schemas.openxmlformats.org/officeDocument/2006/relationships/image" Target="../media/image85.jpeg"/><Relationship Id="rId4" Type="http://schemas.openxmlformats.org/officeDocument/2006/relationships/image" Target="../media/image84.jpeg"/></Relationships>
</file>

<file path=ppt/slides/_rels/slide44.xml.rels><?xml version="1.0" encoding="UTF-8" standalone="yes"?>
<Relationships xmlns="http://schemas.openxmlformats.org/package/2006/relationships"><Relationship Id="rId3" Type="http://schemas.openxmlformats.org/officeDocument/2006/relationships/image" Target="../media/image82.jpeg"/><Relationship Id="rId7" Type="http://schemas.openxmlformats.org/officeDocument/2006/relationships/hyperlink" Target="&#1049;&#1054;&#1043;&#1059;&#1056;&#1058;.doc" TargetMode="External"/><Relationship Id="rId2" Type="http://schemas.openxmlformats.org/officeDocument/2006/relationships/slideLayout" Target="../slideLayouts/slideLayout1.xml"/><Relationship Id="rId1" Type="http://schemas.openxmlformats.org/officeDocument/2006/relationships/vmlDrawing" Target="../drawings/vmlDrawing11.vml"/><Relationship Id="rId6" Type="http://schemas.openxmlformats.org/officeDocument/2006/relationships/oleObject" Target="../embeddings/oleObject16.bin"/><Relationship Id="rId5" Type="http://schemas.openxmlformats.org/officeDocument/2006/relationships/image" Target="../media/image88.jpeg"/><Relationship Id="rId4" Type="http://schemas.openxmlformats.org/officeDocument/2006/relationships/image" Target="../media/image87.gif"/></Relationships>
</file>

<file path=ppt/slides/_rels/slide45.xml.rels><?xml version="1.0" encoding="UTF-8" standalone="yes"?>
<Relationships xmlns="http://schemas.openxmlformats.org/package/2006/relationships"><Relationship Id="rId3" Type="http://schemas.openxmlformats.org/officeDocument/2006/relationships/hyperlink" Target="&#1049;&#1054;&#1043;&#1059;&#1056;&#1058;.doc" TargetMode="External"/><Relationship Id="rId2" Type="http://schemas.openxmlformats.org/officeDocument/2006/relationships/image" Target="../media/image82.jpeg"/><Relationship Id="rId1" Type="http://schemas.openxmlformats.org/officeDocument/2006/relationships/slideLayout" Target="../slideLayouts/slideLayout1.xml"/><Relationship Id="rId5" Type="http://schemas.openxmlformats.org/officeDocument/2006/relationships/image" Target="../media/image90.jpeg"/><Relationship Id="rId4" Type="http://schemas.openxmlformats.org/officeDocument/2006/relationships/image" Target="../media/image89.png"/></Relationships>
</file>

<file path=ppt/slides/_rels/slide46.xml.rels><?xml version="1.0" encoding="UTF-8" standalone="yes"?>
<Relationships xmlns="http://schemas.openxmlformats.org/package/2006/relationships"><Relationship Id="rId3" Type="http://schemas.openxmlformats.org/officeDocument/2006/relationships/image" Target="../media/image91.png"/><Relationship Id="rId7" Type="http://schemas.openxmlformats.org/officeDocument/2006/relationships/image" Target="../media/image94.jpeg"/><Relationship Id="rId2" Type="http://schemas.openxmlformats.org/officeDocument/2006/relationships/image" Target="../media/image38.jpeg"/><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image" Target="../media/image93.jpeg"/><Relationship Id="rId4" Type="http://schemas.openxmlformats.org/officeDocument/2006/relationships/image" Target="../media/image92.png"/></Relationships>
</file>

<file path=ppt/slides/_rels/slide47.xml.rels><?xml version="1.0" encoding="UTF-8" standalone="yes"?>
<Relationships xmlns="http://schemas.openxmlformats.org/package/2006/relationships"><Relationship Id="rId8" Type="http://schemas.openxmlformats.org/officeDocument/2006/relationships/oleObject" Target="../embeddings/oleObject17.bin"/><Relationship Id="rId3" Type="http://schemas.openxmlformats.org/officeDocument/2006/relationships/image" Target="../media/image28.jpeg"/><Relationship Id="rId7" Type="http://schemas.openxmlformats.org/officeDocument/2006/relationships/image" Target="../media/image97.jpeg"/><Relationship Id="rId2" Type="http://schemas.openxmlformats.org/officeDocument/2006/relationships/slideLayout" Target="../slideLayouts/slideLayout1.xml"/><Relationship Id="rId1" Type="http://schemas.openxmlformats.org/officeDocument/2006/relationships/vmlDrawing" Target="../drawings/vmlDrawing12.vml"/><Relationship Id="rId6" Type="http://schemas.openxmlformats.org/officeDocument/2006/relationships/image" Target="../media/image96.png"/><Relationship Id="rId5" Type="http://schemas.openxmlformats.org/officeDocument/2006/relationships/image" Target="../media/image92.png"/><Relationship Id="rId4" Type="http://schemas.openxmlformats.org/officeDocument/2006/relationships/image" Target="../media/image91.png"/></Relationships>
</file>

<file path=ppt/slides/_rels/slide4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slideLayout" Target="../slideLayouts/slideLayout2.xml"/><Relationship Id="rId1" Type="http://schemas.openxmlformats.org/officeDocument/2006/relationships/vmlDrawing" Target="../drawings/vmlDrawing13.vml"/><Relationship Id="rId6" Type="http://schemas.openxmlformats.org/officeDocument/2006/relationships/oleObject" Target="../embeddings/oleObject18.bin"/><Relationship Id="rId5" Type="http://schemas.openxmlformats.org/officeDocument/2006/relationships/image" Target="../media/image99.jpeg"/><Relationship Id="rId4" Type="http://schemas.openxmlformats.org/officeDocument/2006/relationships/image" Target="../media/image1.jpeg"/></Relationships>
</file>

<file path=ppt/slides/_rels/slide4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slideLayout" Target="../slideLayouts/slideLayout5.xml"/><Relationship Id="rId1" Type="http://schemas.openxmlformats.org/officeDocument/2006/relationships/vmlDrawing" Target="../drawings/vmlDrawing14.vml"/><Relationship Id="rId6" Type="http://schemas.openxmlformats.org/officeDocument/2006/relationships/image" Target="../media/image102.jpeg"/><Relationship Id="rId5" Type="http://schemas.openxmlformats.org/officeDocument/2006/relationships/oleObject" Target="../embeddings/oleObject19.bin"/><Relationship Id="rId4" Type="http://schemas.openxmlformats.org/officeDocument/2006/relationships/image" Target="../media/image101.jpeg"/></Relationships>
</file>

<file path=ppt/slides/_rels/slide50.xml.rels><?xml version="1.0" encoding="UTF-8" standalone="yes"?>
<Relationships xmlns="http://schemas.openxmlformats.org/package/2006/relationships"><Relationship Id="rId3" Type="http://schemas.openxmlformats.org/officeDocument/2006/relationships/slide" Target="slide2.xml"/><Relationship Id="rId7" Type="http://schemas.openxmlformats.org/officeDocument/2006/relationships/image" Target="../media/image106.jpeg"/><Relationship Id="rId2" Type="http://schemas.openxmlformats.org/officeDocument/2006/relationships/image" Target="../media/image28.jpeg"/><Relationship Id="rId1" Type="http://schemas.openxmlformats.org/officeDocument/2006/relationships/slideLayout" Target="../slideLayouts/slideLayout1.xml"/><Relationship Id="rId6" Type="http://schemas.openxmlformats.org/officeDocument/2006/relationships/image" Target="../media/image105.jpeg"/><Relationship Id="rId5" Type="http://schemas.openxmlformats.org/officeDocument/2006/relationships/image" Target="../media/image104.jpeg"/><Relationship Id="rId4" Type="http://schemas.openxmlformats.org/officeDocument/2006/relationships/image" Target="../media/image103.jpeg"/></Relationships>
</file>

<file path=ppt/slides/_rels/slide51.xml.rels><?xml version="1.0" encoding="UTF-8" standalone="yes"?>
<Relationships xmlns="http://schemas.openxmlformats.org/package/2006/relationships"><Relationship Id="rId3" Type="http://schemas.openxmlformats.org/officeDocument/2006/relationships/image" Target="../media/image107.png"/><Relationship Id="rId7" Type="http://schemas.openxmlformats.org/officeDocument/2006/relationships/image" Target="../media/image111.jpeg"/><Relationship Id="rId2" Type="http://schemas.openxmlformats.org/officeDocument/2006/relationships/image" Target="../media/image28.jpeg"/><Relationship Id="rId1" Type="http://schemas.openxmlformats.org/officeDocument/2006/relationships/slideLayout" Target="../slideLayouts/slideLayout2.xml"/><Relationship Id="rId6" Type="http://schemas.openxmlformats.org/officeDocument/2006/relationships/image" Target="../media/image110.jpeg"/><Relationship Id="rId5" Type="http://schemas.openxmlformats.org/officeDocument/2006/relationships/image" Target="../media/image109.jpeg"/><Relationship Id="rId4" Type="http://schemas.openxmlformats.org/officeDocument/2006/relationships/image" Target="../media/image108.jpeg"/></Relationships>
</file>

<file path=ppt/slides/_rels/slide5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12.jpeg"/></Relationships>
</file>

<file path=ppt/slides/_rels/slide53.xml.rels><?xml version="1.0" encoding="UTF-8" standalone="yes"?>
<Relationships xmlns="http://schemas.openxmlformats.org/package/2006/relationships"><Relationship Id="rId3" Type="http://schemas.openxmlformats.org/officeDocument/2006/relationships/image" Target="../media/image113.gif"/><Relationship Id="rId2" Type="http://schemas.openxmlformats.org/officeDocument/2006/relationships/image" Target="../media/image28.jpeg"/><Relationship Id="rId1" Type="http://schemas.openxmlformats.org/officeDocument/2006/relationships/slideLayout" Target="../slideLayouts/slideLayout2.xml"/><Relationship Id="rId4" Type="http://schemas.openxmlformats.org/officeDocument/2006/relationships/image" Target="../media/image114.jpeg"/></Relationships>
</file>

<file path=ppt/slides/_rels/slide54.xml.rels><?xml version="1.0" encoding="UTF-8" standalone="yes"?>
<Relationships xmlns="http://schemas.openxmlformats.org/package/2006/relationships"><Relationship Id="rId3" Type="http://schemas.openxmlformats.org/officeDocument/2006/relationships/image" Target="../media/image115.gif"/><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116.jpeg"/></Relationships>
</file>

<file path=ppt/slides/_rels/slide55.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image" Target="../media/image28.jpeg"/><Relationship Id="rId1" Type="http://schemas.openxmlformats.org/officeDocument/2006/relationships/slideLayout" Target="../slideLayouts/slideLayout2.xml"/><Relationship Id="rId4" Type="http://schemas.openxmlformats.org/officeDocument/2006/relationships/image" Target="../media/image118.jpeg"/></Relationships>
</file>

<file path=ppt/slides/_rels/slide5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120.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21.png"/></Relationships>
</file>

<file path=ppt/slides/_rels/slide60.xml.rels><?xml version="1.0" encoding="UTF-8" standalone="yes"?>
<Relationships xmlns="http://schemas.openxmlformats.org/package/2006/relationships"><Relationship Id="rId8" Type="http://schemas.openxmlformats.org/officeDocument/2006/relationships/hyperlink" Target="http://risak.ru/forum/uploads/1193046216/med_gallery_7_21_142794.jpg" TargetMode="External"/><Relationship Id="rId3" Type="http://schemas.openxmlformats.org/officeDocument/2006/relationships/hyperlink" Target="http://rosmoloko.ru/" TargetMode="External"/><Relationship Id="rId7" Type="http://schemas.openxmlformats.org/officeDocument/2006/relationships/hyperlink" Target="http://mk.ru/upload/iblock/45e/9.jpg" TargetMode="External"/><Relationship Id="rId2" Type="http://schemas.openxmlformats.org/officeDocument/2006/relationships/image" Target="../media/image28.jpeg"/><Relationship Id="rId1" Type="http://schemas.openxmlformats.org/officeDocument/2006/relationships/slideLayout" Target="../slideLayouts/slideLayout7.xml"/><Relationship Id="rId6" Type="http://schemas.openxmlformats.org/officeDocument/2006/relationships/hyperlink" Target="http://bezdietu.ru/milk.php" TargetMode="External"/><Relationship Id="rId5" Type="http://schemas.openxmlformats.org/officeDocument/2006/relationships/hyperlink" Target="http://povarkulinar.ru/teoriya/moloko/tayni.php" TargetMode="External"/><Relationship Id="rId10" Type="http://schemas.openxmlformats.org/officeDocument/2006/relationships/hyperlink" Target="http://www.photosight.ru/photos/2418669/" TargetMode="External"/><Relationship Id="rId4" Type="http://schemas.openxmlformats.org/officeDocument/2006/relationships/hyperlink" Target="http://priem-gostey.narod.ru/images/stolovaya.jpg" TargetMode="External"/><Relationship Id="rId9" Type="http://schemas.openxmlformats.org/officeDocument/2006/relationships/hyperlink" Target="http://dic.academic.ru/pictures/bse/jpg/0252081654.jp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7000" r="-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332656"/>
            <a:ext cx="8229600" cy="720080"/>
          </a:xfrm>
        </p:spPr>
        <p:txBody>
          <a:bodyPr>
            <a:noAutofit/>
          </a:bodyPr>
          <a:lstStyle/>
          <a:p>
            <a:r>
              <a:rPr lang="ru-RU" sz="1400" b="1" dirty="0" smtClean="0">
                <a:solidFill>
                  <a:schemeClr val="accent2">
                    <a:lumMod val="75000"/>
                  </a:schemeClr>
                </a:solidFill>
                <a:latin typeface="Times New Roman" pitchFamily="18" charset="0"/>
                <a:cs typeface="Times New Roman" pitchFamily="18" charset="0"/>
              </a:rPr>
              <a:t>Муниципальное бюджетное общеобразовательное учреждение</a:t>
            </a:r>
            <a:br>
              <a:rPr lang="ru-RU" sz="1400" b="1" dirty="0" smtClean="0">
                <a:solidFill>
                  <a:schemeClr val="accent2">
                    <a:lumMod val="75000"/>
                  </a:schemeClr>
                </a:solidFill>
                <a:latin typeface="Times New Roman" pitchFamily="18" charset="0"/>
                <a:cs typeface="Times New Roman" pitchFamily="18" charset="0"/>
              </a:rPr>
            </a:br>
            <a:r>
              <a:rPr lang="ru-RU" sz="1400" b="1" dirty="0" smtClean="0">
                <a:solidFill>
                  <a:schemeClr val="accent2">
                    <a:lumMod val="75000"/>
                  </a:schemeClr>
                </a:solidFill>
                <a:latin typeface="Times New Roman" pitchFamily="18" charset="0"/>
                <a:cs typeface="Times New Roman" pitchFamily="18" charset="0"/>
              </a:rPr>
              <a:t>«</a:t>
            </a:r>
            <a:r>
              <a:rPr lang="ru-RU" sz="1400" b="1" dirty="0" smtClean="0">
                <a:solidFill>
                  <a:schemeClr val="accent2">
                    <a:lumMod val="75000"/>
                  </a:schemeClr>
                </a:solidFill>
                <a:latin typeface="Times New Roman" pitchFamily="18" charset="0"/>
                <a:cs typeface="Times New Roman" pitchFamily="18" charset="0"/>
              </a:rPr>
              <a:t>Головинская</a:t>
            </a:r>
            <a:r>
              <a:rPr lang="ru-RU" sz="1400" b="1" dirty="0" smtClean="0">
                <a:solidFill>
                  <a:schemeClr val="accent2">
                    <a:lumMod val="75000"/>
                  </a:schemeClr>
                </a:solidFill>
                <a:latin typeface="Times New Roman" pitchFamily="18" charset="0"/>
                <a:cs typeface="Times New Roman" pitchFamily="18" charset="0"/>
              </a:rPr>
              <a:t> средняя общеобразовательная школа»</a:t>
            </a:r>
            <a:br>
              <a:rPr lang="ru-RU" sz="1400" b="1" dirty="0" smtClean="0">
                <a:solidFill>
                  <a:schemeClr val="accent2">
                    <a:lumMod val="75000"/>
                  </a:schemeClr>
                </a:solidFill>
                <a:latin typeface="Times New Roman" pitchFamily="18" charset="0"/>
                <a:cs typeface="Times New Roman" pitchFamily="18" charset="0"/>
              </a:rPr>
            </a:br>
            <a:r>
              <a:rPr lang="ru-RU" sz="1400" b="1" dirty="0" smtClean="0">
                <a:solidFill>
                  <a:schemeClr val="accent2">
                    <a:lumMod val="75000"/>
                  </a:schemeClr>
                </a:solidFill>
                <a:latin typeface="Times New Roman" pitchFamily="18" charset="0"/>
                <a:cs typeface="Times New Roman" pitchFamily="18" charset="0"/>
              </a:rPr>
              <a:t>Судогодского</a:t>
            </a:r>
            <a:r>
              <a:rPr lang="ru-RU" sz="1400" b="1" dirty="0" smtClean="0">
                <a:solidFill>
                  <a:schemeClr val="accent2">
                    <a:lumMod val="75000"/>
                  </a:schemeClr>
                </a:solidFill>
                <a:latin typeface="Times New Roman" pitchFamily="18" charset="0"/>
                <a:cs typeface="Times New Roman" pitchFamily="18" charset="0"/>
              </a:rPr>
              <a:t> района Владимирской  области</a:t>
            </a:r>
            <a:br>
              <a:rPr lang="ru-RU" sz="1400" b="1" dirty="0" smtClean="0">
                <a:solidFill>
                  <a:schemeClr val="accent2">
                    <a:lumMod val="75000"/>
                  </a:schemeClr>
                </a:solidFill>
                <a:latin typeface="Times New Roman" pitchFamily="18" charset="0"/>
                <a:cs typeface="Times New Roman" pitchFamily="18" charset="0"/>
              </a:rPr>
            </a:br>
            <a:endParaRPr lang="ru-RU" sz="1400" dirty="0">
              <a:solidFill>
                <a:schemeClr val="accent2">
                  <a:lumMod val="75000"/>
                </a:schemeClr>
              </a:solidFill>
              <a:latin typeface="Times New Roman" pitchFamily="18" charset="0"/>
              <a:cs typeface="Times New Roman" pitchFamily="18" charset="0"/>
            </a:endParaRPr>
          </a:p>
        </p:txBody>
      </p:sp>
      <p:sp>
        <p:nvSpPr>
          <p:cNvPr id="3" name="Текст 2"/>
          <p:cNvSpPr>
            <a:spLocks noGrp="1"/>
          </p:cNvSpPr>
          <p:nvPr>
            <p:ph type="body" idx="1"/>
          </p:nvPr>
        </p:nvSpPr>
        <p:spPr>
          <a:xfrm>
            <a:off x="251520" y="1268760"/>
            <a:ext cx="8352928" cy="1152128"/>
          </a:xfrm>
        </p:spPr>
        <p:txBody>
          <a:bodyPr>
            <a:prstTxWarp prst="textWave1">
              <a:avLst/>
            </a:prstTxWarp>
            <a:noAutofit/>
          </a:bodyPr>
          <a:lstStyle/>
          <a:p>
            <a:r>
              <a:rPr lang="ru-RU" sz="2800" dirty="0" smtClean="0">
                <a:solidFill>
                  <a:schemeClr val="accent2">
                    <a:lumMod val="75000"/>
                  </a:schemeClr>
                </a:solidFill>
                <a:latin typeface="Monotype Corsiva" pitchFamily="66" charset="0"/>
              </a:rPr>
              <a:t>Внеклассное мероприятие по биологии по теме:</a:t>
            </a:r>
            <a:endParaRPr lang="ru-RU" sz="2800" dirty="0">
              <a:solidFill>
                <a:schemeClr val="accent2">
                  <a:lumMod val="75000"/>
                </a:schemeClr>
              </a:solidFill>
              <a:latin typeface="Monotype Corsiva" pitchFamily="66" charset="0"/>
            </a:endParaRPr>
          </a:p>
        </p:txBody>
      </p:sp>
      <p:sp>
        <p:nvSpPr>
          <p:cNvPr id="4" name="Содержимое 3"/>
          <p:cNvSpPr>
            <a:spLocks noGrp="1"/>
          </p:cNvSpPr>
          <p:nvPr>
            <p:ph sz="half" idx="2"/>
          </p:nvPr>
        </p:nvSpPr>
        <p:spPr>
          <a:xfrm>
            <a:off x="5076056" y="5517232"/>
            <a:ext cx="3672408" cy="1008112"/>
          </a:xfrm>
        </p:spPr>
        <p:txBody>
          <a:bodyPr>
            <a:noAutofit/>
          </a:bodyPr>
          <a:lstStyle/>
          <a:p>
            <a:r>
              <a:rPr lang="ru-RU" sz="1200" b="1" dirty="0" smtClean="0">
                <a:solidFill>
                  <a:schemeClr val="accent2">
                    <a:lumMod val="75000"/>
                  </a:schemeClr>
                </a:solidFill>
                <a:latin typeface="Times New Roman" pitchFamily="18" charset="0"/>
                <a:cs typeface="Times New Roman" pitchFamily="18" charset="0"/>
              </a:rPr>
              <a:t>Составитель: </a:t>
            </a:r>
          </a:p>
          <a:p>
            <a:r>
              <a:rPr lang="ru-RU" sz="1200" b="1" dirty="0" smtClean="0">
                <a:solidFill>
                  <a:schemeClr val="accent2">
                    <a:lumMod val="75000"/>
                  </a:schemeClr>
                </a:solidFill>
                <a:latin typeface="Times New Roman" pitchFamily="18" charset="0"/>
                <a:cs typeface="Times New Roman" pitchFamily="18" charset="0"/>
              </a:rPr>
              <a:t>Бурбело Ирина Александровна</a:t>
            </a:r>
          </a:p>
          <a:p>
            <a:r>
              <a:rPr lang="ru-RU" sz="1200" b="1" dirty="0" smtClean="0">
                <a:solidFill>
                  <a:schemeClr val="accent2">
                    <a:lumMod val="75000"/>
                  </a:schemeClr>
                </a:solidFill>
                <a:latin typeface="Times New Roman" pitchFamily="18" charset="0"/>
                <a:cs typeface="Times New Roman" pitchFamily="18" charset="0"/>
              </a:rPr>
              <a:t>учитель химии и биологии</a:t>
            </a:r>
          </a:p>
          <a:p>
            <a:r>
              <a:rPr lang="ru-RU" sz="1200" b="1" dirty="0" smtClean="0">
                <a:solidFill>
                  <a:schemeClr val="accent2">
                    <a:lumMod val="75000"/>
                  </a:schemeClr>
                </a:solidFill>
                <a:latin typeface="Times New Roman" pitchFamily="18" charset="0"/>
                <a:cs typeface="Times New Roman" pitchFamily="18" charset="0"/>
              </a:rPr>
              <a:t>1-ой квалификационной категории</a:t>
            </a:r>
          </a:p>
        </p:txBody>
      </p:sp>
      <p:sp>
        <p:nvSpPr>
          <p:cNvPr id="5" name="Текст 4"/>
          <p:cNvSpPr>
            <a:spLocks noGrp="1"/>
          </p:cNvSpPr>
          <p:nvPr>
            <p:ph type="body" sz="quarter" idx="3"/>
          </p:nvPr>
        </p:nvSpPr>
        <p:spPr>
          <a:xfrm flipH="1">
            <a:off x="8686800" y="1535112"/>
            <a:ext cx="457200" cy="3046015"/>
          </a:xfrm>
        </p:spPr>
        <p:txBody>
          <a:bodyPr/>
          <a:lstStyle/>
          <a:p>
            <a:endParaRPr lang="ru-RU" dirty="0"/>
          </a:p>
        </p:txBody>
      </p:sp>
      <p:sp>
        <p:nvSpPr>
          <p:cNvPr id="6" name="Содержимое 5"/>
          <p:cNvSpPr>
            <a:spLocks noGrp="1"/>
          </p:cNvSpPr>
          <p:nvPr>
            <p:ph sz="quarter" idx="4"/>
          </p:nvPr>
        </p:nvSpPr>
        <p:spPr>
          <a:xfrm>
            <a:off x="539553" y="2420888"/>
            <a:ext cx="7632848" cy="1440160"/>
          </a:xfrm>
        </p:spPr>
        <p:txBody>
          <a:bodyPr>
            <a:prstTxWarp prst="textWave1">
              <a:avLst/>
            </a:prstTxWarp>
            <a:normAutofit/>
          </a:bodyPr>
          <a:lstStyle/>
          <a:p>
            <a:pPr>
              <a:buNone/>
            </a:pPr>
            <a:r>
              <a:rPr lang="ru-RU" sz="32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Молоко и молочные продукты</a:t>
            </a:r>
            <a:r>
              <a:rPr lang="ru-RU" sz="32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a:t>
            </a:r>
            <a:endParaRPr lang="ru-RU" sz="32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7000" r="-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34082"/>
          </a:xfrm>
        </p:spPr>
        <p:txBody>
          <a:bodyPr>
            <a:normAutofit fontScale="90000"/>
          </a:bodyPr>
          <a:lstStyle/>
          <a:p>
            <a:r>
              <a:rPr lang="ru-RU" sz="3600" b="1" dirty="0" smtClean="0">
                <a:latin typeface="Times New Roman" pitchFamily="18" charset="0"/>
                <a:cs typeface="Times New Roman" pitchFamily="18" charset="0"/>
              </a:rPr>
              <a:t>Содержание:</a:t>
            </a:r>
            <a:endParaRPr lang="ru-RU" sz="3600" b="1" dirty="0">
              <a:latin typeface="Times New Roman" pitchFamily="18" charset="0"/>
              <a:cs typeface="Times New Roman" pitchFamily="18" charset="0"/>
            </a:endParaRPr>
          </a:p>
        </p:txBody>
      </p:sp>
      <p:sp>
        <p:nvSpPr>
          <p:cNvPr id="3" name="Текст 2"/>
          <p:cNvSpPr>
            <a:spLocks noGrp="1"/>
          </p:cNvSpPr>
          <p:nvPr>
            <p:ph type="body" idx="1"/>
          </p:nvPr>
        </p:nvSpPr>
        <p:spPr>
          <a:xfrm>
            <a:off x="457200" y="1535113"/>
            <a:ext cx="4040188" cy="93687"/>
          </a:xfrm>
        </p:spPr>
        <p:txBody>
          <a:bodyPr>
            <a:normAutofit fontScale="25000" lnSpcReduction="20000"/>
          </a:bodyPr>
          <a:lstStyle/>
          <a:p>
            <a:endParaRPr lang="ru-RU" dirty="0"/>
          </a:p>
        </p:txBody>
      </p:sp>
      <p:sp>
        <p:nvSpPr>
          <p:cNvPr id="4" name="Содержимое 3"/>
          <p:cNvSpPr>
            <a:spLocks noGrp="1"/>
          </p:cNvSpPr>
          <p:nvPr>
            <p:ph sz="half" idx="2"/>
          </p:nvPr>
        </p:nvSpPr>
        <p:spPr>
          <a:xfrm>
            <a:off x="457200" y="1268760"/>
            <a:ext cx="6923112" cy="4857403"/>
          </a:xfrm>
        </p:spPr>
        <p:txBody>
          <a:bodyPr>
            <a:normAutofit fontScale="47500" lnSpcReduction="20000"/>
          </a:bodyPr>
          <a:lstStyle/>
          <a:p>
            <a:pPr>
              <a:buFont typeface="Wingdings" pitchFamily="2" charset="2"/>
              <a:buChar char="v"/>
            </a:pPr>
            <a:r>
              <a:rPr lang="ru-RU" sz="3300" b="1" dirty="0" smtClean="0">
                <a:latin typeface="Times New Roman" pitchFamily="18" charset="0"/>
                <a:cs typeface="Times New Roman" pitchFamily="18" charset="0"/>
              </a:rPr>
              <a:t>Немного истории  3-8</a:t>
            </a:r>
          </a:p>
          <a:p>
            <a:pPr>
              <a:buFont typeface="Wingdings" pitchFamily="2" charset="2"/>
              <a:buChar char="v"/>
            </a:pPr>
            <a:r>
              <a:rPr lang="ru-RU" sz="3300" b="1" dirty="0" smtClean="0">
                <a:latin typeface="Times New Roman" pitchFamily="18" charset="0"/>
                <a:cs typeface="Times New Roman" pitchFamily="18" charset="0"/>
              </a:rPr>
              <a:t>Откуда пришло слово «молоко» 9</a:t>
            </a:r>
          </a:p>
          <a:p>
            <a:pPr>
              <a:buFont typeface="Wingdings" pitchFamily="2" charset="2"/>
              <a:buChar char="v"/>
            </a:pPr>
            <a:r>
              <a:rPr lang="ru-RU" sz="3300" b="1" dirty="0" smtClean="0">
                <a:latin typeface="Times New Roman" pitchFamily="18" charset="0"/>
                <a:cs typeface="Times New Roman" pitchFamily="18" charset="0"/>
              </a:rPr>
              <a:t>Первое упоминание о молоке 10</a:t>
            </a:r>
          </a:p>
          <a:p>
            <a:pPr>
              <a:buFont typeface="Wingdings" pitchFamily="2" charset="2"/>
              <a:buChar char="v"/>
            </a:pPr>
            <a:r>
              <a:rPr lang="ru-RU" sz="3300" b="1" dirty="0" smtClean="0">
                <a:latin typeface="Times New Roman" pitchFamily="18" charset="0"/>
                <a:cs typeface="Times New Roman" pitchFamily="18" charset="0"/>
              </a:rPr>
              <a:t>Что такое молоко 12</a:t>
            </a:r>
          </a:p>
          <a:p>
            <a:pPr>
              <a:buFont typeface="Wingdings" pitchFamily="2" charset="2"/>
              <a:buChar char="v"/>
            </a:pPr>
            <a:r>
              <a:rPr lang="ru-RU" sz="3300" b="1" dirty="0" smtClean="0">
                <a:latin typeface="Times New Roman" pitchFamily="18" charset="0"/>
                <a:cs typeface="Times New Roman" pitchFamily="18" charset="0"/>
              </a:rPr>
              <a:t>Как образуется молоко 13</a:t>
            </a:r>
          </a:p>
          <a:p>
            <a:pPr>
              <a:buFont typeface="Wingdings" pitchFamily="2" charset="2"/>
              <a:buChar char="v"/>
            </a:pPr>
            <a:r>
              <a:rPr lang="ru-RU" sz="3300" b="1" dirty="0" smtClean="0">
                <a:latin typeface="Times New Roman" pitchFamily="18" charset="0"/>
                <a:cs typeface="Times New Roman" pitchFamily="18" charset="0"/>
              </a:rPr>
              <a:t>Состав молока 14</a:t>
            </a:r>
          </a:p>
          <a:p>
            <a:pPr>
              <a:buFont typeface="Wingdings" pitchFamily="2" charset="2"/>
              <a:buChar char="v"/>
            </a:pPr>
            <a:r>
              <a:rPr lang="ru-RU" sz="3300" b="1" dirty="0" smtClean="0">
                <a:latin typeface="Times New Roman" pitchFamily="18" charset="0"/>
                <a:cs typeface="Times New Roman" pitchFamily="18" charset="0"/>
              </a:rPr>
              <a:t>Молоко каких животных употребляют в </a:t>
            </a:r>
            <a:r>
              <a:rPr lang="ru-RU" sz="3300" b="1" dirty="0" smtClean="0">
                <a:latin typeface="Times New Roman" pitchFamily="18" charset="0"/>
                <a:cs typeface="Times New Roman" pitchFamily="18" charset="0"/>
              </a:rPr>
              <a:t>пищу? </a:t>
            </a:r>
            <a:r>
              <a:rPr lang="ru-RU" sz="3300" b="1" dirty="0" smtClean="0">
                <a:latin typeface="Times New Roman" pitchFamily="18" charset="0"/>
                <a:cs typeface="Times New Roman" pitchFamily="18" charset="0"/>
              </a:rPr>
              <a:t>17-20</a:t>
            </a:r>
          </a:p>
          <a:p>
            <a:pPr>
              <a:buFont typeface="Wingdings" pitchFamily="2" charset="2"/>
              <a:buChar char="v"/>
            </a:pPr>
            <a:r>
              <a:rPr lang="ru-RU" sz="3300" b="1" dirty="0" smtClean="0">
                <a:latin typeface="Times New Roman" pitchFamily="18" charset="0"/>
                <a:cs typeface="Times New Roman" pitchFamily="18" charset="0"/>
              </a:rPr>
              <a:t>Кто и чье молоко пьет? 21</a:t>
            </a:r>
            <a:endParaRPr lang="en-US" sz="3300" b="1" dirty="0" smtClean="0">
              <a:latin typeface="Times New Roman" pitchFamily="18" charset="0"/>
              <a:cs typeface="Times New Roman" pitchFamily="18" charset="0"/>
            </a:endParaRPr>
          </a:p>
          <a:p>
            <a:pPr>
              <a:buFont typeface="Wingdings" pitchFamily="2" charset="2"/>
              <a:buChar char="v"/>
            </a:pPr>
            <a:r>
              <a:rPr lang="ru-RU" sz="3300" b="1" dirty="0" smtClean="0">
                <a:latin typeface="Times New Roman" pitchFamily="18" charset="0"/>
                <a:cs typeface="Times New Roman" pitchFamily="18" charset="0"/>
              </a:rPr>
              <a:t>Польза и вред молока 22-23</a:t>
            </a:r>
            <a:endParaRPr lang="en-US" sz="3300" b="1" dirty="0" smtClean="0">
              <a:latin typeface="Times New Roman" pitchFamily="18" charset="0"/>
              <a:cs typeface="Times New Roman" pitchFamily="18" charset="0"/>
            </a:endParaRPr>
          </a:p>
          <a:p>
            <a:pPr>
              <a:buFont typeface="Wingdings" pitchFamily="2" charset="2"/>
              <a:buChar char="v"/>
            </a:pPr>
            <a:r>
              <a:rPr lang="ru-RU" sz="3300" b="1" dirty="0" smtClean="0">
                <a:latin typeface="Times New Roman" pitchFamily="18" charset="0"/>
                <a:cs typeface="Times New Roman" pitchFamily="18" charset="0"/>
              </a:rPr>
              <a:t>Полезные советы 24</a:t>
            </a:r>
          </a:p>
          <a:p>
            <a:pPr>
              <a:buFont typeface="Wingdings" pitchFamily="2" charset="2"/>
              <a:buChar char="v"/>
            </a:pPr>
            <a:r>
              <a:rPr lang="ru-RU" sz="3300" b="1" dirty="0" smtClean="0">
                <a:latin typeface="Times New Roman" pitchFamily="18" charset="0"/>
                <a:cs typeface="Times New Roman" pitchFamily="18" charset="0"/>
              </a:rPr>
              <a:t>Интересные факты 25</a:t>
            </a:r>
          </a:p>
          <a:p>
            <a:pPr>
              <a:buFont typeface="Wingdings" pitchFamily="2" charset="2"/>
              <a:buChar char="v"/>
            </a:pPr>
            <a:r>
              <a:rPr lang="ru-RU" sz="3300" b="1" dirty="0" smtClean="0">
                <a:latin typeface="Times New Roman" pitchFamily="18" charset="0"/>
                <a:cs typeface="Times New Roman" pitchFamily="18" charset="0"/>
              </a:rPr>
              <a:t>Пороки молока 26</a:t>
            </a:r>
            <a:endParaRPr lang="en-US" sz="3300" b="1" dirty="0" smtClean="0">
              <a:latin typeface="Times New Roman" pitchFamily="18" charset="0"/>
              <a:cs typeface="Times New Roman" pitchFamily="18" charset="0"/>
            </a:endParaRPr>
          </a:p>
          <a:p>
            <a:pPr>
              <a:buFont typeface="Wingdings" pitchFamily="2" charset="2"/>
              <a:buChar char="v"/>
            </a:pPr>
            <a:r>
              <a:rPr lang="ru-RU" sz="3300" b="1" dirty="0" smtClean="0">
                <a:latin typeface="Times New Roman" pitchFamily="18" charset="0"/>
                <a:cs typeface="Times New Roman" pitchFamily="18" charset="0"/>
              </a:rPr>
              <a:t>Виды порчи молока 27</a:t>
            </a:r>
          </a:p>
          <a:p>
            <a:pPr>
              <a:buFont typeface="Wingdings" pitchFamily="2" charset="2"/>
              <a:buChar char="v"/>
            </a:pPr>
            <a:r>
              <a:rPr lang="ru-RU" sz="3300" b="1" dirty="0" smtClean="0">
                <a:latin typeface="Times New Roman" pitchFamily="18" charset="0"/>
                <a:cs typeface="Times New Roman" pitchFamily="18" charset="0"/>
              </a:rPr>
              <a:t>Термические способы обработки молока 28-30</a:t>
            </a:r>
          </a:p>
          <a:p>
            <a:pPr>
              <a:buFont typeface="Wingdings" pitchFamily="2" charset="2"/>
              <a:buChar char="v"/>
            </a:pPr>
            <a:r>
              <a:rPr lang="ru-RU" sz="3300" b="1" dirty="0" smtClean="0">
                <a:latin typeface="Times New Roman" pitchFamily="18" charset="0"/>
                <a:cs typeface="Times New Roman" pitchFamily="18" charset="0"/>
              </a:rPr>
              <a:t>Классификация 31-33</a:t>
            </a:r>
          </a:p>
          <a:p>
            <a:pPr>
              <a:buFont typeface="Wingdings" pitchFamily="2" charset="2"/>
              <a:buChar char="v"/>
            </a:pPr>
            <a:r>
              <a:rPr lang="ru-RU" sz="3300" b="1" dirty="0" smtClean="0">
                <a:latin typeface="Times New Roman" pitchFamily="18" charset="0"/>
                <a:cs typeface="Times New Roman" pitchFamily="18" charset="0"/>
              </a:rPr>
              <a:t>Фальсификация 34</a:t>
            </a:r>
          </a:p>
          <a:p>
            <a:pPr>
              <a:buFont typeface="Wingdings" pitchFamily="2" charset="2"/>
              <a:buChar char="v"/>
            </a:pPr>
            <a:r>
              <a:rPr lang="ru-RU" sz="3300" b="1" dirty="0" smtClean="0">
                <a:latin typeface="Times New Roman" pitchFamily="18" charset="0"/>
                <a:cs typeface="Times New Roman" pitchFamily="18" charset="0"/>
              </a:rPr>
              <a:t>Сроки хранения молочных продуктов 35</a:t>
            </a:r>
          </a:p>
          <a:p>
            <a:pPr>
              <a:buFont typeface="Wingdings" pitchFamily="2" charset="2"/>
              <a:buChar char="v"/>
            </a:pPr>
            <a:r>
              <a:rPr lang="ru-RU" sz="3300" b="1" dirty="0" smtClean="0">
                <a:latin typeface="Times New Roman" pitchFamily="18" charset="0"/>
                <a:cs typeface="Times New Roman" pitchFamily="18" charset="0"/>
              </a:rPr>
              <a:t>Молочные продукты, изготовленные из молока 36-52</a:t>
            </a:r>
          </a:p>
          <a:p>
            <a:pPr>
              <a:buFont typeface="Wingdings" pitchFamily="2" charset="2"/>
              <a:buChar char="v"/>
            </a:pPr>
            <a:endParaRPr lang="ru-RU" sz="3300" b="1" dirty="0" smtClean="0">
              <a:latin typeface="Times New Roman" pitchFamily="18" charset="0"/>
              <a:cs typeface="Times New Roman" pitchFamily="18" charset="0"/>
            </a:endParaRPr>
          </a:p>
          <a:p>
            <a:pPr>
              <a:buFont typeface="Wingdings" pitchFamily="2" charset="2"/>
              <a:buChar char="v"/>
            </a:pPr>
            <a:endParaRPr lang="ru-RU" sz="3300" b="1" dirty="0" smtClean="0">
              <a:latin typeface="Times New Roman" pitchFamily="18" charset="0"/>
              <a:cs typeface="Times New Roman" pitchFamily="18" charset="0"/>
            </a:endParaRPr>
          </a:p>
          <a:p>
            <a:pPr>
              <a:buFont typeface="Wingdings" pitchFamily="2" charset="2"/>
              <a:buChar char="v"/>
            </a:pPr>
            <a:endParaRPr lang="ru-RU" b="1" dirty="0" smtClean="0">
              <a:latin typeface="Times New Roman" pitchFamily="18" charset="0"/>
              <a:cs typeface="Times New Roman" pitchFamily="18" charset="0"/>
            </a:endParaRPr>
          </a:p>
          <a:p>
            <a:pPr>
              <a:buFont typeface="Wingdings" pitchFamily="2" charset="2"/>
              <a:buChar char="v"/>
            </a:pPr>
            <a:endParaRPr lang="ru-RU" b="1" dirty="0" smtClean="0">
              <a:latin typeface="Times New Roman" pitchFamily="18" charset="0"/>
              <a:cs typeface="Times New Roman" pitchFamily="18" charset="0"/>
            </a:endParaRPr>
          </a:p>
          <a:p>
            <a:pPr>
              <a:buFont typeface="Wingdings" pitchFamily="2" charset="2"/>
              <a:buChar char="v"/>
            </a:pPr>
            <a:endParaRPr lang="ru-RU" b="1" dirty="0" smtClean="0">
              <a:latin typeface="Times New Roman" pitchFamily="18" charset="0"/>
              <a:cs typeface="Times New Roman" pitchFamily="18" charset="0"/>
            </a:endParaRPr>
          </a:p>
          <a:p>
            <a:endParaRPr lang="ru-RU" b="1" dirty="0"/>
          </a:p>
        </p:txBody>
      </p:sp>
      <p:sp>
        <p:nvSpPr>
          <p:cNvPr id="5" name="Текст 4"/>
          <p:cNvSpPr>
            <a:spLocks noGrp="1"/>
          </p:cNvSpPr>
          <p:nvPr>
            <p:ph type="body" sz="quarter" idx="3"/>
          </p:nvPr>
        </p:nvSpPr>
        <p:spPr>
          <a:xfrm>
            <a:off x="4645025" y="1535113"/>
            <a:ext cx="4041775" cy="165695"/>
          </a:xfrm>
        </p:spPr>
        <p:txBody>
          <a:bodyPr>
            <a:normAutofit fontScale="25000" lnSpcReduction="20000"/>
          </a:bodyPr>
          <a:lstStyle/>
          <a:p>
            <a:endParaRPr lang="ru-RU" dirty="0"/>
          </a:p>
        </p:txBody>
      </p:sp>
      <p:sp>
        <p:nvSpPr>
          <p:cNvPr id="6" name="Содержимое 5"/>
          <p:cNvSpPr>
            <a:spLocks noGrp="1"/>
          </p:cNvSpPr>
          <p:nvPr>
            <p:ph sz="quarter" idx="4"/>
          </p:nvPr>
        </p:nvSpPr>
        <p:spPr>
          <a:xfrm>
            <a:off x="6804248" y="2174875"/>
            <a:ext cx="1882552" cy="3951288"/>
          </a:xfrm>
        </p:spPr>
        <p:txBody>
          <a:bodyPr/>
          <a:lstStyle/>
          <a:p>
            <a:pPr>
              <a:buNone/>
            </a:pPr>
            <a:endParaRPr lang="ru-RU"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88640"/>
            <a:ext cx="4042792" cy="2808312"/>
          </a:xfrm>
        </p:spPr>
        <p:txBody>
          <a:bodyPr>
            <a:normAutofit fontScale="90000"/>
          </a:bodyPr>
          <a:lstStyle/>
          <a:p>
            <a:pPr>
              <a:lnSpc>
                <a:spcPct val="80000"/>
              </a:lnSpc>
            </a:pPr>
            <a:r>
              <a:rPr lang="ru-RU" b="1" i="1" dirty="0" smtClean="0">
                <a:solidFill>
                  <a:schemeClr val="accent6">
                    <a:lumMod val="75000"/>
                  </a:schemeClr>
                </a:solidFill>
                <a:latin typeface="Monotype Corsiva" pitchFamily="66" charset="0"/>
              </a:rPr>
              <a:t>Немного истории</a:t>
            </a:r>
            <a:r>
              <a:rPr lang="en-US" b="1" dirty="0" smtClean="0"/>
              <a:t> </a:t>
            </a:r>
            <a:r>
              <a:rPr lang="ru-RU" sz="2200" b="1" dirty="0" smtClean="0">
                <a:latin typeface="Times New Roman" pitchFamily="18" charset="0"/>
                <a:cs typeface="Times New Roman" pitchFamily="18" charset="0"/>
              </a:rPr>
              <a:t>Согласно археологическим данным, в период неолита люди еще не могли пить молоко животных – в их организме отсутствовал ген, необходимый для усвоения лактозы. Эта способность пришла к нашим предкам позже, ввиду генетической мутации.</a:t>
            </a:r>
            <a:r>
              <a:rPr lang="ru-RU" sz="1600" dirty="0" smtClean="0"/>
              <a:t/>
            </a:r>
            <a:br>
              <a:rPr lang="ru-RU" sz="1600" dirty="0" smtClean="0"/>
            </a:br>
            <a:r>
              <a:rPr lang="ru-RU" sz="1600" dirty="0" smtClean="0"/>
              <a:t>	</a:t>
            </a:r>
            <a:endParaRPr lang="ru-RU" sz="1600" dirty="0"/>
          </a:p>
        </p:txBody>
      </p:sp>
      <p:sp>
        <p:nvSpPr>
          <p:cNvPr id="3" name="Содержимое 2"/>
          <p:cNvSpPr>
            <a:spLocks noGrp="1"/>
          </p:cNvSpPr>
          <p:nvPr>
            <p:ph sz="half" idx="1"/>
          </p:nvPr>
        </p:nvSpPr>
        <p:spPr>
          <a:xfrm>
            <a:off x="457200" y="3356992"/>
            <a:ext cx="3322712" cy="3024336"/>
          </a:xfrm>
        </p:spPr>
        <p:txBody>
          <a:bodyPr>
            <a:normAutofit/>
          </a:bodyPr>
          <a:lstStyle/>
          <a:p>
            <a:endParaRPr lang="ru-RU" dirty="0"/>
          </a:p>
        </p:txBody>
      </p:sp>
      <p:pic>
        <p:nvPicPr>
          <p:cNvPr id="5" name="Picture 5" descr="tallan"/>
          <p:cNvPicPr>
            <a:picLocks noGrp="1" noChangeAspect="1" noChangeArrowheads="1"/>
          </p:cNvPicPr>
          <p:nvPr>
            <p:ph sz="half" idx="2"/>
          </p:nvPr>
        </p:nvPicPr>
        <p:blipFill>
          <a:blip r:embed="rId3" cstate="print"/>
          <a:srcRect/>
          <a:stretch>
            <a:fillRect/>
          </a:stretch>
        </p:blipFill>
        <p:spPr bwMode="auto">
          <a:xfrm>
            <a:off x="323528" y="3140968"/>
            <a:ext cx="3744416" cy="3384376"/>
          </a:xfrm>
          <a:prstGeom prst="rect">
            <a:avLst/>
          </a:prstGeom>
          <a:noFill/>
        </p:spPr>
      </p:pic>
      <p:sp>
        <p:nvSpPr>
          <p:cNvPr id="6" name="Прямоугольник 5"/>
          <p:cNvSpPr/>
          <p:nvPr/>
        </p:nvSpPr>
        <p:spPr>
          <a:xfrm>
            <a:off x="4644008" y="3573016"/>
            <a:ext cx="4355976" cy="3083921"/>
          </a:xfrm>
          <a:prstGeom prst="rect">
            <a:avLst/>
          </a:prstGeom>
        </p:spPr>
        <p:txBody>
          <a:bodyPr wrap="square">
            <a:spAutoFit/>
          </a:bodyPr>
          <a:lstStyle/>
          <a:p>
            <a:pPr>
              <a:lnSpc>
                <a:spcPct val="90000"/>
              </a:lnSpc>
            </a:pPr>
            <a:r>
              <a:rPr lang="en-US" b="1" dirty="0" smtClean="0">
                <a:latin typeface="Times New Roman" pitchFamily="18" charset="0"/>
                <a:cs typeface="Times New Roman" pitchFamily="18" charset="0"/>
              </a:rPr>
              <a:t>    </a:t>
            </a:r>
            <a:r>
              <a:rPr lang="ru-RU" b="1" dirty="0" smtClean="0">
                <a:latin typeface="Times New Roman" pitchFamily="18" charset="0"/>
                <a:cs typeface="Times New Roman" pitchFamily="18" charset="0"/>
              </a:rPr>
              <a:t>По всей видимости, молоко животного человек впервые стал употреблять в пищу в 8-9 тысячелетии до нашей эры, когда народы, населявшие Средний Восток, сумели одомашнить овец и коз.</a:t>
            </a:r>
          </a:p>
          <a:p>
            <a:pPr>
              <a:lnSpc>
                <a:spcPct val="90000"/>
              </a:lnSpc>
            </a:pPr>
            <a:r>
              <a:rPr lang="en-US" b="1" dirty="0" smtClean="0">
                <a:latin typeface="Times New Roman" pitchFamily="18" charset="0"/>
                <a:cs typeface="Times New Roman" pitchFamily="18" charset="0"/>
              </a:rPr>
              <a:t>    </a:t>
            </a:r>
            <a:r>
              <a:rPr lang="ru-RU" b="1" dirty="0" smtClean="0">
                <a:latin typeface="Times New Roman" pitchFamily="18" charset="0"/>
                <a:cs typeface="Times New Roman" pitchFamily="18" charset="0"/>
              </a:rPr>
              <a:t>В 7 тысячелетии на территории современной Турции люди начали пасти коров, таким образом, получив в свой рацион один из наиболее популярных современных продуктов.</a:t>
            </a:r>
          </a:p>
          <a:p>
            <a:pPr>
              <a:lnSpc>
                <a:spcPct val="90000"/>
              </a:lnSpc>
              <a:buFontTx/>
              <a:buNone/>
            </a:pPr>
            <a:r>
              <a:rPr lang="ru-RU" b="1" dirty="0" smtClean="0">
                <a:latin typeface="Times New Roman" pitchFamily="18" charset="0"/>
                <a:cs typeface="Times New Roman" pitchFamily="18" charset="0"/>
              </a:rPr>
              <a:t>	</a:t>
            </a:r>
          </a:p>
        </p:txBody>
      </p:sp>
      <p:pic>
        <p:nvPicPr>
          <p:cNvPr id="7" name="Picture 6" descr="0_d1e1_1240c6a6_L"/>
          <p:cNvPicPr>
            <a:picLocks noChangeAspect="1" noChangeArrowheads="1"/>
          </p:cNvPicPr>
          <p:nvPr/>
        </p:nvPicPr>
        <p:blipFill>
          <a:blip r:embed="rId4" cstate="print"/>
          <a:srcRect/>
          <a:stretch>
            <a:fillRect/>
          </a:stretch>
        </p:blipFill>
        <p:spPr bwMode="auto">
          <a:xfrm>
            <a:off x="4644008" y="188640"/>
            <a:ext cx="4254624" cy="324036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490066"/>
          </a:xfrm>
        </p:spPr>
        <p:txBody>
          <a:bodyPr>
            <a:normAutofit fontScale="90000"/>
          </a:bodyPr>
          <a:lstStyle/>
          <a:p>
            <a:r>
              <a:rPr lang="ru-RU" b="1" i="1" dirty="0" smtClean="0">
                <a:solidFill>
                  <a:schemeClr val="accent6">
                    <a:lumMod val="75000"/>
                  </a:schemeClr>
                </a:solidFill>
                <a:latin typeface="Monotype Corsiva" pitchFamily="66" charset="0"/>
              </a:rPr>
              <a:t>Немного истории</a:t>
            </a:r>
            <a:endParaRPr lang="ru-RU" dirty="0"/>
          </a:p>
        </p:txBody>
      </p:sp>
      <p:sp>
        <p:nvSpPr>
          <p:cNvPr id="3" name="Текст 2"/>
          <p:cNvSpPr>
            <a:spLocks noGrp="1"/>
          </p:cNvSpPr>
          <p:nvPr>
            <p:ph type="body" idx="1"/>
          </p:nvPr>
        </p:nvSpPr>
        <p:spPr>
          <a:xfrm>
            <a:off x="457200" y="764704"/>
            <a:ext cx="4040188" cy="2160240"/>
          </a:xfrm>
        </p:spPr>
        <p:txBody>
          <a:bodyPr>
            <a:normAutofit fontScale="70000" lnSpcReduction="20000"/>
          </a:bodyPr>
          <a:lstStyle/>
          <a:p>
            <a:r>
              <a:rPr lang="ru-RU" dirty="0" smtClean="0">
                <a:solidFill>
                  <a:schemeClr val="tx2">
                    <a:lumMod val="50000"/>
                  </a:schemeClr>
                </a:solidFill>
                <a:latin typeface="Times New Roman" pitchFamily="18" charset="0"/>
                <a:cs typeface="Times New Roman" pitchFamily="18" charset="0"/>
              </a:rPr>
              <a:t>Молоко всегда было неотъемлемым продуктом питания многих цивилизаций. Оно присутствовало в питании жителей Триполья, скифов. Древние римляне считали, что Юпитер был вскормлен молоком божественной козы </a:t>
            </a:r>
            <a:r>
              <a:rPr lang="ru-RU" dirty="0" smtClean="0">
                <a:solidFill>
                  <a:schemeClr val="tx2">
                    <a:lumMod val="50000"/>
                  </a:schemeClr>
                </a:solidFill>
                <a:latin typeface="Times New Roman" pitchFamily="18" charset="0"/>
                <a:cs typeface="Times New Roman" pitchFamily="18" charset="0"/>
              </a:rPr>
              <a:t>Амалфеи</a:t>
            </a:r>
            <a:r>
              <a:rPr lang="en-US" dirty="0" smtClean="0">
                <a:solidFill>
                  <a:schemeClr val="tx2">
                    <a:lumMod val="50000"/>
                  </a:schemeClr>
                </a:solidFill>
                <a:latin typeface="Times New Roman" pitchFamily="18" charset="0"/>
                <a:cs typeface="Times New Roman" pitchFamily="18" charset="0"/>
              </a:rPr>
              <a:t> </a:t>
            </a:r>
            <a:r>
              <a:rPr lang="ru-RU" dirty="0" smtClean="0">
                <a:latin typeface="Times New Roman" pitchFamily="18" charset="0"/>
                <a:cs typeface="Times New Roman" pitchFamily="18" charset="0"/>
              </a:rPr>
              <a:t>и потому в качестве жертвы подносили грозному Богу именно молоко. </a:t>
            </a:r>
            <a:endParaRPr lang="en-US" dirty="0" smtClean="0">
              <a:solidFill>
                <a:schemeClr val="tx2">
                  <a:lumMod val="50000"/>
                </a:schemeClr>
              </a:solidFill>
              <a:latin typeface="Times New Roman" pitchFamily="18" charset="0"/>
              <a:cs typeface="Times New Roman" pitchFamily="18" charset="0"/>
            </a:endParaRPr>
          </a:p>
          <a:p>
            <a:endParaRPr lang="ru-RU" dirty="0"/>
          </a:p>
        </p:txBody>
      </p:sp>
      <p:sp>
        <p:nvSpPr>
          <p:cNvPr id="4" name="Содержимое 3"/>
          <p:cNvSpPr>
            <a:spLocks noGrp="1"/>
          </p:cNvSpPr>
          <p:nvPr>
            <p:ph sz="half" idx="2"/>
          </p:nvPr>
        </p:nvSpPr>
        <p:spPr>
          <a:xfrm>
            <a:off x="179512" y="2852935"/>
            <a:ext cx="3888432" cy="3273227"/>
          </a:xfrm>
        </p:spPr>
        <p:txBody>
          <a:bodyPr>
            <a:normAutofit fontScale="92500" lnSpcReduction="10000"/>
          </a:bodyPr>
          <a:lstStyle/>
          <a:p>
            <a:r>
              <a:rPr lang="ru-RU" sz="1900" b="1" dirty="0" smtClean="0">
                <a:solidFill>
                  <a:schemeClr val="tx2">
                    <a:lumMod val="50000"/>
                  </a:schemeClr>
                </a:solidFill>
                <a:latin typeface="Times New Roman" pitchFamily="18" charset="0"/>
                <a:cs typeface="Times New Roman" pitchFamily="18" charset="0"/>
              </a:rPr>
              <a:t>Крестьяне разных стран всегда старались обеспечить семью именно молоком и хлебом. Молочные продукты обязательно присутствуют в рационах питания </a:t>
            </a:r>
            <a:r>
              <a:rPr lang="ru-RU" sz="1900" b="1" dirty="0" smtClean="0">
                <a:solidFill>
                  <a:schemeClr val="tx2">
                    <a:lumMod val="50000"/>
                  </a:schemeClr>
                </a:solidFill>
                <a:latin typeface="Times New Roman" pitchFamily="18" charset="0"/>
                <a:cs typeface="Times New Roman" pitchFamily="18" charset="0"/>
              </a:rPr>
              <a:t>Аюрведы</a:t>
            </a:r>
            <a:r>
              <a:rPr lang="ru-RU" sz="1900" b="1" dirty="0" smtClean="0">
                <a:solidFill>
                  <a:schemeClr val="tx2">
                    <a:lumMod val="50000"/>
                  </a:schemeClr>
                </a:solidFill>
                <a:latin typeface="Times New Roman" pitchFamily="18" charset="0"/>
                <a:cs typeface="Times New Roman" pitchFamily="18" charset="0"/>
              </a:rPr>
              <a:t>.</a:t>
            </a:r>
          </a:p>
          <a:p>
            <a:r>
              <a:rPr lang="ru-RU" sz="1900" b="1" dirty="0" smtClean="0">
                <a:solidFill>
                  <a:schemeClr val="tx2">
                    <a:lumMod val="50000"/>
                  </a:schemeClr>
                </a:solidFill>
                <a:latin typeface="Times New Roman" pitchFamily="18" charset="0"/>
                <a:cs typeface="Times New Roman" pitchFamily="18" charset="0"/>
              </a:rPr>
              <a:t>С глубокой древности молоко различных животных употребляют в пищу как здоровые, так и больные люди. Древние египтяне применяли молоко</a:t>
            </a:r>
            <a:r>
              <a:rPr lang="en-US" sz="1900" b="1" dirty="0" smtClean="0">
                <a:solidFill>
                  <a:schemeClr val="tx2">
                    <a:lumMod val="50000"/>
                  </a:schemeClr>
                </a:solidFill>
                <a:latin typeface="Times New Roman" pitchFamily="18" charset="0"/>
                <a:cs typeface="Times New Roman" pitchFamily="18" charset="0"/>
              </a:rPr>
              <a:t> </a:t>
            </a:r>
            <a:r>
              <a:rPr lang="ru-RU" sz="1900" b="1" dirty="0" smtClean="0">
                <a:solidFill>
                  <a:schemeClr val="tx2">
                    <a:lumMod val="50000"/>
                  </a:schemeClr>
                </a:solidFill>
                <a:latin typeface="Times New Roman" pitchFamily="18" charset="0"/>
                <a:cs typeface="Times New Roman" pitchFamily="18" charset="0"/>
              </a:rPr>
              <a:t>в лечебных целях.</a:t>
            </a:r>
          </a:p>
          <a:p>
            <a:endParaRPr lang="ru-RU" dirty="0"/>
          </a:p>
        </p:txBody>
      </p:sp>
      <p:sp>
        <p:nvSpPr>
          <p:cNvPr id="5" name="Текст 4"/>
          <p:cNvSpPr>
            <a:spLocks noGrp="1"/>
          </p:cNvSpPr>
          <p:nvPr>
            <p:ph type="body" sz="quarter" idx="3"/>
          </p:nvPr>
        </p:nvSpPr>
        <p:spPr>
          <a:xfrm>
            <a:off x="5580112" y="836712"/>
            <a:ext cx="3106688" cy="2592287"/>
          </a:xfrm>
        </p:spPr>
        <p:txBody>
          <a:bodyPr/>
          <a:lstStyle/>
          <a:p>
            <a:endParaRPr lang="ru-RU" dirty="0"/>
          </a:p>
        </p:txBody>
      </p:sp>
      <p:sp>
        <p:nvSpPr>
          <p:cNvPr id="6" name="Содержимое 5"/>
          <p:cNvSpPr>
            <a:spLocks noGrp="1"/>
          </p:cNvSpPr>
          <p:nvPr>
            <p:ph sz="quarter" idx="4"/>
          </p:nvPr>
        </p:nvSpPr>
        <p:spPr>
          <a:xfrm>
            <a:off x="3923929" y="3501008"/>
            <a:ext cx="4762872" cy="3356992"/>
          </a:xfrm>
        </p:spPr>
        <p:txBody>
          <a:bodyPr>
            <a:normAutofit fontScale="77500" lnSpcReduction="20000"/>
          </a:bodyPr>
          <a:lstStyle/>
          <a:p>
            <a:r>
              <a:rPr lang="en-US" b="1" i="1" dirty="0" smtClean="0">
                <a:latin typeface="Times New Roman" pitchFamily="18" charset="0"/>
                <a:cs typeface="Times New Roman" pitchFamily="18" charset="0"/>
              </a:rPr>
              <a:t> </a:t>
            </a:r>
            <a:r>
              <a:rPr lang="ru-RU" b="1" dirty="0" smtClean="0">
                <a:latin typeface="Times New Roman" pitchFamily="18" charset="0"/>
                <a:cs typeface="Times New Roman" pitchFamily="18" charset="0"/>
              </a:rPr>
              <a:t>О лечебных свойствах молока упоминал великий таджикский ученый Абу Али Ибн Сина (Авиценна). Он писал, что молоко и молочные продукты являются лучшей пищей для детей и людей пожилого возраста. Особенно полезным он считал козье и ослиное молоко и рекомендовал пить его с солью и медом. В средние века лечение молоком было забыто и только в конце XVI века врачи стали вновь применять молоко в терапии. </a:t>
            </a:r>
            <a:endParaRPr lang="ru-RU" dirty="0"/>
          </a:p>
        </p:txBody>
      </p:sp>
      <p:pic>
        <p:nvPicPr>
          <p:cNvPr id="7" name="Picture 5" descr="d0bad0bed0b7d0b0-d0b0d0bcd0b0d0bbd184d0b5d18f"/>
          <p:cNvPicPr>
            <a:picLocks noChangeAspect="1" noChangeArrowheads="1"/>
          </p:cNvPicPr>
          <p:nvPr/>
        </p:nvPicPr>
        <p:blipFill>
          <a:blip r:embed="rId3" cstate="print"/>
          <a:srcRect/>
          <a:stretch>
            <a:fillRect/>
          </a:stretch>
        </p:blipFill>
        <p:spPr bwMode="auto">
          <a:xfrm>
            <a:off x="3995936" y="2204864"/>
            <a:ext cx="1368152" cy="1296144"/>
          </a:xfrm>
          <a:prstGeom prst="rect">
            <a:avLst/>
          </a:prstGeom>
          <a:noFill/>
        </p:spPr>
      </p:pic>
      <p:pic>
        <p:nvPicPr>
          <p:cNvPr id="8" name="Picture 2"/>
          <p:cNvPicPr>
            <a:picLocks noGrp="1" noChangeAspect="1" noChangeArrowheads="1"/>
          </p:cNvPicPr>
          <p:nvPr>
            <p:ph idx="4294967295"/>
          </p:nvPr>
        </p:nvPicPr>
        <p:blipFill>
          <a:blip r:embed="rId4" cstate="print"/>
          <a:srcRect/>
          <a:stretch>
            <a:fillRect/>
          </a:stretch>
        </p:blipFill>
        <p:spPr bwMode="auto">
          <a:xfrm>
            <a:off x="5940152" y="836712"/>
            <a:ext cx="2520280" cy="259228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5000" b="-25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Текст 2"/>
          <p:cNvSpPr>
            <a:spLocks noGrp="1"/>
          </p:cNvSpPr>
          <p:nvPr>
            <p:ph type="body" idx="1"/>
          </p:nvPr>
        </p:nvSpPr>
        <p:spPr>
          <a:xfrm>
            <a:off x="539552" y="188640"/>
            <a:ext cx="7772400" cy="3024335"/>
          </a:xfrm>
        </p:spPr>
        <p:txBody>
          <a:bodyPr>
            <a:normAutofit fontScale="77500" lnSpcReduction="20000"/>
          </a:bodyPr>
          <a:lstStyle/>
          <a:p>
            <a:r>
              <a:rPr lang="ru-RU" sz="4400" b="1" i="1" dirty="0" smtClean="0">
                <a:solidFill>
                  <a:schemeClr val="accent6">
                    <a:lumMod val="60000"/>
                    <a:lumOff val="40000"/>
                  </a:schemeClr>
                </a:solidFill>
                <a:latin typeface="Monotype Corsiva" pitchFamily="66" charset="0"/>
              </a:rPr>
              <a:t>Немного истории</a:t>
            </a:r>
            <a:endParaRPr lang="en-US" sz="4400" b="1" i="1" dirty="0" smtClean="0">
              <a:solidFill>
                <a:schemeClr val="accent6">
                  <a:lumMod val="60000"/>
                  <a:lumOff val="40000"/>
                </a:schemeClr>
              </a:solidFill>
              <a:latin typeface="Monotype Corsiva" pitchFamily="66" charset="0"/>
            </a:endParaRPr>
          </a:p>
          <a:p>
            <a:r>
              <a:rPr lang="ru-RU" sz="4400" b="1" dirty="0" smtClean="0">
                <a:solidFill>
                  <a:schemeClr val="accent6">
                    <a:lumMod val="60000"/>
                    <a:lumOff val="40000"/>
                  </a:schemeClr>
                </a:solidFill>
                <a:latin typeface="Monotype Corsiva" pitchFamily="66" charset="0"/>
              </a:rPr>
              <a:t>Молоко</a:t>
            </a:r>
          </a:p>
          <a:p>
            <a:r>
              <a:rPr lang="ru-RU" sz="3000" b="1" dirty="0" smtClean="0">
                <a:solidFill>
                  <a:srgbClr val="002060"/>
                </a:solidFill>
                <a:latin typeface="Monotype Corsiva" pitchFamily="66" charset="0"/>
              </a:rPr>
              <a:t>Когда в Древней Греции у знатного жителя города </a:t>
            </a:r>
            <a:r>
              <a:rPr lang="ru-RU" sz="3000" b="1" dirty="0" smtClean="0">
                <a:solidFill>
                  <a:srgbClr val="002060"/>
                </a:solidFill>
                <a:latin typeface="Monotype Corsiva" pitchFamily="66" charset="0"/>
              </a:rPr>
              <a:t>Абдеры</a:t>
            </a:r>
            <a:r>
              <a:rPr lang="ru-RU" sz="3000" b="1" dirty="0" smtClean="0">
                <a:solidFill>
                  <a:srgbClr val="002060"/>
                </a:solidFill>
                <a:latin typeface="Monotype Corsiva" pitchFamily="66" charset="0"/>
              </a:rPr>
              <a:t> заболел сын и его ничем не могли вылечить, Гиппократ прописал юноше разбавленное ослиное молоко три раза в день в течение недели, а затем – молоко коровье. И тем излечил больного. Этот знаменитый врач утверждал, что козье молоко излечивает чахотку, коровье – подагру и малокровие, ослицы – многие болезни.</a:t>
            </a:r>
            <a:endParaRPr lang="ru-RU" sz="3000" b="1" dirty="0">
              <a:solidFill>
                <a:srgbClr val="002060"/>
              </a:solidFill>
              <a:latin typeface="Monotype Corsiva" pitchFamily="66" charset="0"/>
            </a:endParaRPr>
          </a:p>
        </p:txBody>
      </p:sp>
      <p:pic>
        <p:nvPicPr>
          <p:cNvPr id="4" name="Picture 4" descr="File0028"/>
          <p:cNvPicPr>
            <a:picLocks noChangeAspect="1" noChangeArrowheads="1"/>
          </p:cNvPicPr>
          <p:nvPr/>
        </p:nvPicPr>
        <p:blipFill>
          <a:blip r:embed="rId3" cstate="print"/>
          <a:srcRect/>
          <a:stretch>
            <a:fillRect/>
          </a:stretch>
        </p:blipFill>
        <p:spPr bwMode="auto">
          <a:xfrm>
            <a:off x="107504" y="4221088"/>
            <a:ext cx="3744416" cy="2160240"/>
          </a:xfrm>
          <a:prstGeom prst="rect">
            <a:avLst/>
          </a:prstGeom>
          <a:noFill/>
          <a:ln w="9525">
            <a:solidFill>
              <a:srgbClr val="800000"/>
            </a:solidFill>
            <a:miter lim="800000"/>
            <a:headEnd/>
            <a:tailEnd/>
          </a:ln>
          <a:effectLst>
            <a:outerShdw dist="107763" dir="2700000" algn="ctr" rotWithShape="0">
              <a:srgbClr val="FF9966">
                <a:alpha val="50000"/>
              </a:srgbClr>
            </a:outerShdw>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5000" r="-15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99992" y="0"/>
            <a:ext cx="4186808" cy="1052736"/>
          </a:xfrm>
        </p:spPr>
        <p:txBody>
          <a:bodyPr/>
          <a:lstStyle/>
          <a:p>
            <a:r>
              <a:rPr lang="ru-RU" b="1" i="1" dirty="0" smtClean="0">
                <a:solidFill>
                  <a:schemeClr val="bg2">
                    <a:lumMod val="50000"/>
                  </a:schemeClr>
                </a:solidFill>
                <a:latin typeface="Monotype Corsiva" pitchFamily="66" charset="0"/>
              </a:rPr>
              <a:t>Не</a:t>
            </a:r>
            <a:r>
              <a:rPr lang="ru-RU" b="1" i="1" dirty="0" smtClean="0">
                <a:solidFill>
                  <a:schemeClr val="accent6">
                    <a:lumMod val="60000"/>
                    <a:lumOff val="40000"/>
                  </a:schemeClr>
                </a:solidFill>
                <a:latin typeface="Monotype Corsiva" pitchFamily="66" charset="0"/>
              </a:rPr>
              <a:t>много истории</a:t>
            </a:r>
            <a:endParaRPr lang="ru-RU" dirty="0">
              <a:solidFill>
                <a:schemeClr val="accent6">
                  <a:lumMod val="60000"/>
                  <a:lumOff val="40000"/>
                </a:schemeClr>
              </a:solidFill>
            </a:endParaRPr>
          </a:p>
        </p:txBody>
      </p:sp>
      <p:sp>
        <p:nvSpPr>
          <p:cNvPr id="3" name="Содержимое 2"/>
          <p:cNvSpPr>
            <a:spLocks noGrp="1"/>
          </p:cNvSpPr>
          <p:nvPr>
            <p:ph sz="half" idx="1"/>
          </p:nvPr>
        </p:nvSpPr>
        <p:spPr>
          <a:xfrm>
            <a:off x="107504" y="3284984"/>
            <a:ext cx="4464496" cy="1512169"/>
          </a:xfrm>
        </p:spPr>
        <p:txBody>
          <a:bodyPr>
            <a:noAutofit/>
          </a:bodyPr>
          <a:lstStyle/>
          <a:p>
            <a:pPr algn="just">
              <a:buNone/>
            </a:pPr>
            <a:r>
              <a:rPr lang="en-US" sz="1600" b="1" dirty="0" smtClean="0">
                <a:latin typeface="Times New Roman" pitchFamily="18" charset="0"/>
                <a:cs typeface="Times New Roman" pitchFamily="18" charset="0"/>
              </a:rPr>
              <a:t>          </a:t>
            </a:r>
            <a:r>
              <a:rPr lang="ru-RU" sz="1600" b="1" dirty="0" smtClean="0">
                <a:latin typeface="Times New Roman" pitchFamily="18" charset="0"/>
                <a:cs typeface="Times New Roman" pitchFamily="18" charset="0"/>
              </a:rPr>
              <a:t>Самые красивые женщины мира использовали молоко, чтобы сохранить свою красоту  и молодость на долгие годы: царица Египта Клеопатра ежедневно принимала молочные ванны.</a:t>
            </a:r>
            <a:endParaRPr lang="ru-RU" sz="1600" b="1" dirty="0">
              <a:latin typeface="Times New Roman" pitchFamily="18" charset="0"/>
              <a:cs typeface="Times New Roman" pitchFamily="18" charset="0"/>
            </a:endParaRPr>
          </a:p>
        </p:txBody>
      </p:sp>
      <p:sp>
        <p:nvSpPr>
          <p:cNvPr id="4" name="Содержимое 3"/>
          <p:cNvSpPr>
            <a:spLocks noGrp="1"/>
          </p:cNvSpPr>
          <p:nvPr>
            <p:ph sz="half" idx="2"/>
          </p:nvPr>
        </p:nvSpPr>
        <p:spPr>
          <a:xfrm>
            <a:off x="4648200" y="836712"/>
            <a:ext cx="4038600" cy="5289451"/>
          </a:xfrm>
        </p:spPr>
        <p:txBody>
          <a:bodyPr>
            <a:normAutofit/>
          </a:bodyPr>
          <a:lstStyle/>
          <a:p>
            <a:pPr>
              <a:buNone/>
            </a:pPr>
            <a:r>
              <a:rPr lang="en-US" sz="1600" b="1" dirty="0" smtClean="0">
                <a:latin typeface="Times New Roman" pitchFamily="18" charset="0"/>
                <a:cs typeface="Times New Roman" pitchFamily="18" charset="0"/>
              </a:rPr>
              <a:t>         </a:t>
            </a:r>
            <a:r>
              <a:rPr lang="ru-RU" sz="1600" b="1" dirty="0" smtClean="0">
                <a:latin typeface="Times New Roman" pitchFamily="18" charset="0"/>
                <a:cs typeface="Times New Roman" pitchFamily="18" charset="0"/>
              </a:rPr>
              <a:t>А жена Нерона </a:t>
            </a:r>
            <a:r>
              <a:rPr lang="ru-RU" sz="1600" b="1" dirty="0" smtClean="0">
                <a:latin typeface="Times New Roman" pitchFamily="18" charset="0"/>
                <a:cs typeface="Times New Roman" pitchFamily="18" charset="0"/>
              </a:rPr>
              <a:t>Поппея</a:t>
            </a:r>
            <a:r>
              <a:rPr lang="ru-RU" sz="1600" b="1" dirty="0" smtClean="0">
                <a:latin typeface="Times New Roman" pitchFamily="18" charset="0"/>
                <a:cs typeface="Times New Roman" pitchFamily="18" charset="0"/>
              </a:rPr>
              <a:t> всегда брала  с собой в путешествие 500 ослиц, чтобы иметь возможность принимать молочные ванны, улучшающие кожу.</a:t>
            </a:r>
            <a:endParaRPr lang="ru-RU" sz="1600" b="1" dirty="0">
              <a:latin typeface="Times New Roman" pitchFamily="18" charset="0"/>
              <a:cs typeface="Times New Roman" pitchFamily="18" charset="0"/>
            </a:endParaRPr>
          </a:p>
        </p:txBody>
      </p:sp>
      <p:pic>
        <p:nvPicPr>
          <p:cNvPr id="5" name="Picture 13" descr="1245063801_preview"/>
          <p:cNvPicPr>
            <a:picLocks noChangeAspect="1" noChangeArrowheads="1"/>
          </p:cNvPicPr>
          <p:nvPr/>
        </p:nvPicPr>
        <p:blipFill>
          <a:blip r:embed="rId3" cstate="print"/>
          <a:srcRect/>
          <a:stretch>
            <a:fillRect/>
          </a:stretch>
        </p:blipFill>
        <p:spPr bwMode="auto">
          <a:xfrm>
            <a:off x="0" y="0"/>
            <a:ext cx="2771800" cy="3212976"/>
          </a:xfrm>
          <a:prstGeom prst="rect">
            <a:avLst/>
          </a:prstGeom>
          <a:noFill/>
        </p:spPr>
      </p:pic>
      <p:pic>
        <p:nvPicPr>
          <p:cNvPr id="6" name="Picture 14" descr="Poppaea"/>
          <p:cNvPicPr>
            <a:picLocks noChangeAspect="1" noChangeArrowheads="1"/>
          </p:cNvPicPr>
          <p:nvPr/>
        </p:nvPicPr>
        <p:blipFill>
          <a:blip r:embed="rId4" cstate="print"/>
          <a:srcRect/>
          <a:stretch>
            <a:fillRect/>
          </a:stretch>
        </p:blipFill>
        <p:spPr bwMode="auto">
          <a:xfrm>
            <a:off x="5868144" y="2420888"/>
            <a:ext cx="2840038" cy="3789362"/>
          </a:xfrm>
          <a:prstGeom prst="rect">
            <a:avLst/>
          </a:prstGeom>
          <a:noFill/>
        </p:spPr>
      </p:pic>
      <p:pic>
        <p:nvPicPr>
          <p:cNvPr id="7" name="Picture 4" descr="File0029"/>
          <p:cNvPicPr>
            <a:picLocks noChangeAspect="1" noChangeArrowheads="1"/>
          </p:cNvPicPr>
          <p:nvPr/>
        </p:nvPicPr>
        <p:blipFill>
          <a:blip r:embed="rId5" cstate="print"/>
          <a:srcRect/>
          <a:stretch>
            <a:fillRect/>
          </a:stretch>
        </p:blipFill>
        <p:spPr bwMode="auto">
          <a:xfrm>
            <a:off x="395536" y="4797152"/>
            <a:ext cx="4392488" cy="1872208"/>
          </a:xfrm>
          <a:prstGeom prst="rect">
            <a:avLst/>
          </a:prstGeom>
          <a:noFill/>
          <a:ln w="9525">
            <a:solidFill>
              <a:srgbClr val="800000"/>
            </a:solidFill>
            <a:miter lim="800000"/>
            <a:headEnd/>
            <a:tailEnd/>
          </a:ln>
          <a:effectLst>
            <a:outerShdw dist="91581" dir="2021404" algn="ctr" rotWithShape="0">
              <a:srgbClr val="FFCC99"/>
            </a:outerShdw>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12000" b="-12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03648" y="116632"/>
            <a:ext cx="6336704" cy="4104456"/>
          </a:xfrm>
        </p:spPr>
        <p:txBody>
          <a:bodyPr>
            <a:normAutofit fontScale="90000"/>
          </a:bodyPr>
          <a:lstStyle/>
          <a:p>
            <a:r>
              <a:rPr lang="en-US" sz="2400" b="1" dirty="0" smtClean="0">
                <a:solidFill>
                  <a:srgbClr val="800000"/>
                </a:solidFill>
                <a:latin typeface="Monotype Corsiva" pitchFamily="66" charset="0"/>
              </a:rPr>
              <a:t/>
            </a:r>
            <a:br>
              <a:rPr lang="en-US" sz="2400" b="1" dirty="0" smtClean="0">
                <a:solidFill>
                  <a:srgbClr val="800000"/>
                </a:solidFill>
                <a:latin typeface="Monotype Corsiva" pitchFamily="66" charset="0"/>
              </a:rPr>
            </a:br>
            <a:r>
              <a:rPr lang="ru-RU" sz="4900" b="1" i="1" dirty="0" smtClean="0">
                <a:solidFill>
                  <a:schemeClr val="accent6">
                    <a:lumMod val="75000"/>
                  </a:schemeClr>
                </a:solidFill>
                <a:latin typeface="Monotype Corsiva" pitchFamily="66" charset="0"/>
              </a:rPr>
              <a:t>Немного истории</a:t>
            </a:r>
            <a:r>
              <a:rPr lang="en-US" sz="2400" b="1" i="1" dirty="0" smtClean="0">
                <a:solidFill>
                  <a:schemeClr val="accent6">
                    <a:lumMod val="75000"/>
                  </a:schemeClr>
                </a:solidFill>
                <a:latin typeface="Monotype Corsiva" pitchFamily="66" charset="0"/>
              </a:rPr>
              <a:t/>
            </a:r>
            <a:br>
              <a:rPr lang="en-US" sz="2400" b="1" i="1" dirty="0" smtClean="0">
                <a:solidFill>
                  <a:schemeClr val="accent6">
                    <a:lumMod val="75000"/>
                  </a:schemeClr>
                </a:solidFill>
                <a:latin typeface="Monotype Corsiva" pitchFamily="66" charset="0"/>
              </a:rPr>
            </a:br>
            <a:r>
              <a:rPr lang="ru-RU" sz="2400" b="1" dirty="0" smtClean="0">
                <a:solidFill>
                  <a:srgbClr val="800000"/>
                </a:solidFill>
                <a:latin typeface="Monotype Corsiva" pitchFamily="66" charset="0"/>
              </a:rPr>
              <a:t>Почти 200 лет назад в Москве жил доктор Федор </a:t>
            </a:r>
            <a:r>
              <a:rPr lang="ru-RU" sz="2200" b="1" dirty="0" smtClean="0">
                <a:solidFill>
                  <a:schemeClr val="accent6">
                    <a:lumMod val="50000"/>
                  </a:schemeClr>
                </a:solidFill>
                <a:latin typeface="Monotype Corsiva" pitchFamily="66" charset="0"/>
              </a:rPr>
              <a:t>Иванович Иноземцев (1802—1869). </a:t>
            </a:r>
            <a:r>
              <a:rPr lang="ru-RU" sz="2400" b="1" dirty="0" smtClean="0">
                <a:solidFill>
                  <a:srgbClr val="800000"/>
                </a:solidFill>
                <a:latin typeface="Monotype Corsiva" pitchFamily="66" charset="0"/>
              </a:rPr>
              <a:t/>
            </a:r>
            <a:br>
              <a:rPr lang="ru-RU" sz="2400" b="1" dirty="0" smtClean="0">
                <a:solidFill>
                  <a:srgbClr val="800000"/>
                </a:solidFill>
                <a:latin typeface="Monotype Corsiva" pitchFamily="66" charset="0"/>
              </a:rPr>
            </a:br>
            <a:r>
              <a:rPr lang="ru-RU" sz="2400" b="1" dirty="0" smtClean="0">
                <a:solidFill>
                  <a:srgbClr val="800000"/>
                </a:solidFill>
                <a:latin typeface="Monotype Corsiva" pitchFamily="66" charset="0"/>
              </a:rPr>
              <a:t>К нему в клинику приезжали из разных городов и даже из других государств. Говорили, что он нашел новое могучее лекарство.</a:t>
            </a:r>
            <a:br>
              <a:rPr lang="ru-RU" sz="2400" b="1" dirty="0" smtClean="0">
                <a:solidFill>
                  <a:srgbClr val="800000"/>
                </a:solidFill>
                <a:latin typeface="Monotype Corsiva" pitchFamily="66" charset="0"/>
              </a:rPr>
            </a:br>
            <a:r>
              <a:rPr lang="ru-RU" sz="2400" b="1" dirty="0" smtClean="0">
                <a:solidFill>
                  <a:srgbClr val="800000"/>
                </a:solidFill>
                <a:latin typeface="Monotype Corsiva" pitchFamily="66" charset="0"/>
              </a:rPr>
              <a:t>А </a:t>
            </a:r>
            <a:r>
              <a:rPr lang="en-US" sz="2400" b="1" dirty="0" smtClean="0">
                <a:solidFill>
                  <a:srgbClr val="800000"/>
                </a:solidFill>
                <a:latin typeface="Monotype Corsiva" pitchFamily="66" charset="0"/>
              </a:rPr>
              <a:t>  </a:t>
            </a:r>
            <a:r>
              <a:rPr lang="ru-RU" sz="2400" b="1" dirty="0" smtClean="0">
                <a:solidFill>
                  <a:srgbClr val="800000"/>
                </a:solidFill>
                <a:latin typeface="Monotype Corsiva" pitchFamily="66" charset="0"/>
              </a:rPr>
              <a:t>лекарством этим было </a:t>
            </a:r>
            <a:r>
              <a:rPr lang="ru-RU" sz="2400" b="1" dirty="0" smtClean="0">
                <a:solidFill>
                  <a:srgbClr val="800000"/>
                </a:solidFill>
              </a:rPr>
              <a:t>… </a:t>
            </a:r>
            <a:br>
              <a:rPr lang="ru-RU" sz="2400" b="1" dirty="0" smtClean="0">
                <a:solidFill>
                  <a:srgbClr val="800000"/>
                </a:solidFill>
              </a:rPr>
            </a:br>
            <a:r>
              <a:rPr lang="ru-RU" sz="4000" b="1" dirty="0" smtClean="0">
                <a:solidFill>
                  <a:schemeClr val="accent6">
                    <a:lumMod val="75000"/>
                  </a:schemeClr>
                </a:solidFill>
                <a:effectLst>
                  <a:outerShdw blurRad="38100" dist="38100" dir="2700000" algn="tl">
                    <a:srgbClr val="000000"/>
                  </a:outerShdw>
                </a:effectLst>
                <a:latin typeface="Monotype Corsiva" pitchFamily="66" charset="0"/>
              </a:rPr>
              <a:t>Молоко</a:t>
            </a:r>
            <a:br>
              <a:rPr lang="ru-RU" sz="4000" b="1" dirty="0" smtClean="0">
                <a:solidFill>
                  <a:schemeClr val="accent6">
                    <a:lumMod val="75000"/>
                  </a:schemeClr>
                </a:solidFill>
                <a:effectLst>
                  <a:outerShdw blurRad="38100" dist="38100" dir="2700000" algn="tl">
                    <a:srgbClr val="000000"/>
                  </a:outerShdw>
                </a:effectLst>
                <a:latin typeface="Monotype Corsiva" pitchFamily="66" charset="0"/>
              </a:rPr>
            </a:br>
            <a:r>
              <a:rPr lang="ru-RU" sz="2000" b="1" dirty="0" smtClean="0">
                <a:solidFill>
                  <a:schemeClr val="accent6">
                    <a:lumMod val="50000"/>
                  </a:schemeClr>
                </a:solidFill>
                <a:latin typeface="Monotype Corsiva" pitchFamily="66" charset="0"/>
              </a:rPr>
              <a:t>Он предложил свои способы лечения молоком туберкулеза легких, бронхита, плеврита, бронхиальной астмы, желудочно-кишечных заболеваний, цинги, холеры, нервных болезней.</a:t>
            </a:r>
            <a:r>
              <a:rPr lang="ru-RU" sz="1600" b="1" dirty="0" smtClean="0">
                <a:solidFill>
                  <a:schemeClr val="accent6">
                    <a:lumMod val="50000"/>
                  </a:schemeClr>
                </a:solidFill>
                <a:latin typeface="Monotype Corsiva" pitchFamily="66" charset="0"/>
              </a:rPr>
              <a:t/>
            </a:r>
            <a:br>
              <a:rPr lang="ru-RU" sz="1600" b="1" dirty="0" smtClean="0">
                <a:solidFill>
                  <a:schemeClr val="accent6">
                    <a:lumMod val="50000"/>
                  </a:schemeClr>
                </a:solidFill>
                <a:latin typeface="Monotype Corsiva" pitchFamily="66" charset="0"/>
              </a:rPr>
            </a:br>
            <a:endParaRPr lang="ru-RU" sz="1600" b="1" dirty="0">
              <a:solidFill>
                <a:schemeClr val="accent6">
                  <a:lumMod val="50000"/>
                </a:schemeClr>
              </a:solidFill>
              <a:latin typeface="Monotype Corsiva" pitchFamily="66" charset="0"/>
            </a:endParaRPr>
          </a:p>
        </p:txBody>
      </p:sp>
      <p:sp>
        <p:nvSpPr>
          <p:cNvPr id="3" name="Содержимое 2"/>
          <p:cNvSpPr>
            <a:spLocks noGrp="1"/>
          </p:cNvSpPr>
          <p:nvPr>
            <p:ph sz="half" idx="1"/>
          </p:nvPr>
        </p:nvSpPr>
        <p:spPr>
          <a:xfrm>
            <a:off x="1979712" y="4221088"/>
            <a:ext cx="5256584" cy="2304255"/>
          </a:xfrm>
        </p:spPr>
        <p:txBody>
          <a:bodyPr>
            <a:normAutofit fontScale="92500" lnSpcReduction="20000"/>
          </a:bodyPr>
          <a:lstStyle/>
          <a:p>
            <a:pPr>
              <a:buNone/>
            </a:pPr>
            <a:r>
              <a:rPr lang="ru-RU" sz="2400" dirty="0" smtClean="0">
                <a:solidFill>
                  <a:srgbClr val="002060"/>
                </a:solidFill>
              </a:rPr>
              <a:t>    </a:t>
            </a:r>
            <a:r>
              <a:rPr lang="ru-RU" sz="2600" b="1" dirty="0" smtClean="0">
                <a:solidFill>
                  <a:srgbClr val="002060"/>
                </a:solidFill>
                <a:latin typeface="Monotype Corsiva" pitchFamily="66" charset="0"/>
              </a:rPr>
              <a:t>В </a:t>
            </a:r>
            <a:r>
              <a:rPr lang="en-US" sz="2600" b="1" dirty="0" smtClean="0">
                <a:solidFill>
                  <a:srgbClr val="002060"/>
                </a:solidFill>
                <a:latin typeface="Monotype Corsiva" pitchFamily="66" charset="0"/>
              </a:rPr>
              <a:t>XIV</a:t>
            </a:r>
            <a:r>
              <a:rPr lang="ru-RU" sz="2600" b="1" dirty="0" smtClean="0">
                <a:solidFill>
                  <a:srgbClr val="002060"/>
                </a:solidFill>
                <a:latin typeface="Monotype Corsiva" pitchFamily="66" charset="0"/>
              </a:rPr>
              <a:t>в. им стали лечить болезни сердца, легких, печени, желудочно-кишечного тракта, а обезжиренным молоком – ожирение. </a:t>
            </a:r>
            <a:br>
              <a:rPr lang="ru-RU" sz="2600" b="1" dirty="0" smtClean="0">
                <a:solidFill>
                  <a:srgbClr val="002060"/>
                </a:solidFill>
                <a:latin typeface="Monotype Corsiva" pitchFamily="66" charset="0"/>
              </a:rPr>
            </a:br>
            <a:r>
              <a:rPr lang="ru-RU" sz="2600" b="1" dirty="0" smtClean="0">
                <a:solidFill>
                  <a:srgbClr val="002060"/>
                </a:solidFill>
                <a:latin typeface="Monotype Corsiva" pitchFamily="66" charset="0"/>
              </a:rPr>
              <a:t>Выдающийся ученый С.П.Боткин признал за молоком целебную силу при болезнях сердца.</a:t>
            </a:r>
          </a:p>
          <a:p>
            <a:endParaRPr lang="ru-RU" sz="2600" b="1" dirty="0" smtClean="0">
              <a:solidFill>
                <a:srgbClr val="002060"/>
              </a:solidFill>
            </a:endParaRPr>
          </a:p>
          <a:p>
            <a:endParaRPr lang="ru-RU" dirty="0">
              <a:solidFill>
                <a:srgbClr val="002060"/>
              </a:solidFill>
            </a:endParaRPr>
          </a:p>
        </p:txBody>
      </p:sp>
      <p:pic>
        <p:nvPicPr>
          <p:cNvPr id="5" name="Picture 5" descr="222"/>
          <p:cNvPicPr>
            <a:picLocks noChangeAspect="1" noChangeArrowheads="1" noCrop="1"/>
          </p:cNvPicPr>
          <p:nvPr/>
        </p:nvPicPr>
        <p:blipFill>
          <a:blip r:embed="rId4" cstate="print"/>
          <a:srcRect/>
          <a:stretch>
            <a:fillRect/>
          </a:stretch>
        </p:blipFill>
        <p:spPr bwMode="auto">
          <a:xfrm>
            <a:off x="0" y="3645024"/>
            <a:ext cx="1905000" cy="2857500"/>
          </a:xfrm>
          <a:prstGeom prst="rect">
            <a:avLst/>
          </a:prstGeom>
          <a:noFill/>
        </p:spPr>
      </p:pic>
      <p:graphicFrame>
        <p:nvGraphicFramePr>
          <p:cNvPr id="1026" name="Object 2"/>
          <p:cNvGraphicFramePr>
            <a:graphicFrameLocks noChangeAspect="1"/>
          </p:cNvGraphicFramePr>
          <p:nvPr>
            <p:ph sz="half" idx="2"/>
          </p:nvPr>
        </p:nvGraphicFramePr>
        <p:xfrm>
          <a:off x="7380312" y="3789040"/>
          <a:ext cx="1528763" cy="2851150"/>
        </p:xfrm>
        <a:graphic>
          <a:graphicData uri="http://schemas.openxmlformats.org/presentationml/2006/ole">
            <p:oleObj spid="_x0000_s1026" name="Flash Document" r:id="rId5" imgW="1528920" imgH="2851200" progId="">
              <p:embed/>
            </p:oleObj>
          </a:graphicData>
        </a:graphic>
      </p:graphicFrame>
      <p:pic>
        <p:nvPicPr>
          <p:cNvPr id="6" name="Picture 2"/>
          <p:cNvPicPr>
            <a:picLocks noChangeAspect="1" noChangeArrowheads="1"/>
          </p:cNvPicPr>
          <p:nvPr/>
        </p:nvPicPr>
        <p:blipFill>
          <a:blip r:embed="rId6" cstate="print"/>
          <a:srcRect/>
          <a:stretch>
            <a:fillRect/>
          </a:stretch>
        </p:blipFill>
        <p:spPr bwMode="auto">
          <a:xfrm>
            <a:off x="0" y="0"/>
            <a:ext cx="1475656" cy="162880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4.16667E-6 1.34535E-6 L 0.69114 0.00231 " pathEditMode="relative" rAng="0" ptsTypes="AA">
                                      <p:cBhvr>
                                        <p:cTn id="6" dur="15000" fill="hold"/>
                                        <p:tgtEl>
                                          <p:spTgt spid="5"/>
                                        </p:tgtEl>
                                        <p:attrNameLst>
                                          <p:attrName>ppt_x</p:attrName>
                                          <p:attrName>ppt_y</p:attrName>
                                        </p:attrNameLst>
                                      </p:cBhvr>
                                      <p:rCtr x="345" y="1"/>
                                    </p:animMotion>
                                  </p:childTnLst>
                                </p:cTn>
                              </p:par>
                            </p:childTnLst>
                          </p:cTn>
                        </p:par>
                        <p:par>
                          <p:cTn id="7" fill="hold">
                            <p:stCondLst>
                              <p:cond delay="15000"/>
                            </p:stCondLst>
                            <p:childTnLst>
                              <p:par>
                                <p:cTn id="8" presetID="1" presetClass="exit" presetSubtype="0" fill="hold" nodeType="afterEffect">
                                  <p:stCondLst>
                                    <p:cond delay="0"/>
                                  </p:stCondLst>
                                  <p:childTnLst>
                                    <p:set>
                                      <p:cBhvr>
                                        <p:cTn id="9" dur="1" fill="hold">
                                          <p:stCondLst>
                                            <p:cond delay="0"/>
                                          </p:stCondLst>
                                        </p:cTn>
                                        <p:tgtEl>
                                          <p:spTgt spid="5"/>
                                        </p:tgtEl>
                                        <p:attrNameLst>
                                          <p:attrName>style.visibility</p:attrName>
                                        </p:attrNameLst>
                                      </p:cBhvr>
                                      <p:to>
                                        <p:strVal val="hidden"/>
                                      </p:to>
                                    </p:set>
                                  </p:childTnLst>
                                </p:cTn>
                              </p:par>
                            </p:childTnLst>
                          </p:cTn>
                        </p:par>
                        <p:par>
                          <p:cTn id="10" fill="hold">
                            <p:stCondLst>
                              <p:cond delay="15000"/>
                            </p:stCondLst>
                            <p:childTnLst>
                              <p:par>
                                <p:cTn id="11" presetID="22" presetClass="entr" presetSubtype="4" fill="hold" nodeType="after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wipe(down)">
                                      <p:cBhvr>
                                        <p:cTn id="13" dur="500"/>
                                        <p:tgtEl>
                                          <p:spTgt spid="1026"/>
                                        </p:tgtEl>
                                      </p:cBhvr>
                                    </p:animEffect>
                                  </p:childTnLst>
                                </p:cTn>
                              </p:par>
                              <p:par>
                                <p:cTn id="14" presetID="1" presetClass="entr" presetSubtype="0" fill="hold" nodeType="withEffect">
                                  <p:stCondLst>
                                    <p:cond delay="0"/>
                                  </p:stCondLst>
                                  <p:childTnLst>
                                    <p:set>
                                      <p:cBhvr>
                                        <p:cTn id="15"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6000" r="-1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04664"/>
            <a:ext cx="5554960" cy="1872208"/>
          </a:xfrm>
        </p:spPr>
        <p:txBody>
          <a:bodyPr>
            <a:normAutofit fontScale="90000"/>
          </a:bodyPr>
          <a:lstStyle/>
          <a:p>
            <a:pPr algn="l"/>
            <a:r>
              <a:rPr lang="ru-RU" sz="1800" dirty="0" smtClean="0">
                <a:latin typeface="Times New Roman" pitchFamily="18" charset="0"/>
                <a:cs typeface="Times New Roman" pitchFamily="18" charset="0"/>
              </a:rPr>
              <a:t/>
            </a:r>
            <a:br>
              <a:rPr lang="ru-RU" sz="1800" dirty="0" smtClean="0">
                <a:latin typeface="Times New Roman" pitchFamily="18" charset="0"/>
                <a:cs typeface="Times New Roman" pitchFamily="18" charset="0"/>
              </a:rPr>
            </a:br>
            <a:r>
              <a:rPr lang="en-US" sz="1800" dirty="0" smtClean="0">
                <a:latin typeface="Times New Roman" pitchFamily="18" charset="0"/>
                <a:cs typeface="Times New Roman" pitchFamily="18" charset="0"/>
              </a:rPr>
              <a:t/>
            </a:r>
            <a:br>
              <a:rPr lang="en-US" sz="1800" dirty="0" smtClean="0">
                <a:latin typeface="Times New Roman" pitchFamily="18" charset="0"/>
                <a:cs typeface="Times New Roman" pitchFamily="18" charset="0"/>
              </a:rPr>
            </a:br>
            <a:r>
              <a:rPr lang="en-US" sz="1800" dirty="0" smtClean="0">
                <a:latin typeface="Times New Roman" pitchFamily="18" charset="0"/>
                <a:cs typeface="Times New Roman" pitchFamily="18" charset="0"/>
              </a:rPr>
              <a:t/>
            </a:r>
            <a:br>
              <a:rPr lang="en-US" sz="1800" dirty="0" smtClean="0">
                <a:latin typeface="Times New Roman" pitchFamily="18" charset="0"/>
                <a:cs typeface="Times New Roman" pitchFamily="18" charset="0"/>
              </a:rPr>
            </a:br>
            <a:r>
              <a:rPr lang="en-US" sz="1800" dirty="0" smtClean="0">
                <a:latin typeface="Times New Roman" pitchFamily="18" charset="0"/>
                <a:cs typeface="Times New Roman" pitchFamily="18" charset="0"/>
              </a:rPr>
              <a:t/>
            </a:r>
            <a:br>
              <a:rPr lang="en-US" sz="1800" dirty="0" smtClean="0">
                <a:latin typeface="Times New Roman" pitchFamily="18" charset="0"/>
                <a:cs typeface="Times New Roman" pitchFamily="18" charset="0"/>
              </a:rPr>
            </a:br>
            <a:r>
              <a:rPr lang="ru-RU" sz="3600" b="1" i="1" dirty="0" smtClean="0">
                <a:solidFill>
                  <a:schemeClr val="tx2"/>
                </a:solidFill>
                <a:latin typeface="Monotype Corsiva" pitchFamily="66" charset="0"/>
              </a:rPr>
              <a:t>Немного истории</a:t>
            </a:r>
            <a:r>
              <a:rPr lang="en-US" sz="1800" dirty="0" smtClean="0">
                <a:solidFill>
                  <a:schemeClr val="tx2"/>
                </a:solidFill>
                <a:latin typeface="Times New Roman" pitchFamily="18" charset="0"/>
                <a:cs typeface="Times New Roman" pitchFamily="18" charset="0"/>
              </a:rPr>
              <a:t/>
            </a:r>
            <a:br>
              <a:rPr lang="en-US" sz="1800" dirty="0" smtClean="0">
                <a:solidFill>
                  <a:schemeClr val="tx2"/>
                </a:solidFill>
                <a:latin typeface="Times New Roman" pitchFamily="18" charset="0"/>
                <a:cs typeface="Times New Roman" pitchFamily="18" charset="0"/>
              </a:rPr>
            </a:br>
            <a:r>
              <a:rPr lang="en-US" sz="1800" dirty="0" smtClean="0">
                <a:latin typeface="Times New Roman" pitchFamily="18" charset="0"/>
                <a:cs typeface="Times New Roman" pitchFamily="18" charset="0"/>
              </a:rPr>
              <a:t/>
            </a:r>
            <a:br>
              <a:rPr lang="en-US" sz="1800" dirty="0" smtClean="0">
                <a:latin typeface="Times New Roman" pitchFamily="18" charset="0"/>
                <a:cs typeface="Times New Roman" pitchFamily="18" charset="0"/>
              </a:rPr>
            </a:br>
            <a:r>
              <a:rPr lang="ru-RU" sz="2000" b="1" i="1" dirty="0" smtClean="0">
                <a:latin typeface="Times New Roman" pitchFamily="18" charset="0"/>
                <a:cs typeface="Times New Roman" pitchFamily="18" charset="0"/>
              </a:rPr>
              <a:t>Благодаря классическим исследованиям И.П.Павлова и его учеников была разработана твёрдая научная база, подтверждающая исключительную роль молока и молочных продуктов в питании человека и животных.</a:t>
            </a:r>
            <a:r>
              <a:rPr lang="en-US" sz="2000" b="1" i="1" dirty="0" smtClean="0">
                <a:latin typeface="Times New Roman" pitchFamily="18" charset="0"/>
                <a:cs typeface="Times New Roman" pitchFamily="18" charset="0"/>
              </a:rPr>
              <a:t/>
            </a:r>
            <a:br>
              <a:rPr lang="en-US" sz="2000" b="1" i="1" dirty="0" smtClean="0">
                <a:latin typeface="Times New Roman" pitchFamily="18" charset="0"/>
                <a:cs typeface="Times New Roman" pitchFamily="18" charset="0"/>
              </a:rPr>
            </a:br>
            <a:r>
              <a:rPr lang="ru-RU" sz="2000" b="1" dirty="0" smtClean="0">
                <a:latin typeface="Times New Roman" pitchFamily="18" charset="0"/>
                <a:cs typeface="Times New Roman" pitchFamily="18" charset="0"/>
              </a:rPr>
              <a:t/>
            </a:r>
            <a:br>
              <a:rPr lang="ru-RU" sz="2000" b="1" dirty="0" smtClean="0">
                <a:latin typeface="Times New Roman" pitchFamily="18" charset="0"/>
                <a:cs typeface="Times New Roman" pitchFamily="18" charset="0"/>
              </a:rPr>
            </a:br>
            <a:r>
              <a:rPr lang="ru-RU" dirty="0" smtClean="0"/>
              <a:t/>
            </a:r>
            <a:br>
              <a:rPr lang="ru-RU" dirty="0" smtClean="0"/>
            </a:br>
            <a:endParaRPr lang="ru-RU" dirty="0"/>
          </a:p>
        </p:txBody>
      </p:sp>
      <p:sp>
        <p:nvSpPr>
          <p:cNvPr id="3" name="Содержимое 2"/>
          <p:cNvSpPr>
            <a:spLocks noGrp="1"/>
          </p:cNvSpPr>
          <p:nvPr>
            <p:ph idx="1"/>
          </p:nvPr>
        </p:nvSpPr>
        <p:spPr>
          <a:xfrm>
            <a:off x="0" y="2204864"/>
            <a:ext cx="5652120" cy="2736304"/>
          </a:xfrm>
        </p:spPr>
        <p:txBody>
          <a:bodyPr>
            <a:normAutofit/>
          </a:bodyPr>
          <a:lstStyle/>
          <a:p>
            <a:pPr>
              <a:buNone/>
            </a:pPr>
            <a:r>
              <a:rPr lang="en-US" sz="1600" b="1" dirty="0" smtClean="0">
                <a:latin typeface="Times New Roman" pitchFamily="18" charset="0"/>
                <a:cs typeface="Times New Roman" pitchFamily="18" charset="0"/>
              </a:rPr>
              <a:t>       </a:t>
            </a:r>
          </a:p>
          <a:p>
            <a:pPr>
              <a:buNone/>
            </a:pPr>
            <a:endParaRPr lang="en-US" sz="1600" b="1" dirty="0" smtClean="0">
              <a:latin typeface="Times New Roman" pitchFamily="18" charset="0"/>
              <a:cs typeface="Times New Roman" pitchFamily="18" charset="0"/>
            </a:endParaRPr>
          </a:p>
          <a:p>
            <a:pPr>
              <a:buNone/>
            </a:pPr>
            <a:r>
              <a:rPr lang="en-US" sz="1600" b="1" i="1" dirty="0" smtClean="0">
                <a:latin typeface="Times New Roman" pitchFamily="18" charset="0"/>
                <a:cs typeface="Times New Roman" pitchFamily="18" charset="0"/>
              </a:rPr>
              <a:t>          </a:t>
            </a:r>
            <a:r>
              <a:rPr lang="ru-RU" sz="1600" b="1" i="1" dirty="0" smtClean="0">
                <a:latin typeface="Times New Roman" pitchFamily="18" charset="0"/>
                <a:cs typeface="Times New Roman" pitchFamily="18" charset="0"/>
              </a:rPr>
              <a:t>В ХVІІІ веке Гофман впервые обратил внимание на использование молока в качестве противоядия. Молоко и молочные продукты начали использовать в лечебном питании и в России. В «Полном и всеобщем домашнем лечебнике» Г.Бухана, переведенном и изданном в Москве в 1780 г., о молоке сказано как о необходимом продукте при лечении детей, даже рекомендовано использовать его наряду с овощами для лечения цинги.</a:t>
            </a:r>
          </a:p>
          <a:p>
            <a:endParaRPr lang="ru-RU" sz="2200" dirty="0" smtClean="0"/>
          </a:p>
          <a:p>
            <a:endParaRPr lang="ru-RU" sz="2200" dirty="0" smtClean="0"/>
          </a:p>
          <a:p>
            <a:endParaRPr lang="ru-RU" sz="2200" dirty="0" smtClean="0"/>
          </a:p>
          <a:p>
            <a:endParaRPr lang="ru-RU" sz="900" dirty="0"/>
          </a:p>
        </p:txBody>
      </p:sp>
      <p:pic>
        <p:nvPicPr>
          <p:cNvPr id="4" name="Picture 6" descr="post-184-1152464587-pavlov"/>
          <p:cNvPicPr>
            <a:picLocks noChangeAspect="1" noChangeArrowheads="1"/>
          </p:cNvPicPr>
          <p:nvPr/>
        </p:nvPicPr>
        <p:blipFill>
          <a:blip r:embed="rId3" cstate="print"/>
          <a:srcRect/>
          <a:stretch>
            <a:fillRect/>
          </a:stretch>
        </p:blipFill>
        <p:spPr bwMode="auto">
          <a:xfrm>
            <a:off x="6300192" y="116632"/>
            <a:ext cx="2736304" cy="3157811"/>
          </a:xfrm>
          <a:prstGeom prst="rect">
            <a:avLst/>
          </a:prstGeom>
          <a:noFill/>
        </p:spPr>
      </p:pic>
      <p:sp>
        <p:nvSpPr>
          <p:cNvPr id="5" name="Прямоугольник 4"/>
          <p:cNvSpPr/>
          <p:nvPr/>
        </p:nvSpPr>
        <p:spPr>
          <a:xfrm>
            <a:off x="467544" y="4509120"/>
            <a:ext cx="7920880" cy="2246769"/>
          </a:xfrm>
          <a:prstGeom prst="rect">
            <a:avLst/>
          </a:prstGeom>
        </p:spPr>
        <p:txBody>
          <a:bodyPr wrap="square">
            <a:spAutoFit/>
          </a:bodyPr>
          <a:lstStyle/>
          <a:p>
            <a:pPr>
              <a:buNone/>
            </a:pPr>
            <a:endParaRPr lang="en-US" sz="2800" b="1" dirty="0" smtClean="0">
              <a:solidFill>
                <a:schemeClr val="tx2"/>
              </a:solidFill>
              <a:latin typeface="Monotype Corsiva" pitchFamily="66" charset="0"/>
            </a:endParaRPr>
          </a:p>
          <a:p>
            <a:pPr>
              <a:buNone/>
            </a:pPr>
            <a:r>
              <a:rPr lang="ru-RU" sz="2800" b="1" dirty="0" smtClean="0">
                <a:solidFill>
                  <a:schemeClr val="tx2"/>
                </a:solidFill>
                <a:latin typeface="Monotype Corsiva" pitchFamily="66" charset="0"/>
              </a:rPr>
              <a:t>Если в течение 1200 месяцев вы будете ежедневно выпивать один литр молока, то вы себе обеспечите сто лет жизни!» </a:t>
            </a:r>
          </a:p>
          <a:p>
            <a:pPr algn="r">
              <a:buNone/>
            </a:pPr>
            <a:r>
              <a:rPr lang="ru-RU" sz="2800" b="1" dirty="0" smtClean="0">
                <a:solidFill>
                  <a:schemeClr val="tx2"/>
                </a:solidFill>
                <a:latin typeface="Monotype Corsiva" pitchFamily="66" charset="0"/>
              </a:rPr>
              <a:t>Шведский ученый Ниле </a:t>
            </a:r>
            <a:r>
              <a:rPr lang="ru-RU" sz="2800" b="1" dirty="0" smtClean="0">
                <a:solidFill>
                  <a:schemeClr val="tx2"/>
                </a:solidFill>
                <a:latin typeface="Monotype Corsiva" pitchFamily="66" charset="0"/>
              </a:rPr>
              <a:t>Густавсон</a:t>
            </a:r>
            <a:r>
              <a:rPr lang="ru-RU" sz="2800" b="1" dirty="0" smtClean="0">
                <a:solidFill>
                  <a:schemeClr val="tx2"/>
                </a:solidFill>
                <a:latin typeface="Monotype Corsiva" pitchFamily="66" charset="0"/>
              </a:rPr>
              <a:t> .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9000" r="-29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274638"/>
            <a:ext cx="7416824" cy="1143000"/>
          </a:xfrm>
        </p:spPr>
        <p:txBody>
          <a:bodyPr>
            <a:normAutofit fontScale="90000"/>
          </a:bodyPr>
          <a:lstStyle/>
          <a:p>
            <a:r>
              <a:rPr lang="ru-RU" b="1" dirty="0" smtClean="0">
                <a:solidFill>
                  <a:schemeClr val="accent6">
                    <a:lumMod val="75000"/>
                  </a:schemeClr>
                </a:solidFill>
                <a:latin typeface="+mn-lt"/>
              </a:rPr>
              <a:t>Откуда пришло слово «молоко»</a:t>
            </a:r>
            <a:r>
              <a:rPr lang="en-US" b="1" dirty="0" smtClean="0">
                <a:solidFill>
                  <a:schemeClr val="accent6">
                    <a:lumMod val="75000"/>
                  </a:schemeClr>
                </a:solidFill>
                <a:latin typeface="+mn-lt"/>
              </a:rPr>
              <a:t/>
            </a:r>
            <a:br>
              <a:rPr lang="en-US" b="1" dirty="0" smtClean="0">
                <a:solidFill>
                  <a:schemeClr val="accent6">
                    <a:lumMod val="75000"/>
                  </a:schemeClr>
                </a:solidFill>
                <a:latin typeface="+mn-lt"/>
              </a:rPr>
            </a:br>
            <a:endParaRPr lang="ru-RU" dirty="0">
              <a:solidFill>
                <a:schemeClr val="accent6">
                  <a:lumMod val="75000"/>
                </a:schemeClr>
              </a:solidFill>
              <a:latin typeface="+mn-lt"/>
            </a:endParaRPr>
          </a:p>
        </p:txBody>
      </p:sp>
      <p:sp>
        <p:nvSpPr>
          <p:cNvPr id="3" name="Содержимое 2"/>
          <p:cNvSpPr>
            <a:spLocks noGrp="1"/>
          </p:cNvSpPr>
          <p:nvPr>
            <p:ph idx="1"/>
          </p:nvPr>
        </p:nvSpPr>
        <p:spPr>
          <a:xfrm>
            <a:off x="457200" y="1268760"/>
            <a:ext cx="5122912" cy="4857403"/>
          </a:xfrm>
        </p:spPr>
        <p:txBody>
          <a:bodyPr>
            <a:normAutofit fontScale="77500" lnSpcReduction="20000"/>
          </a:bodyPr>
          <a:lstStyle/>
          <a:p>
            <a:pPr>
              <a:lnSpc>
                <a:spcPct val="90000"/>
              </a:lnSpc>
            </a:pPr>
            <a:r>
              <a:rPr lang="ru-RU" sz="2800" b="1" dirty="0" smtClean="0">
                <a:solidFill>
                  <a:schemeClr val="accent2">
                    <a:lumMod val="60000"/>
                    <a:lumOff val="40000"/>
                  </a:schemeClr>
                </a:solidFill>
              </a:rPr>
              <a:t>«Молоко» - это слово имеет индоевропейскую природу.</a:t>
            </a:r>
          </a:p>
          <a:p>
            <a:pPr>
              <a:lnSpc>
                <a:spcPct val="90000"/>
              </a:lnSpc>
            </a:pPr>
            <a:r>
              <a:rPr lang="ru-RU" sz="2800" b="1" dirty="0" smtClean="0">
                <a:solidFill>
                  <a:schemeClr val="accent2">
                    <a:lumMod val="60000"/>
                    <a:lumOff val="40000"/>
                  </a:schemeClr>
                </a:solidFill>
              </a:rPr>
              <a:t>В литовском находим </a:t>
            </a:r>
            <a:r>
              <a:rPr lang="en-US" sz="2800" b="1" dirty="0" smtClean="0">
                <a:solidFill>
                  <a:schemeClr val="accent2">
                    <a:lumMod val="60000"/>
                    <a:lumOff val="40000"/>
                  </a:schemeClr>
                </a:solidFill>
              </a:rPr>
              <a:t>malkas</a:t>
            </a:r>
            <a:r>
              <a:rPr lang="ru-RU" sz="2800" b="1" dirty="0" smtClean="0">
                <a:solidFill>
                  <a:schemeClr val="accent2">
                    <a:lumMod val="60000"/>
                    <a:lumOff val="40000"/>
                  </a:schemeClr>
                </a:solidFill>
              </a:rPr>
              <a:t> «молоко»,</a:t>
            </a:r>
          </a:p>
          <a:p>
            <a:pPr>
              <a:lnSpc>
                <a:spcPct val="90000"/>
              </a:lnSpc>
            </a:pPr>
            <a:r>
              <a:rPr lang="ru-RU" sz="2800" b="1" dirty="0" smtClean="0">
                <a:solidFill>
                  <a:schemeClr val="accent2">
                    <a:lumMod val="60000"/>
                    <a:lumOff val="40000"/>
                  </a:schemeClr>
                </a:solidFill>
              </a:rPr>
              <a:t>в немецком  </a:t>
            </a:r>
            <a:r>
              <a:rPr lang="en-US" sz="2800" b="1" dirty="0" smtClean="0">
                <a:solidFill>
                  <a:schemeClr val="accent2">
                    <a:lumMod val="60000"/>
                    <a:lumOff val="40000"/>
                  </a:schemeClr>
                </a:solidFill>
              </a:rPr>
              <a:t>Milch</a:t>
            </a:r>
            <a:r>
              <a:rPr lang="ru-RU" sz="2800" b="1" dirty="0" smtClean="0">
                <a:solidFill>
                  <a:schemeClr val="accent2">
                    <a:lumMod val="60000"/>
                    <a:lumOff val="40000"/>
                  </a:schemeClr>
                </a:solidFill>
              </a:rPr>
              <a:t> «молоко»,</a:t>
            </a:r>
          </a:p>
          <a:p>
            <a:pPr>
              <a:lnSpc>
                <a:spcPct val="90000"/>
              </a:lnSpc>
            </a:pPr>
            <a:r>
              <a:rPr lang="ru-RU" sz="2800" b="1" dirty="0" smtClean="0">
                <a:solidFill>
                  <a:schemeClr val="accent2">
                    <a:lumMod val="60000"/>
                    <a:lumOff val="40000"/>
                  </a:schemeClr>
                </a:solidFill>
              </a:rPr>
              <a:t>в английском </a:t>
            </a:r>
            <a:r>
              <a:rPr lang="en-US" sz="2800" b="1" dirty="0" smtClean="0">
                <a:solidFill>
                  <a:schemeClr val="accent2">
                    <a:lumMod val="60000"/>
                    <a:lumOff val="40000"/>
                  </a:schemeClr>
                </a:solidFill>
              </a:rPr>
              <a:t>milk</a:t>
            </a:r>
            <a:r>
              <a:rPr lang="ru-RU" sz="2800" b="1" dirty="0" smtClean="0">
                <a:solidFill>
                  <a:schemeClr val="accent2">
                    <a:lumMod val="60000"/>
                    <a:lumOff val="40000"/>
                  </a:schemeClr>
                </a:solidFill>
              </a:rPr>
              <a:t> «молоко».</a:t>
            </a:r>
            <a:endParaRPr lang="en-US" sz="2800" b="1" dirty="0" smtClean="0">
              <a:solidFill>
                <a:schemeClr val="accent2">
                  <a:lumMod val="60000"/>
                  <a:lumOff val="40000"/>
                </a:schemeClr>
              </a:solidFill>
            </a:endParaRPr>
          </a:p>
          <a:p>
            <a:pPr>
              <a:lnSpc>
                <a:spcPct val="90000"/>
              </a:lnSpc>
            </a:pPr>
            <a:r>
              <a:rPr lang="ru-RU" sz="2800" b="1" dirty="0" smtClean="0">
                <a:solidFill>
                  <a:schemeClr val="accent6">
                    <a:lumMod val="75000"/>
                  </a:schemeClr>
                </a:solidFill>
              </a:rPr>
              <a:t>В латышском </a:t>
            </a:r>
            <a:r>
              <a:rPr lang="en-US" sz="2800" b="1" dirty="0" smtClean="0">
                <a:solidFill>
                  <a:schemeClr val="accent6">
                    <a:lumMod val="75000"/>
                  </a:schemeClr>
                </a:solidFill>
              </a:rPr>
              <a:t>m</a:t>
            </a:r>
            <a:r>
              <a:rPr lang="ru-RU" sz="2800" b="1" dirty="0" smtClean="0">
                <a:solidFill>
                  <a:schemeClr val="accent6">
                    <a:lumMod val="75000"/>
                  </a:schemeClr>
                </a:solidFill>
              </a:rPr>
              <a:t>â</a:t>
            </a:r>
            <a:r>
              <a:rPr lang="en-US" sz="2800" b="1" dirty="0" smtClean="0">
                <a:solidFill>
                  <a:schemeClr val="accent6">
                    <a:lumMod val="75000"/>
                  </a:schemeClr>
                </a:solidFill>
              </a:rPr>
              <a:t>lks</a:t>
            </a:r>
            <a:r>
              <a:rPr lang="ru-RU" sz="2800" b="1" dirty="0" smtClean="0">
                <a:solidFill>
                  <a:schemeClr val="accent6">
                    <a:lumMod val="75000"/>
                  </a:schemeClr>
                </a:solidFill>
              </a:rPr>
              <a:t> «питье»,</a:t>
            </a:r>
          </a:p>
          <a:p>
            <a:pPr>
              <a:lnSpc>
                <a:spcPct val="90000"/>
              </a:lnSpc>
            </a:pPr>
            <a:r>
              <a:rPr lang="ru-RU" sz="2800" b="1" dirty="0" smtClean="0">
                <a:solidFill>
                  <a:schemeClr val="accent6">
                    <a:lumMod val="75000"/>
                  </a:schemeClr>
                </a:solidFill>
              </a:rPr>
              <a:t>В кельтском  </a:t>
            </a:r>
            <a:r>
              <a:rPr lang="en-US" sz="2800" b="1" dirty="0" smtClean="0">
                <a:solidFill>
                  <a:schemeClr val="accent6">
                    <a:lumMod val="75000"/>
                  </a:schemeClr>
                </a:solidFill>
              </a:rPr>
              <a:t>melg</a:t>
            </a:r>
            <a:r>
              <a:rPr lang="ru-RU" sz="2800" b="1" dirty="0" smtClean="0">
                <a:solidFill>
                  <a:schemeClr val="accent6">
                    <a:lumMod val="75000"/>
                  </a:schemeClr>
                </a:solidFill>
              </a:rPr>
              <a:t>ô</a:t>
            </a:r>
            <a:r>
              <a:rPr lang="ru-RU" sz="2800" b="1" dirty="0" smtClean="0">
                <a:solidFill>
                  <a:schemeClr val="accent6">
                    <a:lumMod val="75000"/>
                  </a:schemeClr>
                </a:solidFill>
              </a:rPr>
              <a:t>- молоко буквально- «то, что выдаивается из вымени.</a:t>
            </a:r>
            <a:endParaRPr lang="en-US" sz="2800" b="1" dirty="0" smtClean="0">
              <a:solidFill>
                <a:schemeClr val="accent6">
                  <a:lumMod val="75000"/>
                </a:schemeClr>
              </a:solidFill>
            </a:endParaRPr>
          </a:p>
          <a:p>
            <a:pPr>
              <a:lnSpc>
                <a:spcPct val="90000"/>
              </a:lnSpc>
            </a:pPr>
            <a:r>
              <a:rPr lang="ru-RU" sz="2800" b="1" dirty="0" smtClean="0">
                <a:solidFill>
                  <a:schemeClr val="accent6">
                    <a:lumMod val="75000"/>
                  </a:schemeClr>
                </a:solidFill>
                <a:latin typeface="Calibri" pitchFamily="34" charset="0"/>
              </a:rPr>
              <a:t>У многих народов его название звучит одинаково: млеко(польское, чешское, хорватское), </a:t>
            </a:r>
            <a:r>
              <a:rPr lang="ru-RU" sz="2800" b="1" dirty="0" smtClean="0">
                <a:solidFill>
                  <a:schemeClr val="accent6">
                    <a:lumMod val="75000"/>
                  </a:schemeClr>
                </a:solidFill>
                <a:latin typeface="Calibri" pitchFamily="34" charset="0"/>
              </a:rPr>
              <a:t>мляко</a:t>
            </a:r>
            <a:r>
              <a:rPr lang="ru-RU" sz="2800" b="1" dirty="0" smtClean="0">
                <a:solidFill>
                  <a:schemeClr val="accent6">
                    <a:lumMod val="75000"/>
                  </a:schemeClr>
                </a:solidFill>
                <a:latin typeface="Calibri" pitchFamily="34" charset="0"/>
              </a:rPr>
              <a:t>(болгарское), молоко(украинское, белорусское).</a:t>
            </a:r>
            <a:endParaRPr lang="en-US" sz="2800" b="1" dirty="0" smtClean="0">
              <a:solidFill>
                <a:schemeClr val="accent6">
                  <a:lumMod val="75000"/>
                </a:schemeClr>
              </a:solidFill>
            </a:endParaRPr>
          </a:p>
          <a:p>
            <a:pPr>
              <a:lnSpc>
                <a:spcPct val="90000"/>
              </a:lnSpc>
            </a:pPr>
            <a:r>
              <a:rPr lang="ru-RU" sz="2800" b="1" dirty="0" smtClean="0">
                <a:solidFill>
                  <a:schemeClr val="accent3">
                    <a:lumMod val="50000"/>
                  </a:schemeClr>
                </a:solidFill>
              </a:rPr>
              <a:t>Интересно, что первичное значение этого слова – «жидкость».</a:t>
            </a:r>
          </a:p>
          <a:p>
            <a:pPr>
              <a:lnSpc>
                <a:spcPct val="90000"/>
              </a:lnSpc>
            </a:pPr>
            <a:endParaRPr lang="ru-RU" sz="2800" b="1" dirty="0">
              <a:solidFill>
                <a:schemeClr val="accent6">
                  <a:lumMod val="75000"/>
                </a:schemeClr>
              </a:solidFill>
            </a:endParaRPr>
          </a:p>
        </p:txBody>
      </p:sp>
      <p:pic>
        <p:nvPicPr>
          <p:cNvPr id="5" name="Picture 5" descr="книги"/>
          <p:cNvPicPr>
            <a:picLocks noChangeAspect="1" noChangeArrowheads="1"/>
          </p:cNvPicPr>
          <p:nvPr/>
        </p:nvPicPr>
        <p:blipFill>
          <a:blip r:embed="rId3" cstate="print"/>
          <a:srcRect/>
          <a:stretch>
            <a:fillRect/>
          </a:stretch>
        </p:blipFill>
        <p:spPr bwMode="auto">
          <a:xfrm>
            <a:off x="5868144" y="1196752"/>
            <a:ext cx="3067050" cy="497840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solidFill>
                  <a:schemeClr val="accent6">
                    <a:lumMod val="75000"/>
                  </a:schemeClr>
                </a:solidFill>
              </a:rPr>
              <a:t>Первое упоминание о молоке.</a:t>
            </a:r>
            <a:r>
              <a:rPr lang="ru-RU" dirty="0" smtClean="0">
                <a:solidFill>
                  <a:schemeClr val="accent6">
                    <a:lumMod val="75000"/>
                  </a:schemeClr>
                </a:solidFill>
              </a:rPr>
              <a:t/>
            </a:r>
            <a:br>
              <a:rPr lang="ru-RU" dirty="0" smtClean="0">
                <a:solidFill>
                  <a:schemeClr val="accent6">
                    <a:lumMod val="75000"/>
                  </a:schemeClr>
                </a:solidFill>
              </a:rPr>
            </a:br>
            <a:endParaRPr lang="ru-RU" dirty="0">
              <a:solidFill>
                <a:schemeClr val="accent6">
                  <a:lumMod val="75000"/>
                </a:schemeClr>
              </a:solidFill>
            </a:endParaRPr>
          </a:p>
        </p:txBody>
      </p:sp>
      <p:sp>
        <p:nvSpPr>
          <p:cNvPr id="3" name="Текст 2"/>
          <p:cNvSpPr>
            <a:spLocks noGrp="1"/>
          </p:cNvSpPr>
          <p:nvPr>
            <p:ph type="body" idx="1"/>
          </p:nvPr>
        </p:nvSpPr>
        <p:spPr/>
        <p:txBody>
          <a:bodyPr/>
          <a:lstStyle/>
          <a:p>
            <a:endParaRPr lang="ru-RU" dirty="0"/>
          </a:p>
        </p:txBody>
      </p:sp>
      <p:sp>
        <p:nvSpPr>
          <p:cNvPr id="4" name="Содержимое 3"/>
          <p:cNvSpPr>
            <a:spLocks noGrp="1"/>
          </p:cNvSpPr>
          <p:nvPr>
            <p:ph sz="half" idx="2"/>
          </p:nvPr>
        </p:nvSpPr>
        <p:spPr>
          <a:xfrm>
            <a:off x="179512" y="1196752"/>
            <a:ext cx="4608512" cy="5544616"/>
          </a:xfrm>
        </p:spPr>
        <p:txBody>
          <a:bodyPr>
            <a:normAutofit fontScale="92500" lnSpcReduction="10000"/>
          </a:bodyPr>
          <a:lstStyle/>
          <a:p>
            <a:pPr>
              <a:lnSpc>
                <a:spcPct val="80000"/>
              </a:lnSpc>
            </a:pPr>
            <a:r>
              <a:rPr lang="ru-RU" sz="2800" b="1" dirty="0" smtClean="0">
                <a:solidFill>
                  <a:schemeClr val="accent6">
                    <a:lumMod val="50000"/>
                  </a:schemeClr>
                </a:solidFill>
              </a:rPr>
              <a:t>Оказывается, что самое раннее упоминание о молоке находится в Библии. В ней есть много ссылок на молоко. Авель, сын Адама, пас овец и, вероятно, пил молоко. В Библии в предсказании Иакова, которое относится к 1700 году до н.э., написано, что зубы Иуды станут белыми от молока. Земля </a:t>
            </a:r>
            <a:r>
              <a:rPr lang="ru-RU" sz="2800" b="1" dirty="0" smtClean="0">
                <a:solidFill>
                  <a:schemeClr val="accent6">
                    <a:lumMod val="50000"/>
                  </a:schemeClr>
                </a:solidFill>
              </a:rPr>
              <a:t>Ханаанская</a:t>
            </a:r>
            <a:r>
              <a:rPr lang="ru-RU" sz="2800" b="1" dirty="0" smtClean="0">
                <a:solidFill>
                  <a:schemeClr val="accent6">
                    <a:lumMod val="50000"/>
                  </a:schemeClr>
                </a:solidFill>
              </a:rPr>
              <a:t> была «землей молока и меда». В 1500 году до н.э. Иов часто ссылался на сыр.</a:t>
            </a:r>
          </a:p>
          <a:p>
            <a:pPr>
              <a:lnSpc>
                <a:spcPct val="80000"/>
              </a:lnSpc>
            </a:pPr>
            <a:r>
              <a:rPr lang="ru-RU" sz="2800" b="1" dirty="0" smtClean="0">
                <a:solidFill>
                  <a:schemeClr val="accent6">
                    <a:lumMod val="50000"/>
                  </a:schemeClr>
                </a:solidFill>
              </a:rPr>
              <a:t>Во всех этих примерах мы видим, что молоко было известно задолго до этого.</a:t>
            </a:r>
          </a:p>
          <a:p>
            <a:pPr>
              <a:lnSpc>
                <a:spcPct val="80000"/>
              </a:lnSpc>
            </a:pPr>
            <a:endParaRPr lang="ru-RU" dirty="0" smtClean="0"/>
          </a:p>
          <a:p>
            <a:endParaRPr lang="ru-RU" dirty="0"/>
          </a:p>
        </p:txBody>
      </p:sp>
      <p:sp>
        <p:nvSpPr>
          <p:cNvPr id="5" name="Текст 4"/>
          <p:cNvSpPr>
            <a:spLocks noGrp="1"/>
          </p:cNvSpPr>
          <p:nvPr>
            <p:ph type="body" sz="quarter" idx="3"/>
          </p:nvPr>
        </p:nvSpPr>
        <p:spPr/>
        <p:txBody>
          <a:bodyPr/>
          <a:lstStyle/>
          <a:p>
            <a:endParaRPr lang="ru-RU" dirty="0"/>
          </a:p>
        </p:txBody>
      </p:sp>
      <p:pic>
        <p:nvPicPr>
          <p:cNvPr id="7" name="Picture 5" descr="25"/>
          <p:cNvPicPr>
            <a:picLocks noGrp="1" noChangeAspect="1" noChangeArrowheads="1"/>
          </p:cNvPicPr>
          <p:nvPr>
            <p:ph sz="quarter" idx="4"/>
          </p:nvPr>
        </p:nvPicPr>
        <p:blipFill>
          <a:blip r:embed="rId3" cstate="print"/>
          <a:srcRect/>
          <a:stretch>
            <a:fillRect/>
          </a:stretch>
        </p:blipFill>
        <p:spPr bwMode="auto">
          <a:xfrm>
            <a:off x="4932040" y="1124744"/>
            <a:ext cx="3888432" cy="540060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2000" b="-12000"/>
          </a:stretch>
        </a:blipFill>
        <a:effectLst/>
      </p:bgPr>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3851920" y="1844824"/>
            <a:ext cx="4896544" cy="4752528"/>
          </a:xfrm>
        </p:spPr>
        <p:txBody>
          <a:bodyPr>
            <a:normAutofit fontScale="92500" lnSpcReduction="10000"/>
          </a:bodyPr>
          <a:lstStyle/>
          <a:p>
            <a:pPr algn="just">
              <a:buNone/>
              <a:defRPr/>
            </a:pPr>
            <a:r>
              <a:rPr lang="en-US" sz="2000" b="1" dirty="0" smtClean="0">
                <a:solidFill>
                  <a:schemeClr val="accent6">
                    <a:lumMod val="50000"/>
                  </a:schemeClr>
                </a:solidFill>
                <a:latin typeface="Times New Roman" pitchFamily="18" charset="0"/>
                <a:cs typeface="Times New Roman" pitchFamily="18" charset="0"/>
              </a:rPr>
              <a:t>       </a:t>
            </a:r>
            <a:r>
              <a:rPr lang="ru-RU" sz="2400" b="1" dirty="0" smtClean="0">
                <a:solidFill>
                  <a:schemeClr val="accent6">
                    <a:lumMod val="50000"/>
                  </a:schemeClr>
                </a:solidFill>
                <a:latin typeface="Monotype Corsiva" pitchFamily="66" charset="0"/>
                <a:cs typeface="Times New Roman" pitchFamily="18" charset="0"/>
              </a:rPr>
              <a:t>Первой пищей, которую человек получает с момента своего рождения, является материнское молоко. Благодаря материнскому молоку младенцы в первые месяцы жизни нормально растут и развиваются, не потребляя ничего другого. Этот факт служит прекрасным доказательством того, что молоко является полноценным и незаменимым продуктом питания. Молоко превращает беспомощного львенка в мощного зверя. Огромный кит, как и крошечная морская свинка, вскормлен молоком.</a:t>
            </a:r>
          </a:p>
          <a:p>
            <a:pPr>
              <a:defRPr/>
            </a:pPr>
            <a:endParaRPr lang="ru-RU" sz="2000" dirty="0" smtClean="0"/>
          </a:p>
          <a:p>
            <a:pPr>
              <a:lnSpc>
                <a:spcPct val="120000"/>
              </a:lnSpc>
              <a:buNone/>
            </a:pPr>
            <a:endParaRPr lang="ru-RU" sz="2000" b="1" dirty="0" smtClean="0">
              <a:solidFill>
                <a:schemeClr val="bg2">
                  <a:lumMod val="25000"/>
                </a:schemeClr>
              </a:solidFill>
              <a:latin typeface="Arial" pitchFamily="34" charset="0"/>
              <a:cs typeface="Arial" pitchFamily="34" charset="0"/>
            </a:endParaRPr>
          </a:p>
          <a:p>
            <a:endParaRPr lang="ru-RU" sz="2000" b="1" dirty="0"/>
          </a:p>
        </p:txBody>
      </p:sp>
      <p:pic>
        <p:nvPicPr>
          <p:cNvPr id="5" name="Picture 4" descr="131624-54med"/>
          <p:cNvPicPr>
            <a:picLocks noGrp="1" noChangeAspect="1" noChangeArrowheads="1"/>
          </p:cNvPicPr>
          <p:nvPr>
            <p:ph sz="half" idx="2"/>
          </p:nvPr>
        </p:nvPicPr>
        <p:blipFill>
          <a:blip r:embed="rId3" cstate="print"/>
          <a:srcRect/>
          <a:stretch>
            <a:fillRect/>
          </a:stretch>
        </p:blipFill>
        <p:spPr bwMode="auto">
          <a:xfrm>
            <a:off x="107504" y="1556792"/>
            <a:ext cx="3888432" cy="5112568"/>
          </a:xfrm>
          <a:prstGeom prst="rect">
            <a:avLst/>
          </a:prstGeom>
          <a:noFill/>
        </p:spPr>
      </p:pic>
      <p:sp>
        <p:nvSpPr>
          <p:cNvPr id="6" name="Заголовок 1"/>
          <p:cNvSpPr>
            <a:spLocks noGrp="1"/>
          </p:cNvSpPr>
          <p:nvPr>
            <p:ph type="title"/>
          </p:nvPr>
        </p:nvSpPr>
        <p:spPr>
          <a:xfrm>
            <a:off x="611560" y="274638"/>
            <a:ext cx="8075240" cy="1143000"/>
          </a:xfrm>
        </p:spPr>
        <p:txBody>
          <a:bodyPr>
            <a:normAutofit fontScale="90000"/>
          </a:bodyPr>
          <a:lstStyle/>
          <a:p>
            <a:r>
              <a:rPr lang="ru-RU" sz="1800" b="1" i="1" dirty="0" smtClean="0">
                <a:latin typeface="Times New Roman" pitchFamily="18" charset="0"/>
                <a:cs typeface="Times New Roman" pitchFamily="18" charset="0"/>
              </a:rPr>
              <a:t/>
            </a:r>
            <a:br>
              <a:rPr lang="ru-RU" sz="1800" b="1" i="1" dirty="0" smtClean="0">
                <a:latin typeface="Times New Roman" pitchFamily="18" charset="0"/>
                <a:cs typeface="Times New Roman" pitchFamily="18" charset="0"/>
              </a:rPr>
            </a:br>
            <a:r>
              <a:rPr lang="ru-RU" sz="1800" b="1" i="1" dirty="0" smtClean="0">
                <a:latin typeface="Times New Roman" pitchFamily="18" charset="0"/>
                <a:cs typeface="Times New Roman" pitchFamily="18" charset="0"/>
              </a:rPr>
              <a:t/>
            </a:r>
            <a:br>
              <a:rPr lang="ru-RU" sz="1800" b="1" i="1" dirty="0" smtClean="0">
                <a:latin typeface="Times New Roman" pitchFamily="18" charset="0"/>
                <a:cs typeface="Times New Roman" pitchFamily="18" charset="0"/>
              </a:rPr>
            </a:br>
            <a:r>
              <a:rPr lang="ru-RU" sz="1800" b="1" i="1" dirty="0" smtClean="0">
                <a:latin typeface="Times New Roman" pitchFamily="18" charset="0"/>
                <a:cs typeface="Times New Roman" pitchFamily="18" charset="0"/>
              </a:rPr>
              <a:t/>
            </a:r>
            <a:br>
              <a:rPr lang="ru-RU" sz="1800" b="1" i="1" dirty="0" smtClean="0">
                <a:latin typeface="Times New Roman" pitchFamily="18" charset="0"/>
                <a:cs typeface="Times New Roman" pitchFamily="18" charset="0"/>
              </a:rPr>
            </a:br>
            <a:r>
              <a:rPr lang="ru-RU" sz="1800" b="1" i="1" dirty="0" smtClean="0">
                <a:latin typeface="Times New Roman" pitchFamily="18" charset="0"/>
                <a:cs typeface="Times New Roman" pitchFamily="18" charset="0"/>
              </a:rPr>
              <a:t/>
            </a:r>
            <a:br>
              <a:rPr lang="ru-RU" sz="1800" b="1" i="1" dirty="0" smtClean="0">
                <a:latin typeface="Times New Roman" pitchFamily="18" charset="0"/>
                <a:cs typeface="Times New Roman" pitchFamily="18" charset="0"/>
              </a:rPr>
            </a:br>
            <a:r>
              <a:rPr lang="ru-RU" sz="3100" b="1" i="1" dirty="0" smtClean="0">
                <a:solidFill>
                  <a:schemeClr val="accent6">
                    <a:lumMod val="75000"/>
                  </a:schemeClr>
                </a:solidFill>
                <a:latin typeface="Times New Roman" pitchFamily="18" charset="0"/>
                <a:cs typeface="Times New Roman" pitchFamily="18" charset="0"/>
              </a:rPr>
              <a:t>Испокон века люди высоко ценили целебные свойства молока. Они называли его «соком жизни», «эликсиром жизни». </a:t>
            </a:r>
            <a:r>
              <a:rPr lang="ru-RU" sz="3100" b="1" i="1" dirty="0" smtClean="0">
                <a:latin typeface="Times New Roman" pitchFamily="18" charset="0"/>
                <a:cs typeface="Times New Roman" pitchFamily="18" charset="0"/>
              </a:rPr>
              <a:t/>
            </a:r>
            <a:br>
              <a:rPr lang="ru-RU" sz="3100" b="1" i="1" dirty="0" smtClean="0">
                <a:latin typeface="Times New Roman" pitchFamily="18" charset="0"/>
                <a:cs typeface="Times New Roman" pitchFamily="18" charset="0"/>
              </a:rPr>
            </a:br>
            <a:r>
              <a:rPr lang="ru-RU" sz="3100" b="1" i="1" dirty="0" smtClean="0">
                <a:latin typeface="Times New Roman" pitchFamily="18" charset="0"/>
                <a:cs typeface="Times New Roman" pitchFamily="18" charset="0"/>
              </a:rPr>
              <a:t>	</a:t>
            </a:r>
            <a:r>
              <a:rPr lang="ru-RU" dirty="0" smtClean="0"/>
              <a:t/>
            </a:r>
            <a:br>
              <a:rPr lang="ru-RU" dirty="0" smtClean="0"/>
            </a:br>
            <a:endParaRPr lang="ru-RU"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362509"/>
            <a:ext cx="3995936" cy="648072"/>
          </a:xfrm>
        </p:spPr>
        <p:txBody>
          <a:bodyPr>
            <a:normAutofit/>
          </a:bodyPr>
          <a:lstStyle/>
          <a:p>
            <a:pPr algn="ctr"/>
            <a:r>
              <a:rPr lang="ru-RU" sz="3600" dirty="0" smtClean="0">
                <a:solidFill>
                  <a:srgbClr val="002060"/>
                </a:solidFill>
                <a:latin typeface="Monotype Corsiva" pitchFamily="66" charset="0"/>
              </a:rPr>
              <a:t>Что такое молоко?</a:t>
            </a:r>
            <a:endParaRPr lang="ru-RU" sz="3600" dirty="0">
              <a:solidFill>
                <a:srgbClr val="002060"/>
              </a:solidFill>
              <a:latin typeface="Monotype Corsiva" pitchFamily="66" charset="0"/>
            </a:endParaRPr>
          </a:p>
        </p:txBody>
      </p:sp>
      <p:pic>
        <p:nvPicPr>
          <p:cNvPr id="5" name="Объект 4"/>
          <p:cNvPicPr>
            <a:picLocks noGrp="1" noChangeAspect="1"/>
          </p:cNvPicPr>
          <p:nvPr>
            <p:ph idx="1"/>
          </p:nvPr>
        </p:nvPicPr>
        <p:blipFill>
          <a:blip r:embed="rId2" cstate="print">
            <a:extLst>
              <a:ext uri="{28A0092B-C50C-407E-A947-70E740481C1C}">
                <a14:useLocalDpi xmlns="" xmlns:a14="http://schemas.microsoft.com/office/drawing/2010/main" val="0"/>
              </a:ext>
            </a:extLst>
          </a:blip>
          <a:stretch>
            <a:fillRect/>
          </a:stretch>
        </p:blipFill>
        <p:spPr>
          <a:xfrm>
            <a:off x="5004048" y="1484784"/>
            <a:ext cx="3888432" cy="5229270"/>
          </a:xfrm>
        </p:spPr>
      </p:pic>
      <p:sp>
        <p:nvSpPr>
          <p:cNvPr id="4" name="Текст 3"/>
          <p:cNvSpPr>
            <a:spLocks noGrp="1"/>
          </p:cNvSpPr>
          <p:nvPr>
            <p:ph type="body" sz="half" idx="2"/>
          </p:nvPr>
        </p:nvSpPr>
        <p:spPr>
          <a:xfrm>
            <a:off x="0" y="1412776"/>
            <a:ext cx="5004048" cy="3816424"/>
          </a:xfrm>
        </p:spPr>
        <p:txBody>
          <a:bodyPr>
            <a:noAutofit/>
          </a:bodyPr>
          <a:lstStyle/>
          <a:p>
            <a:r>
              <a:rPr lang="ru-RU" sz="2000" dirty="0" smtClean="0">
                <a:solidFill>
                  <a:srgbClr val="002060"/>
                </a:solidFill>
                <a:latin typeface="Times New Roman" pitchFamily="18" charset="0"/>
                <a:cs typeface="Times New Roman" pitchFamily="18" charset="0"/>
              </a:rPr>
              <a:t>Молоко — питательная жидкость, вырабатываемая молочными железами самок млекопитающих. Естественное предназначение молока — вскармливание детёнышей, которые ещё не способны переваривать другую пищу. Молоко входит в состав многих продуктов, используемых человеком, а его производство стало крупной отраслью промышленности. Натуральное молоко относится к незаменимым </a:t>
            </a:r>
            <a:r>
              <a:rPr lang="ru-RU" sz="2000" u="sng" dirty="0" smtClean="0">
                <a:solidFill>
                  <a:srgbClr val="002060"/>
                </a:solidFill>
                <a:latin typeface="Times New Roman" pitchFamily="18" charset="0"/>
                <a:cs typeface="Times New Roman" pitchFamily="18" charset="0"/>
              </a:rPr>
              <a:t>продуктам питания человека</a:t>
            </a:r>
            <a:r>
              <a:rPr lang="ru-RU" sz="2000" dirty="0" smtClean="0">
                <a:solidFill>
                  <a:srgbClr val="002060"/>
                </a:solidFill>
                <a:latin typeface="Times New Roman" pitchFamily="18" charset="0"/>
                <a:cs typeface="Times New Roman" pitchFamily="18" charset="0"/>
              </a:rPr>
              <a:t>, т.к. в нем в сбалансированном состоянии содержатся необходимые для организма пищевые и биологически активные вещества.</a:t>
            </a:r>
            <a:endParaRPr lang="ru-RU" sz="2000" dirty="0">
              <a:solidFill>
                <a:srgbClr val="002060"/>
              </a:solidFill>
              <a:latin typeface="Times New Roman" pitchFamily="18" charset="0"/>
              <a:cs typeface="Times New Roman" pitchFamily="18" charset="0"/>
            </a:endParaRPr>
          </a:p>
        </p:txBody>
      </p:sp>
      <p:sp>
        <p:nvSpPr>
          <p:cNvPr id="3" name="TextBox 2"/>
          <p:cNvSpPr txBox="1"/>
          <p:nvPr/>
        </p:nvSpPr>
        <p:spPr>
          <a:xfrm>
            <a:off x="4546004" y="224880"/>
            <a:ext cx="4536504" cy="923330"/>
          </a:xfrm>
          <a:prstGeom prst="rect">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ru-RU" b="1" dirty="0" smtClean="0"/>
              <a:t>Пищевая </a:t>
            </a:r>
            <a:r>
              <a:rPr lang="ru-RU" b="1" dirty="0"/>
              <a:t>ценность на 100 г </a:t>
            </a:r>
            <a:r>
              <a:rPr lang="ru-RU" b="1" dirty="0" smtClean="0"/>
              <a:t>цельного коровьего молока</a:t>
            </a:r>
          </a:p>
          <a:p>
            <a:pPr algn="ctr"/>
            <a:r>
              <a:rPr lang="ru-RU" b="1" dirty="0" smtClean="0"/>
              <a:t>Энергетическая ценность: </a:t>
            </a:r>
            <a:r>
              <a:rPr lang="ru-RU" dirty="0"/>
              <a:t>60 </a:t>
            </a:r>
            <a:r>
              <a:rPr lang="ru-RU" dirty="0" smtClean="0"/>
              <a:t>ккал=250 </a:t>
            </a:r>
            <a:r>
              <a:rPr lang="ru-RU" dirty="0"/>
              <a:t>кДж</a:t>
            </a:r>
          </a:p>
        </p:txBody>
      </p:sp>
      <p:sp>
        <p:nvSpPr>
          <p:cNvPr id="6" name="Управляющая кнопка: домой 5">
            <a:hlinkClick r:id="" action="ppaction://noaction" highlightClick="1"/>
          </p:cNvPr>
          <p:cNvSpPr/>
          <p:nvPr/>
        </p:nvSpPr>
        <p:spPr>
          <a:xfrm>
            <a:off x="107504" y="6093296"/>
            <a:ext cx="720080" cy="648072"/>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 xmlns:p14="http://schemas.microsoft.com/office/powerpoint/2010/main" val="19980973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6779096" cy="648072"/>
          </a:xfrm>
        </p:spPr>
        <p:txBody>
          <a:bodyPr>
            <a:normAutofit/>
          </a:bodyPr>
          <a:lstStyle/>
          <a:p>
            <a:r>
              <a:rPr lang="ru-RU" sz="2800" b="1" dirty="0" smtClean="0">
                <a:solidFill>
                  <a:srgbClr val="7030A0"/>
                </a:solidFill>
                <a:latin typeface="Times New Roman" pitchFamily="18" charset="0"/>
                <a:cs typeface="Times New Roman" pitchFamily="18" charset="0"/>
              </a:rPr>
              <a:t>Как образуется молоко</a:t>
            </a:r>
            <a:endParaRPr lang="ru-RU" sz="2800" b="1" dirty="0">
              <a:solidFill>
                <a:srgbClr val="7030A0"/>
              </a:solidFill>
            </a:endParaRPr>
          </a:p>
        </p:txBody>
      </p:sp>
      <p:sp>
        <p:nvSpPr>
          <p:cNvPr id="3" name="Содержимое 2"/>
          <p:cNvSpPr>
            <a:spLocks noGrp="1"/>
          </p:cNvSpPr>
          <p:nvPr>
            <p:ph idx="1"/>
          </p:nvPr>
        </p:nvSpPr>
        <p:spPr>
          <a:xfrm>
            <a:off x="107504" y="764704"/>
            <a:ext cx="8784976" cy="5361459"/>
          </a:xfrm>
        </p:spPr>
        <p:txBody>
          <a:bodyPr>
            <a:noAutofit/>
          </a:bodyPr>
          <a:lstStyle/>
          <a:p>
            <a:pPr algn="just">
              <a:buNone/>
            </a:pPr>
            <a:r>
              <a:rPr lang="ru-RU" sz="1600" b="1" dirty="0" smtClean="0">
                <a:solidFill>
                  <a:schemeClr val="folHlink"/>
                </a:solidFill>
                <a:latin typeface="Times New Roman" pitchFamily="18" charset="0"/>
                <a:cs typeface="Times New Roman" pitchFamily="18" charset="0"/>
              </a:rPr>
              <a:t>             </a:t>
            </a:r>
            <a:endParaRPr lang="en-US" sz="1600" b="1" dirty="0" smtClean="0">
              <a:solidFill>
                <a:schemeClr val="folHlink"/>
              </a:solidFill>
              <a:latin typeface="Times New Roman" pitchFamily="18" charset="0"/>
              <a:cs typeface="Times New Roman" pitchFamily="18" charset="0"/>
            </a:endParaRPr>
          </a:p>
          <a:p>
            <a:pPr algn="just">
              <a:buNone/>
            </a:pPr>
            <a:r>
              <a:rPr lang="en-US" sz="1600" b="1" dirty="0" smtClean="0">
                <a:solidFill>
                  <a:schemeClr val="folHlink"/>
                </a:solidFill>
                <a:latin typeface="Times New Roman" pitchFamily="18" charset="0"/>
                <a:cs typeface="Times New Roman" pitchFamily="18" charset="0"/>
              </a:rPr>
              <a:t>               </a:t>
            </a:r>
            <a:r>
              <a:rPr lang="ru-RU" sz="1600" b="1" dirty="0" smtClean="0">
                <a:solidFill>
                  <a:schemeClr val="folHlink"/>
                </a:solidFill>
                <a:latin typeface="Times New Roman" pitchFamily="18" charset="0"/>
                <a:cs typeface="Times New Roman" pitchFamily="18" charset="0"/>
              </a:rPr>
              <a:t> Известно</a:t>
            </a:r>
            <a:r>
              <a:rPr lang="ru-RU" sz="1600" b="1" dirty="0" smtClean="0">
                <a:latin typeface="Times New Roman" pitchFamily="18" charset="0"/>
                <a:cs typeface="Times New Roman" pitchFamily="18" charset="0"/>
              </a:rPr>
              <a:t>, </a:t>
            </a:r>
            <a:r>
              <a:rPr lang="ru-RU" sz="1600" b="1" dirty="0" smtClean="0">
                <a:solidFill>
                  <a:srgbClr val="002060"/>
                </a:solidFill>
                <a:latin typeface="Times New Roman" pitchFamily="18" charset="0"/>
                <a:cs typeface="Times New Roman" pitchFamily="18" charset="0"/>
              </a:rPr>
              <a:t>что вкус молока и его питательность во многом зависят от того, что ест животное. Так, у коровы, например, молоко бывает горькое на вкус. Это значит, что она ела полынь или еще какую-то горькую траву. Таким образом, можно предположить, что молоко образуется из пищи, которую животное ест,- травы или сена. Но вот тигры, или киты, волки и кошки, да и множество других млекопитающих сено не едят. Из чего же тогда у них образуется молоко</a:t>
            </a:r>
            <a:r>
              <a:rPr lang="en-US" sz="1600" b="1" dirty="0" smtClean="0">
                <a:solidFill>
                  <a:srgbClr val="002060"/>
                </a:solidFill>
                <a:latin typeface="Times New Roman" pitchFamily="18" charset="0"/>
                <a:cs typeface="Times New Roman" pitchFamily="18" charset="0"/>
              </a:rPr>
              <a:t>?</a:t>
            </a:r>
            <a:r>
              <a:rPr lang="ru-RU" sz="1600" b="1" dirty="0" smtClean="0">
                <a:solidFill>
                  <a:srgbClr val="002060"/>
                </a:solidFill>
                <a:latin typeface="Times New Roman" pitchFamily="18" charset="0"/>
                <a:cs typeface="Times New Roman" pitchFamily="18" charset="0"/>
              </a:rPr>
              <a:t> Причем, точно такое же, по составу, как у травоядных. Молоко у всех млекопитающих образуется одинаково, и сырьем для него является обыкновенная кровь. Оказывается, такие не похожие друг на друга вещества, как молоко и кровь, состоят из одних и тех же компонентов. Молочная железа, которая имеется у всех млекопитающих, группирует их в разных пропорциях и количествах, увеличивая, например, процент сахара в молоке по сравнению с его содержанием  в крови в 90 раз, жиров - в 20 раз, кальция - в 14 раз и т.д. Входят в молоко и витамины, и минеральные вещества. И чем бы животное ни питалось – травой, мясом или рыбой,- кровь отдает молоку все, что надо, и в нужном количестве. Специальные клетки железы «отжимают» из крови все молочные компоненты и по протокам подают готовый продукт в «цистерну»,- у коровы – это вымя. Образование молока на основе крови, конечно , не значит, что питание не играет в этом никакой роли. Оно поставляет в свою очередь все необходимые вещества и витамины, которые потом через кровь попадают в молоко. Чем насыщеннее кровь, тем питательнее и вкуснее молоко.</a:t>
            </a:r>
          </a:p>
          <a:p>
            <a:pPr algn="just"/>
            <a:endParaRPr lang="ru-RU" sz="1800" dirty="0"/>
          </a:p>
        </p:txBody>
      </p:sp>
      <p:graphicFrame>
        <p:nvGraphicFramePr>
          <p:cNvPr id="366593" name="Object 1"/>
          <p:cNvGraphicFramePr>
            <a:graphicFrameLocks noChangeAspect="1"/>
          </p:cNvGraphicFramePr>
          <p:nvPr/>
        </p:nvGraphicFramePr>
        <p:xfrm>
          <a:off x="7164288" y="5517232"/>
          <a:ext cx="1728788" cy="1223962"/>
        </p:xfrm>
        <a:graphic>
          <a:graphicData uri="http://schemas.openxmlformats.org/presentationml/2006/ole">
            <p:oleObj spid="_x0000_s366593" name="Image" r:id="rId3" imgW="6349206" imgH="4495238" progId="">
              <p:embed/>
            </p:oleObj>
          </a:graphicData>
        </a:graphic>
      </p:graphicFrame>
      <p:pic>
        <p:nvPicPr>
          <p:cNvPr id="5" name="Picture 15" descr="D10E45_0"/>
          <p:cNvPicPr>
            <a:picLocks noChangeAspect="1" noChangeArrowheads="1"/>
          </p:cNvPicPr>
          <p:nvPr/>
        </p:nvPicPr>
        <p:blipFill>
          <a:blip r:embed="rId4" cstate="print"/>
          <a:srcRect/>
          <a:stretch>
            <a:fillRect/>
          </a:stretch>
        </p:blipFill>
        <p:spPr>
          <a:xfrm>
            <a:off x="6588224" y="116632"/>
            <a:ext cx="971600" cy="728924"/>
          </a:xfrm>
          <a:prstGeom prst="rect">
            <a:avLst/>
          </a:prstGeom>
        </p:spPr>
      </p:pic>
      <p:graphicFrame>
        <p:nvGraphicFramePr>
          <p:cNvPr id="366594" name="Object 2"/>
          <p:cNvGraphicFramePr>
            <a:graphicFrameLocks noChangeAspect="1"/>
          </p:cNvGraphicFramePr>
          <p:nvPr/>
        </p:nvGraphicFramePr>
        <p:xfrm>
          <a:off x="107505" y="5846868"/>
          <a:ext cx="792088" cy="882643"/>
        </p:xfrm>
        <a:graphic>
          <a:graphicData uri="http://schemas.openxmlformats.org/presentationml/2006/ole">
            <p:oleObj spid="_x0000_s366594" name="Image" r:id="rId5" imgW="3873016" imgH="4317460" progId="">
              <p:embed/>
            </p:oleObj>
          </a:graphicData>
        </a:graphic>
      </p:graphicFrame>
      <p:pic>
        <p:nvPicPr>
          <p:cNvPr id="7" name="Picture 13" descr="dps_karavan_l"/>
          <p:cNvPicPr>
            <a:picLocks noChangeAspect="1" noChangeArrowheads="1"/>
          </p:cNvPicPr>
          <p:nvPr/>
        </p:nvPicPr>
        <p:blipFill>
          <a:blip r:embed="rId6" cstate="print"/>
          <a:srcRect/>
          <a:stretch>
            <a:fillRect/>
          </a:stretch>
        </p:blipFill>
        <p:spPr bwMode="auto">
          <a:xfrm>
            <a:off x="179512" y="116632"/>
            <a:ext cx="1008112" cy="90532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366593"/>
                                        </p:tgtEl>
                                        <p:attrNameLst>
                                          <p:attrName>style.visibility</p:attrName>
                                        </p:attrNameLst>
                                      </p:cBhvr>
                                      <p:to>
                                        <p:strVal val="visible"/>
                                      </p:to>
                                    </p:set>
                                    <p:anim calcmode="lin" valueType="num">
                                      <p:cBhvr>
                                        <p:cTn id="7" dur="500" fill="hold"/>
                                        <p:tgtEl>
                                          <p:spTgt spid="366593"/>
                                        </p:tgtEl>
                                        <p:attrNameLst>
                                          <p:attrName>ppt_w</p:attrName>
                                        </p:attrNameLst>
                                      </p:cBhvr>
                                      <p:tavLst>
                                        <p:tav tm="0">
                                          <p:val>
                                            <p:fltVal val="0"/>
                                          </p:val>
                                        </p:tav>
                                        <p:tav tm="100000">
                                          <p:val>
                                            <p:strVal val="#ppt_w"/>
                                          </p:val>
                                        </p:tav>
                                      </p:tavLst>
                                    </p:anim>
                                    <p:anim calcmode="lin" valueType="num">
                                      <p:cBhvr>
                                        <p:cTn id="8" dur="500" fill="hold"/>
                                        <p:tgtEl>
                                          <p:spTgt spid="366593"/>
                                        </p:tgtEl>
                                        <p:attrNameLst>
                                          <p:attrName>ppt_h</p:attrName>
                                        </p:attrNameLst>
                                      </p:cBhvr>
                                      <p:tavLst>
                                        <p:tav tm="0">
                                          <p:val>
                                            <p:fltVal val="0"/>
                                          </p:val>
                                        </p:tav>
                                        <p:tav tm="100000">
                                          <p:val>
                                            <p:strVal val="#ppt_h"/>
                                          </p:val>
                                        </p:tav>
                                      </p:tavLst>
                                    </p:anim>
                                    <p:animEffect transition="in" filter="fade">
                                      <p:cBhvr>
                                        <p:cTn id="9" dur="500"/>
                                        <p:tgtEl>
                                          <p:spTgt spid="366593"/>
                                        </p:tgtEl>
                                      </p:cBhvr>
                                    </p:animEffect>
                                  </p:childTnLst>
                                </p:cTn>
                              </p:par>
                            </p:childTnLst>
                          </p:cTn>
                        </p:par>
                        <p:par>
                          <p:cTn id="10" fill="hold">
                            <p:stCondLst>
                              <p:cond delay="500"/>
                            </p:stCondLst>
                            <p:childTnLst>
                              <p:par>
                                <p:cTn id="11" presetID="9"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500"/>
                                        <p:tgtEl>
                                          <p:spTgt spid="5"/>
                                        </p:tgtEl>
                                      </p:cBhvr>
                                    </p:animEffect>
                                  </p:childTnLst>
                                </p:cTn>
                              </p:par>
                            </p:childTnLst>
                          </p:cTn>
                        </p:par>
                        <p:par>
                          <p:cTn id="14" fill="hold">
                            <p:stCondLst>
                              <p:cond delay="1000"/>
                            </p:stCondLst>
                            <p:childTnLst>
                              <p:par>
                                <p:cTn id="15" presetID="53" presetClass="entr" presetSubtype="0" fill="hold" nodeType="afterEffect">
                                  <p:stCondLst>
                                    <p:cond delay="0"/>
                                  </p:stCondLst>
                                  <p:childTnLst>
                                    <p:set>
                                      <p:cBhvr>
                                        <p:cTn id="16" dur="1" fill="hold">
                                          <p:stCondLst>
                                            <p:cond delay="0"/>
                                          </p:stCondLst>
                                        </p:cTn>
                                        <p:tgtEl>
                                          <p:spTgt spid="366594"/>
                                        </p:tgtEl>
                                        <p:attrNameLst>
                                          <p:attrName>style.visibility</p:attrName>
                                        </p:attrNameLst>
                                      </p:cBhvr>
                                      <p:to>
                                        <p:strVal val="visible"/>
                                      </p:to>
                                    </p:set>
                                    <p:anim calcmode="lin" valueType="num">
                                      <p:cBhvr>
                                        <p:cTn id="17" dur="500" fill="hold"/>
                                        <p:tgtEl>
                                          <p:spTgt spid="366594"/>
                                        </p:tgtEl>
                                        <p:attrNameLst>
                                          <p:attrName>ppt_w</p:attrName>
                                        </p:attrNameLst>
                                      </p:cBhvr>
                                      <p:tavLst>
                                        <p:tav tm="0">
                                          <p:val>
                                            <p:fltVal val="0"/>
                                          </p:val>
                                        </p:tav>
                                        <p:tav tm="100000">
                                          <p:val>
                                            <p:strVal val="#ppt_w"/>
                                          </p:val>
                                        </p:tav>
                                      </p:tavLst>
                                    </p:anim>
                                    <p:anim calcmode="lin" valueType="num">
                                      <p:cBhvr>
                                        <p:cTn id="18" dur="500" fill="hold"/>
                                        <p:tgtEl>
                                          <p:spTgt spid="366594"/>
                                        </p:tgtEl>
                                        <p:attrNameLst>
                                          <p:attrName>ppt_h</p:attrName>
                                        </p:attrNameLst>
                                      </p:cBhvr>
                                      <p:tavLst>
                                        <p:tav tm="0">
                                          <p:val>
                                            <p:fltVal val="0"/>
                                          </p:val>
                                        </p:tav>
                                        <p:tav tm="100000">
                                          <p:val>
                                            <p:strVal val="#ppt_h"/>
                                          </p:val>
                                        </p:tav>
                                      </p:tavLst>
                                    </p:anim>
                                    <p:animEffect transition="in" filter="fade">
                                      <p:cBhvr>
                                        <p:cTn id="19" dur="500"/>
                                        <p:tgtEl>
                                          <p:spTgt spid="3665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9000" r="-9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solidFill>
                  <a:schemeClr val="accent1">
                    <a:lumMod val="75000"/>
                  </a:schemeClr>
                </a:solidFill>
                <a:effectLst>
                  <a:outerShdw blurRad="38100" dist="38100" dir="2700000" algn="tl">
                    <a:srgbClr val="000000"/>
                  </a:outerShdw>
                </a:effectLst>
                <a:latin typeface="Monotype Corsiva" pitchFamily="66" charset="0"/>
              </a:rPr>
              <a:t>Состав молока</a:t>
            </a:r>
            <a:r>
              <a:rPr lang="ru-RU" sz="10400" b="1" dirty="0" smtClean="0">
                <a:solidFill>
                  <a:schemeClr val="accent1">
                    <a:lumMod val="75000"/>
                  </a:schemeClr>
                </a:solidFill>
                <a:effectLst>
                  <a:outerShdw blurRad="38100" dist="38100" dir="2700000" algn="tl">
                    <a:srgbClr val="000000"/>
                  </a:outerShdw>
                </a:effectLst>
                <a:latin typeface="Monotype Corsiva" pitchFamily="66" charset="0"/>
              </a:rPr>
              <a:t/>
            </a:r>
            <a:br>
              <a:rPr lang="ru-RU" sz="10400" b="1" dirty="0" smtClean="0">
                <a:solidFill>
                  <a:schemeClr val="accent1">
                    <a:lumMod val="75000"/>
                  </a:schemeClr>
                </a:solidFill>
                <a:effectLst>
                  <a:outerShdw blurRad="38100" dist="38100" dir="2700000" algn="tl">
                    <a:srgbClr val="000000"/>
                  </a:outerShdw>
                </a:effectLst>
                <a:latin typeface="Monotype Corsiva" pitchFamily="66" charset="0"/>
              </a:rPr>
            </a:br>
            <a:endParaRPr lang="ru-RU" dirty="0">
              <a:solidFill>
                <a:schemeClr val="accent1">
                  <a:lumMod val="75000"/>
                </a:schemeClr>
              </a:solidFill>
            </a:endParaRPr>
          </a:p>
        </p:txBody>
      </p:sp>
      <p:sp>
        <p:nvSpPr>
          <p:cNvPr id="3" name="Текст 2"/>
          <p:cNvSpPr>
            <a:spLocks noGrp="1"/>
          </p:cNvSpPr>
          <p:nvPr>
            <p:ph type="body" idx="1"/>
          </p:nvPr>
        </p:nvSpPr>
        <p:spPr>
          <a:xfrm>
            <a:off x="251520" y="1268760"/>
            <a:ext cx="4245868" cy="1224136"/>
          </a:xfrm>
        </p:spPr>
        <p:txBody>
          <a:bodyPr>
            <a:normAutofit fontScale="92500" lnSpcReduction="20000"/>
          </a:bodyPr>
          <a:lstStyle/>
          <a:p>
            <a:r>
              <a:rPr lang="ru-RU" dirty="0" smtClean="0">
                <a:solidFill>
                  <a:schemeClr val="accent4">
                    <a:lumMod val="75000"/>
                  </a:schemeClr>
                </a:solidFill>
                <a:latin typeface="Times New Roman" pitchFamily="18" charset="0"/>
                <a:cs typeface="Times New Roman" pitchFamily="18" charset="0"/>
              </a:rPr>
              <a:t>Что такое молоко, из каких веществ оно состоит – этого долгое время не знали даже самые образованные люди.</a:t>
            </a:r>
          </a:p>
          <a:p>
            <a:endParaRPr lang="ru-RU" dirty="0">
              <a:solidFill>
                <a:schemeClr val="accent4">
                  <a:lumMod val="75000"/>
                </a:schemeClr>
              </a:solidFill>
            </a:endParaRPr>
          </a:p>
        </p:txBody>
      </p:sp>
      <p:sp>
        <p:nvSpPr>
          <p:cNvPr id="5" name="Текст 4"/>
          <p:cNvSpPr>
            <a:spLocks noGrp="1"/>
          </p:cNvSpPr>
          <p:nvPr>
            <p:ph type="body" sz="quarter" idx="3"/>
          </p:nvPr>
        </p:nvSpPr>
        <p:spPr>
          <a:xfrm>
            <a:off x="4645025" y="188640"/>
            <a:ext cx="4041775" cy="144016"/>
          </a:xfrm>
        </p:spPr>
        <p:txBody>
          <a:bodyPr>
            <a:normAutofit fontScale="25000" lnSpcReduction="20000"/>
          </a:bodyPr>
          <a:lstStyle/>
          <a:p>
            <a:endParaRPr lang="ru-RU" dirty="0"/>
          </a:p>
        </p:txBody>
      </p:sp>
      <p:sp>
        <p:nvSpPr>
          <p:cNvPr id="6" name="Содержимое 5"/>
          <p:cNvSpPr>
            <a:spLocks noGrp="1"/>
          </p:cNvSpPr>
          <p:nvPr>
            <p:ph sz="quarter" idx="4"/>
          </p:nvPr>
        </p:nvSpPr>
        <p:spPr>
          <a:xfrm>
            <a:off x="4645025" y="1124744"/>
            <a:ext cx="4041775" cy="5001419"/>
          </a:xfrm>
        </p:spPr>
        <p:txBody>
          <a:bodyPr>
            <a:normAutofit fontScale="92500"/>
          </a:bodyPr>
          <a:lstStyle/>
          <a:p>
            <a:pPr>
              <a:buNone/>
            </a:pPr>
            <a:r>
              <a:rPr lang="en-US" b="1" dirty="0" smtClean="0">
                <a:solidFill>
                  <a:schemeClr val="tx2">
                    <a:lumMod val="75000"/>
                  </a:schemeClr>
                </a:solidFill>
                <a:latin typeface="Times New Roman" pitchFamily="18" charset="0"/>
                <a:cs typeface="Times New Roman" pitchFamily="18" charset="0"/>
              </a:rPr>
              <a:t>         </a:t>
            </a:r>
            <a:r>
              <a:rPr lang="ru-RU" b="1" dirty="0" smtClean="0">
                <a:solidFill>
                  <a:schemeClr val="tx2">
                    <a:lumMod val="75000"/>
                  </a:schemeClr>
                </a:solidFill>
                <a:latin typeface="Times New Roman" pitchFamily="18" charset="0"/>
                <a:cs typeface="Times New Roman" pitchFamily="18" charset="0"/>
              </a:rPr>
              <a:t>Ученым человеком для своего времени был лекарь римского папы, итальянец </a:t>
            </a:r>
            <a:r>
              <a:rPr lang="ru-RU" b="1" dirty="0" smtClean="0">
                <a:solidFill>
                  <a:schemeClr val="tx2">
                    <a:lumMod val="75000"/>
                  </a:schemeClr>
                </a:solidFill>
                <a:latin typeface="Times New Roman" pitchFamily="18" charset="0"/>
                <a:cs typeface="Times New Roman" pitchFamily="18" charset="0"/>
              </a:rPr>
              <a:t>Малиони</a:t>
            </a:r>
            <a:r>
              <a:rPr lang="ru-RU" b="1" dirty="0" smtClean="0">
                <a:solidFill>
                  <a:schemeClr val="tx2">
                    <a:lumMod val="75000"/>
                  </a:schemeClr>
                </a:solidFill>
                <a:latin typeface="Times New Roman" pitchFamily="18" charset="0"/>
                <a:cs typeface="Times New Roman" pitchFamily="18" charset="0"/>
              </a:rPr>
              <a:t>. Он написал книгу, которая была издана в 1775г. Книга наряжена в сафьяновый переплет с золотым тиснением… Но о составе молока </a:t>
            </a:r>
            <a:r>
              <a:rPr lang="ru-RU" b="1" dirty="0" smtClean="0">
                <a:solidFill>
                  <a:schemeClr val="tx2">
                    <a:lumMod val="75000"/>
                  </a:schemeClr>
                </a:solidFill>
                <a:latin typeface="Times New Roman" pitchFamily="18" charset="0"/>
                <a:cs typeface="Times New Roman" pitchFamily="18" charset="0"/>
              </a:rPr>
              <a:t>Малиони</a:t>
            </a:r>
            <a:r>
              <a:rPr lang="ru-RU" b="1" dirty="0" smtClean="0">
                <a:solidFill>
                  <a:schemeClr val="tx2">
                    <a:lumMod val="75000"/>
                  </a:schemeClr>
                </a:solidFill>
                <a:latin typeface="Times New Roman" pitchFamily="18" charset="0"/>
                <a:cs typeface="Times New Roman" pitchFamily="18" charset="0"/>
              </a:rPr>
              <a:t> ничего не знал. «Молоко состоит из сливок, творога и воды» - вот и все, что сказал об этом почтенный автор….</a:t>
            </a:r>
            <a:endParaRPr lang="ru-RU" dirty="0">
              <a:latin typeface="Times New Roman" pitchFamily="18" charset="0"/>
              <a:cs typeface="Times New Roman" pitchFamily="18" charset="0"/>
            </a:endParaRPr>
          </a:p>
        </p:txBody>
      </p:sp>
      <p:pic>
        <p:nvPicPr>
          <p:cNvPr id="7" name="Picture 6"/>
          <p:cNvPicPr>
            <a:picLocks noGrp="1" noChangeAspect="1" noChangeArrowheads="1"/>
          </p:cNvPicPr>
          <p:nvPr>
            <p:ph sz="half" idx="2"/>
          </p:nvPr>
        </p:nvPicPr>
        <p:blipFill>
          <a:blip r:embed="rId3" cstate="print"/>
          <a:srcRect/>
          <a:stretch>
            <a:fillRect/>
          </a:stretch>
        </p:blipFill>
        <p:spPr bwMode="auto">
          <a:xfrm>
            <a:off x="323528" y="2420888"/>
            <a:ext cx="4320480" cy="4032448"/>
          </a:xfrm>
          <a:prstGeom prst="rect">
            <a:avLst/>
          </a:prstGeom>
          <a:noFill/>
          <a:ln w="9525">
            <a:solidFill>
              <a:srgbClr val="800000"/>
            </a:solidFill>
            <a:miter lim="800000"/>
            <a:headEnd/>
            <a:tailEnd/>
          </a:ln>
          <a:effectLst>
            <a:outerShdw dist="71842" dir="2700000" algn="ctr" rotWithShape="0">
              <a:srgbClr val="FFCC99"/>
            </a:outerShdw>
          </a:effectLst>
        </p:spPr>
      </p:pic>
      <p:sp>
        <p:nvSpPr>
          <p:cNvPr id="9" name="Прямоугольник 8"/>
          <p:cNvSpPr/>
          <p:nvPr/>
        </p:nvSpPr>
        <p:spPr>
          <a:xfrm>
            <a:off x="179512" y="2136338"/>
            <a:ext cx="5112568" cy="369332"/>
          </a:xfrm>
          <a:prstGeom prst="rect">
            <a:avLst/>
          </a:prstGeom>
        </p:spPr>
        <p:txBody>
          <a:bodyPr wrap="square">
            <a:spAutoFit/>
          </a:bodyPr>
          <a:lstStyle/>
          <a:p>
            <a:r>
              <a:rPr lang="en-US" b="1" dirty="0" smtClean="0">
                <a:latin typeface="Times New Roman" pitchFamily="18" charset="0"/>
                <a:cs typeface="Times New Roman" pitchFamily="18" charset="0"/>
              </a:rPr>
              <a:t> </a:t>
            </a:r>
            <a:endParaRPr lang="ru-RU" sz="2400" dirty="0">
              <a:solidFill>
                <a:schemeClr val="tx2">
                  <a:lumMod val="75000"/>
                </a:schemeClr>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8229600" cy="360040"/>
          </a:xfrm>
        </p:spPr>
        <p:txBody>
          <a:bodyPr>
            <a:noAutofit/>
          </a:bodyPr>
          <a:lstStyle/>
          <a:p>
            <a:r>
              <a:rPr lang="ru-RU" sz="3600" b="1" dirty="0" smtClean="0">
                <a:solidFill>
                  <a:schemeClr val="accent2">
                    <a:lumMod val="75000"/>
                  </a:schemeClr>
                </a:solidFill>
                <a:latin typeface="Monotype Corsiva" pitchFamily="66" charset="0"/>
              </a:rPr>
              <a:t>В молоке – вся таблица Менделеева</a:t>
            </a:r>
            <a:endParaRPr lang="ru-RU" sz="3600" b="1" dirty="0">
              <a:solidFill>
                <a:schemeClr val="accent2">
                  <a:lumMod val="75000"/>
                </a:schemeClr>
              </a:solidFill>
            </a:endParaRPr>
          </a:p>
        </p:txBody>
      </p:sp>
      <p:sp>
        <p:nvSpPr>
          <p:cNvPr id="3" name="Содержимое 2"/>
          <p:cNvSpPr>
            <a:spLocks noGrp="1"/>
          </p:cNvSpPr>
          <p:nvPr>
            <p:ph sz="half" idx="1"/>
          </p:nvPr>
        </p:nvSpPr>
        <p:spPr>
          <a:xfrm>
            <a:off x="0" y="476672"/>
            <a:ext cx="6012160" cy="6192688"/>
          </a:xfrm>
        </p:spPr>
        <p:txBody>
          <a:bodyPr>
            <a:noAutofit/>
          </a:bodyPr>
          <a:lstStyle/>
          <a:p>
            <a:pPr algn="just">
              <a:buNone/>
            </a:pPr>
            <a:r>
              <a:rPr lang="en-US" sz="1400" b="1" dirty="0" smtClean="0">
                <a:latin typeface="Times New Roman" pitchFamily="18" charset="0"/>
                <a:cs typeface="Times New Roman" pitchFamily="18" charset="0"/>
              </a:rPr>
              <a:t>              </a:t>
            </a:r>
            <a:r>
              <a:rPr lang="ru-RU" sz="1400" b="1" dirty="0" smtClean="0">
                <a:latin typeface="Times New Roman" pitchFamily="18" charset="0"/>
                <a:cs typeface="Times New Roman" pitchFamily="18" charset="0"/>
              </a:rPr>
              <a:t>   </a:t>
            </a:r>
          </a:p>
          <a:p>
            <a:pPr algn="just">
              <a:buNone/>
            </a:pPr>
            <a:r>
              <a:rPr lang="ru-RU" sz="1400" b="1" dirty="0" smtClean="0">
                <a:latin typeface="Times New Roman" pitchFamily="18" charset="0"/>
                <a:cs typeface="Times New Roman" pitchFamily="18" charset="0"/>
              </a:rPr>
              <a:t>               Молоко </a:t>
            </a:r>
            <a:r>
              <a:rPr lang="ru-RU" sz="1400" b="1" dirty="0" smtClean="0">
                <a:solidFill>
                  <a:schemeClr val="accent6">
                    <a:lumMod val="50000"/>
                  </a:schemeClr>
                </a:solidFill>
                <a:latin typeface="Times New Roman" pitchFamily="18" charset="0"/>
                <a:cs typeface="Times New Roman" pitchFamily="18" charset="0"/>
              </a:rPr>
              <a:t>– это не напиток, а еда, </a:t>
            </a:r>
            <a:r>
              <a:rPr lang="ru-RU" sz="1400" b="1" dirty="0" smtClean="0">
                <a:latin typeface="Times New Roman" pitchFamily="18" charset="0"/>
                <a:cs typeface="Times New Roman" pitchFamily="18" charset="0"/>
              </a:rPr>
              <a:t>которая содержит белок и витамины группы В, кальций и витамин D.  Белок, содержащийся в молоке, способствует укреплению мышечной  и сердечной ткани. Кальций вместе с витамином D делают наши кости крепкими и уберегают от переломов. Молоко полезно принимать в пищу людям, которые болеют </a:t>
            </a:r>
            <a:r>
              <a:rPr lang="ru-RU" sz="1400" b="1" dirty="0" smtClean="0">
                <a:solidFill>
                  <a:schemeClr val="accent2">
                    <a:lumMod val="75000"/>
                  </a:schemeClr>
                </a:solidFill>
                <a:latin typeface="Times New Roman" pitchFamily="18" charset="0"/>
                <a:cs typeface="Times New Roman" pitchFamily="18" charset="0"/>
              </a:rPr>
              <a:t>остеопорозом</a:t>
            </a:r>
            <a:r>
              <a:rPr lang="ru-RU" sz="1400" b="1" dirty="0" smtClean="0">
                <a:solidFill>
                  <a:schemeClr val="accent2">
                    <a:lumMod val="75000"/>
                  </a:schemeClr>
                </a:solidFill>
                <a:latin typeface="Times New Roman" pitchFamily="18" charset="0"/>
                <a:cs typeface="Times New Roman" pitchFamily="18" charset="0"/>
              </a:rPr>
              <a:t>. </a:t>
            </a:r>
            <a:r>
              <a:rPr lang="ru-RU" sz="1400" b="1" dirty="0" smtClean="0">
                <a:solidFill>
                  <a:schemeClr val="accent4">
                    <a:lumMod val="50000"/>
                  </a:schemeClr>
                </a:solidFill>
                <a:latin typeface="Times New Roman" pitchFamily="18" charset="0"/>
                <a:cs typeface="Times New Roman" pitchFamily="18" charset="0"/>
              </a:rPr>
              <a:t>Соли кальция, магния, фосфора, калия, идут на построение костей, зубов, крови, нервных тканей.</a:t>
            </a:r>
          </a:p>
          <a:p>
            <a:pPr algn="just">
              <a:buFont typeface="Wingdings" pitchFamily="2" charset="2"/>
              <a:buNone/>
            </a:pPr>
            <a:r>
              <a:rPr lang="en-US" sz="1400" b="1" dirty="0" smtClean="0">
                <a:solidFill>
                  <a:schemeClr val="accent2">
                    <a:lumMod val="75000"/>
                  </a:schemeClr>
                </a:solidFill>
                <a:latin typeface="Times New Roman" pitchFamily="18" charset="0"/>
                <a:cs typeface="Times New Roman" pitchFamily="18" charset="0"/>
              </a:rPr>
              <a:t> </a:t>
            </a:r>
            <a:r>
              <a:rPr lang="ru-RU" sz="1400" b="1" dirty="0" smtClean="0">
                <a:solidFill>
                  <a:schemeClr val="accent2">
                    <a:lumMod val="75000"/>
                  </a:schemeClr>
                </a:solidFill>
                <a:latin typeface="Times New Roman" pitchFamily="18" charset="0"/>
                <a:cs typeface="Times New Roman" pitchFamily="18" charset="0"/>
              </a:rPr>
              <a:t>               Белки молока состоят из трех компонентов: казеина, альбумина и глобулина, которые в сыром молоке находятся в растворенном состоянии.</a:t>
            </a:r>
            <a:r>
              <a:rPr lang="en-US" sz="1400" b="1" dirty="0" smtClean="0">
                <a:solidFill>
                  <a:schemeClr val="accent2">
                    <a:lumMod val="75000"/>
                  </a:schemeClr>
                </a:solidFill>
                <a:latin typeface="Times New Roman" pitchFamily="18" charset="0"/>
                <a:cs typeface="Times New Roman" pitchFamily="18" charset="0"/>
              </a:rPr>
              <a:t> </a:t>
            </a:r>
            <a:r>
              <a:rPr lang="ru-RU" sz="1400" b="1" dirty="0" smtClean="0">
                <a:solidFill>
                  <a:schemeClr val="accent2">
                    <a:lumMod val="75000"/>
                  </a:schemeClr>
                </a:solidFill>
                <a:latin typeface="Times New Roman" pitchFamily="18" charset="0"/>
                <a:cs typeface="Times New Roman" pitchFamily="18" charset="0"/>
              </a:rPr>
              <a:t>Белки молока более полноценны, чем белки мяса и рыбы, и быстрее перевариваются. Белок необходим для образования новых клеток. </a:t>
            </a:r>
          </a:p>
          <a:p>
            <a:pPr algn="just">
              <a:buNone/>
            </a:pPr>
            <a:r>
              <a:rPr lang="ru-RU" sz="1400" dirty="0" smtClean="0">
                <a:solidFill>
                  <a:schemeClr val="folHlink"/>
                </a:solidFill>
                <a:latin typeface="Times New Roman" pitchFamily="18" charset="0"/>
                <a:cs typeface="Times New Roman" pitchFamily="18" charset="0"/>
              </a:rPr>
              <a:t>                   </a:t>
            </a:r>
            <a:r>
              <a:rPr lang="ru-RU" sz="1400" b="1" dirty="0" smtClean="0">
                <a:solidFill>
                  <a:srgbClr val="002060"/>
                </a:solidFill>
                <a:latin typeface="Times New Roman" pitchFamily="18" charset="0"/>
                <a:cs typeface="Times New Roman" pitchFamily="18" charset="0"/>
              </a:rPr>
              <a:t>Молочный жир – богатый источник энергии для организма. Жир легко усваивается.  Он находится в молоке в виде мельчайших жировых шариков. В молочный жир входят витамины A, D, Е и К, которые почти отсутствуют в других животных жирах. </a:t>
            </a:r>
          </a:p>
          <a:p>
            <a:pPr algn="just">
              <a:buNone/>
            </a:pPr>
            <a:r>
              <a:rPr lang="ru-RU" sz="1400" dirty="0" smtClean="0">
                <a:solidFill>
                  <a:schemeClr val="folHlink"/>
                </a:solidFill>
                <a:latin typeface="Times New Roman" pitchFamily="18" charset="0"/>
                <a:cs typeface="Times New Roman" pitchFamily="18" charset="0"/>
              </a:rPr>
              <a:t>                   </a:t>
            </a:r>
            <a:r>
              <a:rPr lang="ru-RU" sz="1400" b="1" dirty="0" smtClean="0">
                <a:solidFill>
                  <a:schemeClr val="accent2">
                    <a:lumMod val="75000"/>
                  </a:schemeClr>
                </a:solidFill>
                <a:latin typeface="Times New Roman" pitchFamily="18" charset="0"/>
                <a:cs typeface="Times New Roman" pitchFamily="18" charset="0"/>
              </a:rPr>
              <a:t>Молочный сахар содержится в среднем 4,8г, расщепляется под действием фермента </a:t>
            </a:r>
            <a:r>
              <a:rPr lang="ru-RU" sz="1400" b="1" dirty="0" smtClean="0">
                <a:solidFill>
                  <a:schemeClr val="accent2">
                    <a:lumMod val="75000"/>
                  </a:schemeClr>
                </a:solidFill>
                <a:latin typeface="Times New Roman" pitchFamily="18" charset="0"/>
                <a:cs typeface="Times New Roman" pitchFamily="18" charset="0"/>
              </a:rPr>
              <a:t>лактазы</a:t>
            </a:r>
            <a:r>
              <a:rPr lang="ru-RU" sz="1400" b="1" dirty="0" smtClean="0">
                <a:solidFill>
                  <a:schemeClr val="accent2">
                    <a:lumMod val="75000"/>
                  </a:schemeClr>
                </a:solidFill>
                <a:latin typeface="Times New Roman" pitchFamily="18" charset="0"/>
                <a:cs typeface="Times New Roman" pitchFamily="18" charset="0"/>
              </a:rPr>
              <a:t> на глюкозу и галактозу. Лактоза является       стимулятором нервной системы и профилактическим средством при </a:t>
            </a:r>
            <a:r>
              <a:rPr lang="ru-RU" sz="1400" b="1" dirty="0" smtClean="0">
                <a:solidFill>
                  <a:schemeClr val="accent2">
                    <a:lumMod val="75000"/>
                  </a:schemeClr>
                </a:solidFill>
                <a:latin typeface="Times New Roman" pitchFamily="18" charset="0"/>
                <a:cs typeface="Times New Roman" pitchFamily="18" charset="0"/>
              </a:rPr>
              <a:t>сердечно-сосудистых</a:t>
            </a:r>
            <a:r>
              <a:rPr lang="ru-RU" sz="1400" b="1" dirty="0" smtClean="0">
                <a:solidFill>
                  <a:schemeClr val="accent2">
                    <a:lumMod val="75000"/>
                  </a:schemeClr>
                </a:solidFill>
                <a:latin typeface="Times New Roman" pitchFamily="18" charset="0"/>
                <a:cs typeface="Times New Roman" pitchFamily="18" charset="0"/>
              </a:rPr>
              <a:t> заболеваниях. </a:t>
            </a:r>
          </a:p>
          <a:p>
            <a:pPr algn="just">
              <a:buFont typeface="Wingdings" pitchFamily="2" charset="2"/>
              <a:buNone/>
            </a:pPr>
            <a:r>
              <a:rPr lang="en-US" sz="1400" b="1" dirty="0" smtClean="0">
                <a:solidFill>
                  <a:schemeClr val="accent4">
                    <a:lumMod val="50000"/>
                  </a:schemeClr>
                </a:solidFill>
                <a:latin typeface="Times New Roman" pitchFamily="18" charset="0"/>
                <a:cs typeface="Times New Roman" pitchFamily="18" charset="0"/>
              </a:rPr>
              <a:t>       </a:t>
            </a:r>
            <a:r>
              <a:rPr lang="ru-RU" sz="1400" b="1" dirty="0" smtClean="0">
                <a:solidFill>
                  <a:schemeClr val="accent4">
                    <a:lumMod val="50000"/>
                  </a:schemeClr>
                </a:solidFill>
                <a:latin typeface="Times New Roman" pitchFamily="18" charset="0"/>
                <a:cs typeface="Times New Roman" pitchFamily="18" charset="0"/>
              </a:rPr>
              <a:t>В молоке содержатся и необходимые для организма микроэлементы: соли меди, железа, кобальта, йода и т.д., а также обширный комплекс витаминов, ферментов, гормонов, иммунных тел, которые весьма эффективно ведут борьбу с болезнетворными микробами.</a:t>
            </a:r>
          </a:p>
        </p:txBody>
      </p:sp>
      <p:sp>
        <p:nvSpPr>
          <p:cNvPr id="4" name="Содержимое 3"/>
          <p:cNvSpPr>
            <a:spLocks noGrp="1"/>
          </p:cNvSpPr>
          <p:nvPr>
            <p:ph sz="half" idx="2"/>
          </p:nvPr>
        </p:nvSpPr>
        <p:spPr>
          <a:xfrm>
            <a:off x="6084168" y="692696"/>
            <a:ext cx="2808312" cy="5433467"/>
          </a:xfrm>
        </p:spPr>
        <p:txBody>
          <a:bodyPr>
            <a:noAutofit/>
          </a:bodyPr>
          <a:lstStyle/>
          <a:p>
            <a:pPr>
              <a:lnSpc>
                <a:spcPct val="80000"/>
              </a:lnSpc>
              <a:buNone/>
            </a:pPr>
            <a:r>
              <a:rPr lang="ru-RU" sz="1600" b="1" dirty="0" smtClean="0">
                <a:solidFill>
                  <a:schemeClr val="accent6">
                    <a:lumMod val="50000"/>
                  </a:schemeClr>
                </a:solidFill>
                <a:latin typeface="Times New Roman" pitchFamily="18" charset="0"/>
                <a:cs typeface="Times New Roman" pitchFamily="18" charset="0"/>
              </a:rPr>
              <a:t>Вода </a:t>
            </a:r>
            <a:r>
              <a:rPr lang="ru-RU" sz="1600" b="1" dirty="0" smtClean="0">
                <a:solidFill>
                  <a:srgbClr val="1A4652"/>
                </a:solidFill>
                <a:latin typeface="Times New Roman" pitchFamily="18" charset="0"/>
                <a:cs typeface="Times New Roman" pitchFamily="18" charset="0"/>
              </a:rPr>
              <a:t>— 87,4 %; </a:t>
            </a:r>
          </a:p>
          <a:p>
            <a:pPr>
              <a:lnSpc>
                <a:spcPct val="80000"/>
              </a:lnSpc>
              <a:buNone/>
            </a:pPr>
            <a:r>
              <a:rPr lang="ru-RU" sz="1600" b="1" dirty="0" smtClean="0">
                <a:solidFill>
                  <a:srgbClr val="1A4652"/>
                </a:solidFill>
                <a:latin typeface="Times New Roman" pitchFamily="18" charset="0"/>
                <a:cs typeface="Times New Roman" pitchFamily="18" charset="0"/>
              </a:rPr>
              <a:t>Сухие вещества — 12,6 %; </a:t>
            </a:r>
          </a:p>
          <a:p>
            <a:pPr>
              <a:lnSpc>
                <a:spcPct val="80000"/>
              </a:lnSpc>
              <a:buNone/>
            </a:pPr>
            <a:r>
              <a:rPr lang="ru-RU" sz="1600" b="1" dirty="0" smtClean="0">
                <a:solidFill>
                  <a:schemeClr val="accent6">
                    <a:lumMod val="50000"/>
                  </a:schemeClr>
                </a:solidFill>
                <a:latin typeface="Times New Roman" pitchFamily="18" charset="0"/>
                <a:cs typeface="Times New Roman" pitchFamily="18" charset="0"/>
              </a:rPr>
              <a:t>Молочный жир </a:t>
            </a:r>
            <a:r>
              <a:rPr lang="ru-RU" sz="1600" b="1" dirty="0" smtClean="0">
                <a:solidFill>
                  <a:srgbClr val="1A4652"/>
                </a:solidFill>
                <a:latin typeface="Times New Roman" pitchFamily="18" charset="0"/>
                <a:cs typeface="Times New Roman" pitchFamily="18" charset="0"/>
              </a:rPr>
              <a:t>— 3,5 %</a:t>
            </a:r>
          </a:p>
          <a:p>
            <a:pPr>
              <a:lnSpc>
                <a:spcPct val="80000"/>
              </a:lnSpc>
              <a:buNone/>
            </a:pPr>
            <a:r>
              <a:rPr lang="ru-RU" sz="1600" b="1" dirty="0" smtClean="0">
                <a:solidFill>
                  <a:srgbClr val="1A4652"/>
                </a:solidFill>
                <a:latin typeface="Times New Roman" pitchFamily="18" charset="0"/>
                <a:cs typeface="Times New Roman" pitchFamily="18" charset="0"/>
              </a:rPr>
              <a:t>Сухой обезжиренный молочный остаток — 9,0 %: </a:t>
            </a:r>
          </a:p>
          <a:p>
            <a:pPr>
              <a:lnSpc>
                <a:spcPct val="80000"/>
              </a:lnSpc>
              <a:buNone/>
            </a:pPr>
            <a:r>
              <a:rPr lang="ru-RU" sz="1600" b="1" dirty="0" smtClean="0">
                <a:solidFill>
                  <a:schemeClr val="accent6">
                    <a:lumMod val="50000"/>
                  </a:schemeClr>
                </a:solidFill>
                <a:latin typeface="Times New Roman" pitchFamily="18" charset="0"/>
                <a:cs typeface="Times New Roman" pitchFamily="18" charset="0"/>
              </a:rPr>
              <a:t>Белки </a:t>
            </a:r>
            <a:r>
              <a:rPr lang="ru-RU" sz="1600" b="1" dirty="0" smtClean="0">
                <a:solidFill>
                  <a:srgbClr val="1A4652"/>
                </a:solidFill>
                <a:latin typeface="Times New Roman" pitchFamily="18" charset="0"/>
                <a:cs typeface="Times New Roman" pitchFamily="18" charset="0"/>
              </a:rPr>
              <a:t>— 3,2 % </a:t>
            </a:r>
          </a:p>
          <a:p>
            <a:pPr>
              <a:lnSpc>
                <a:spcPct val="80000"/>
              </a:lnSpc>
              <a:buNone/>
            </a:pPr>
            <a:r>
              <a:rPr lang="ru-RU" sz="1600" b="1" dirty="0" smtClean="0">
                <a:solidFill>
                  <a:schemeClr val="accent6">
                    <a:lumMod val="50000"/>
                  </a:schemeClr>
                </a:solidFill>
                <a:latin typeface="Times New Roman" pitchFamily="18" charset="0"/>
                <a:cs typeface="Times New Roman" pitchFamily="18" charset="0"/>
              </a:rPr>
              <a:t>Казеин</a:t>
            </a:r>
            <a:r>
              <a:rPr lang="ru-RU" sz="1600" b="1" dirty="0" smtClean="0">
                <a:solidFill>
                  <a:srgbClr val="1A4652"/>
                </a:solidFill>
                <a:latin typeface="Times New Roman" pitchFamily="18" charset="0"/>
                <a:cs typeface="Times New Roman" pitchFamily="18" charset="0"/>
              </a:rPr>
              <a:t> — 2,6 %; </a:t>
            </a:r>
          </a:p>
          <a:p>
            <a:pPr>
              <a:lnSpc>
                <a:spcPct val="80000"/>
              </a:lnSpc>
              <a:buNone/>
            </a:pPr>
            <a:r>
              <a:rPr lang="ru-RU" sz="1600" b="1" dirty="0" smtClean="0">
                <a:solidFill>
                  <a:srgbClr val="1A4652"/>
                </a:solidFill>
                <a:latin typeface="Times New Roman" pitchFamily="18" charset="0"/>
                <a:cs typeface="Times New Roman" pitchFamily="18" charset="0"/>
              </a:rPr>
              <a:t>Сывороточные белки — 0,6 %</a:t>
            </a:r>
          </a:p>
          <a:p>
            <a:pPr>
              <a:lnSpc>
                <a:spcPct val="80000"/>
              </a:lnSpc>
              <a:buNone/>
            </a:pPr>
            <a:r>
              <a:rPr lang="ru-RU" sz="1600" b="1" dirty="0" smtClean="0">
                <a:solidFill>
                  <a:schemeClr val="accent6">
                    <a:lumMod val="50000"/>
                  </a:schemeClr>
                </a:solidFill>
                <a:latin typeface="Times New Roman" pitchFamily="18" charset="0"/>
                <a:cs typeface="Times New Roman" pitchFamily="18" charset="0"/>
              </a:rPr>
              <a:t>Молочный сахар лактоза </a:t>
            </a:r>
            <a:r>
              <a:rPr lang="ru-RU" sz="1600" b="1" dirty="0" smtClean="0">
                <a:solidFill>
                  <a:srgbClr val="1A4652"/>
                </a:solidFill>
                <a:latin typeface="Times New Roman" pitchFamily="18" charset="0"/>
                <a:cs typeface="Times New Roman" pitchFamily="18" charset="0"/>
              </a:rPr>
              <a:t>— 4,7÷4,9 %;</a:t>
            </a:r>
          </a:p>
          <a:p>
            <a:pPr>
              <a:lnSpc>
                <a:spcPct val="80000"/>
              </a:lnSpc>
              <a:buNone/>
            </a:pPr>
            <a:r>
              <a:rPr lang="ru-RU" sz="1600" b="1" dirty="0" smtClean="0">
                <a:solidFill>
                  <a:srgbClr val="1A4652"/>
                </a:solidFill>
                <a:latin typeface="Times New Roman" pitchFamily="18" charset="0"/>
                <a:cs typeface="Times New Roman" pitchFamily="18" charset="0"/>
              </a:rPr>
              <a:t> </a:t>
            </a:r>
            <a:r>
              <a:rPr lang="ru-RU" sz="1600" b="1" dirty="0" smtClean="0">
                <a:solidFill>
                  <a:schemeClr val="accent6">
                    <a:lumMod val="50000"/>
                  </a:schemeClr>
                </a:solidFill>
                <a:latin typeface="Times New Roman" pitchFamily="18" charset="0"/>
                <a:cs typeface="Times New Roman" pitchFamily="18" charset="0"/>
              </a:rPr>
              <a:t>Минеральные вещества </a:t>
            </a:r>
            <a:r>
              <a:rPr lang="ru-RU" sz="1600" b="1" dirty="0" smtClean="0">
                <a:solidFill>
                  <a:srgbClr val="1A4652"/>
                </a:solidFill>
                <a:latin typeface="Times New Roman" pitchFamily="18" charset="0"/>
                <a:cs typeface="Times New Roman" pitchFamily="18" charset="0"/>
              </a:rPr>
              <a:t>— 0,8 %</a:t>
            </a:r>
          </a:p>
          <a:p>
            <a:pPr>
              <a:lnSpc>
                <a:spcPct val="80000"/>
              </a:lnSpc>
              <a:buNone/>
            </a:pPr>
            <a:r>
              <a:rPr lang="ru-RU" sz="1600" b="1" dirty="0" smtClean="0">
                <a:solidFill>
                  <a:srgbClr val="1A4652"/>
                </a:solidFill>
                <a:latin typeface="Times New Roman" pitchFamily="18" charset="0"/>
                <a:cs typeface="Times New Roman" pitchFamily="18" charset="0"/>
              </a:rPr>
              <a:t>Небелковые азотистые соединения — 0,02÷0,08 %</a:t>
            </a:r>
          </a:p>
          <a:p>
            <a:pPr>
              <a:lnSpc>
                <a:spcPct val="80000"/>
              </a:lnSpc>
              <a:buNone/>
            </a:pPr>
            <a:r>
              <a:rPr lang="ru-RU" sz="1600" b="1" dirty="0" smtClean="0">
                <a:solidFill>
                  <a:schemeClr val="accent6">
                    <a:lumMod val="50000"/>
                  </a:schemeClr>
                </a:solidFill>
                <a:latin typeface="Times New Roman" pitchFamily="18" charset="0"/>
                <a:cs typeface="Times New Roman" pitchFamily="18" charset="0"/>
              </a:rPr>
              <a:t>Витамины</a:t>
            </a:r>
            <a:r>
              <a:rPr lang="ru-RU" sz="1600" b="1" dirty="0" smtClean="0">
                <a:solidFill>
                  <a:srgbClr val="1A4652"/>
                </a:solidFill>
                <a:latin typeface="Times New Roman" pitchFamily="18" charset="0"/>
                <a:cs typeface="Times New Roman" pitchFamily="18" charset="0"/>
              </a:rPr>
              <a:t>, пигменты, ферменты, </a:t>
            </a:r>
          </a:p>
          <a:p>
            <a:pPr>
              <a:lnSpc>
                <a:spcPct val="80000"/>
              </a:lnSpc>
              <a:buNone/>
            </a:pPr>
            <a:r>
              <a:rPr lang="ru-RU" sz="1600" b="1" dirty="0" smtClean="0">
                <a:solidFill>
                  <a:schemeClr val="accent6">
                    <a:lumMod val="50000"/>
                  </a:schemeClr>
                </a:solidFill>
                <a:latin typeface="Times New Roman" pitchFamily="18" charset="0"/>
                <a:cs typeface="Times New Roman" pitchFamily="18" charset="0"/>
              </a:rPr>
              <a:t>гормоны</a:t>
            </a:r>
            <a:r>
              <a:rPr lang="ru-RU" sz="1600" b="1" dirty="0" smtClean="0">
                <a:solidFill>
                  <a:srgbClr val="1A4652"/>
                </a:solidFill>
                <a:latin typeface="Times New Roman" pitchFamily="18" charset="0"/>
                <a:cs typeface="Times New Roman" pitchFamily="18" charset="0"/>
              </a:rPr>
              <a:t> </a:t>
            </a:r>
            <a:r>
              <a:rPr lang="ru-RU" sz="1600" b="1" dirty="0" smtClean="0">
                <a:solidFill>
                  <a:srgbClr val="1A4652"/>
                </a:solidFill>
                <a:latin typeface="Times New Roman" pitchFamily="18" charset="0"/>
                <a:cs typeface="Times New Roman" pitchFamily="18" charset="0"/>
              </a:rPr>
              <a:t>микроколичества</a:t>
            </a:r>
            <a:endParaRPr lang="ru-RU" sz="1600" b="1" dirty="0" smtClean="0">
              <a:solidFill>
                <a:srgbClr val="1A4652"/>
              </a:solidFill>
              <a:latin typeface="Times New Roman" pitchFamily="18" charset="0"/>
              <a:cs typeface="Times New Roman" pitchFamily="18" charset="0"/>
            </a:endParaRPr>
          </a:p>
          <a:p>
            <a:pPr>
              <a:lnSpc>
                <a:spcPct val="80000"/>
              </a:lnSpc>
              <a:buNone/>
            </a:pPr>
            <a:r>
              <a:rPr lang="ru-RU" sz="1600" b="1" dirty="0" smtClean="0">
                <a:solidFill>
                  <a:srgbClr val="1A4652"/>
                </a:solidFill>
                <a:latin typeface="Times New Roman" pitchFamily="18" charset="0"/>
                <a:cs typeface="Times New Roman" pitchFamily="18" charset="0"/>
              </a:rPr>
              <a:t>Газы — 5÷7 см³ на 100 см³ молока;</a:t>
            </a:r>
          </a:p>
          <a:p>
            <a:pPr>
              <a:lnSpc>
                <a:spcPct val="80000"/>
              </a:lnSpc>
              <a:buNone/>
            </a:pPr>
            <a:r>
              <a:rPr lang="ru-RU" sz="1600" b="1" dirty="0" smtClean="0">
                <a:solidFill>
                  <a:srgbClr val="1A4652"/>
                </a:solidFill>
                <a:latin typeface="Times New Roman" pitchFamily="18" charset="0"/>
                <a:cs typeface="Times New Roman" pitchFamily="18" charset="0"/>
              </a:rPr>
              <a:t>Углекислый газ — 50÷70 %</a:t>
            </a:r>
          </a:p>
          <a:p>
            <a:pPr>
              <a:lnSpc>
                <a:spcPct val="80000"/>
              </a:lnSpc>
              <a:buNone/>
            </a:pPr>
            <a:r>
              <a:rPr lang="ru-RU" sz="1600" b="1" dirty="0" smtClean="0">
                <a:solidFill>
                  <a:srgbClr val="1A4652"/>
                </a:solidFill>
                <a:latin typeface="Times New Roman" pitchFamily="18" charset="0"/>
                <a:cs typeface="Times New Roman" pitchFamily="18" charset="0"/>
              </a:rPr>
              <a:t>Азот — 20÷30 %; </a:t>
            </a:r>
          </a:p>
          <a:p>
            <a:pPr>
              <a:lnSpc>
                <a:spcPct val="80000"/>
              </a:lnSpc>
              <a:buNone/>
            </a:pPr>
            <a:r>
              <a:rPr lang="ru-RU" sz="1600" b="1" dirty="0" smtClean="0">
                <a:solidFill>
                  <a:srgbClr val="1A4652"/>
                </a:solidFill>
                <a:latin typeface="Times New Roman" pitchFamily="18" charset="0"/>
                <a:cs typeface="Times New Roman" pitchFamily="18" charset="0"/>
              </a:rPr>
              <a:t>Кислород — 5÷10 %; </a:t>
            </a:r>
          </a:p>
          <a:p>
            <a:pPr>
              <a:lnSpc>
                <a:spcPct val="80000"/>
              </a:lnSpc>
              <a:buNone/>
            </a:pPr>
            <a:r>
              <a:rPr lang="ru-RU" sz="1600" b="1" dirty="0" smtClean="0">
                <a:solidFill>
                  <a:srgbClr val="1A4652"/>
                </a:solidFill>
                <a:latin typeface="Times New Roman" pitchFamily="18" charset="0"/>
                <a:cs typeface="Times New Roman" pitchFamily="18" charset="0"/>
              </a:rPr>
              <a:t>Аммиак — следы.</a:t>
            </a:r>
            <a:endParaRPr lang="ru-RU" sz="1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l="-10000" r="-10000"/>
          </a:stretch>
        </a:blipFill>
        <a:effectLst/>
      </p:bgPr>
    </p:bg>
    <p:spTree>
      <p:nvGrpSpPr>
        <p:cNvPr id="1" name=""/>
        <p:cNvGrpSpPr/>
        <p:nvPr/>
      </p:nvGrpSpPr>
      <p:grpSpPr>
        <a:xfrm>
          <a:off x="0" y="0"/>
          <a:ext cx="0" cy="0"/>
          <a:chOff x="0" y="0"/>
          <a:chExt cx="0" cy="0"/>
        </a:xfrm>
      </p:grpSpPr>
      <p:pic>
        <p:nvPicPr>
          <p:cNvPr id="42023" name="Picture 39" descr="0"/>
          <p:cNvPicPr>
            <a:picLocks noChangeAspect="1" noChangeArrowheads="1"/>
          </p:cNvPicPr>
          <p:nvPr/>
        </p:nvPicPr>
        <p:blipFill>
          <a:blip r:embed="rId4" cstate="print"/>
          <a:srcRect/>
          <a:stretch>
            <a:fillRect/>
          </a:stretch>
        </p:blipFill>
        <p:spPr bwMode="auto">
          <a:xfrm>
            <a:off x="6804025" y="3284538"/>
            <a:ext cx="1568450" cy="1466850"/>
          </a:xfrm>
          <a:prstGeom prst="rect">
            <a:avLst/>
          </a:prstGeom>
          <a:noFill/>
          <a:ln w="9525">
            <a:noFill/>
            <a:miter lim="800000"/>
            <a:headEnd/>
            <a:tailEnd/>
          </a:ln>
        </p:spPr>
      </p:pic>
      <p:pic>
        <p:nvPicPr>
          <p:cNvPr id="42022" name="Picture 38" descr="600px-Swiss_cheese_cubes"/>
          <p:cNvPicPr>
            <a:picLocks noChangeAspect="1" noChangeArrowheads="1"/>
          </p:cNvPicPr>
          <p:nvPr/>
        </p:nvPicPr>
        <p:blipFill>
          <a:blip r:embed="rId5" cstate="print"/>
          <a:srcRect/>
          <a:stretch>
            <a:fillRect/>
          </a:stretch>
        </p:blipFill>
        <p:spPr bwMode="auto">
          <a:xfrm>
            <a:off x="5940425" y="4365625"/>
            <a:ext cx="1360488" cy="1439863"/>
          </a:xfrm>
          <a:prstGeom prst="rect">
            <a:avLst/>
          </a:prstGeom>
          <a:noFill/>
          <a:ln w="9525">
            <a:noFill/>
            <a:miter lim="800000"/>
            <a:headEnd/>
            <a:tailEnd/>
          </a:ln>
        </p:spPr>
      </p:pic>
      <p:pic>
        <p:nvPicPr>
          <p:cNvPr id="42019" name="Picture 35" descr="1199171318_25_"/>
          <p:cNvPicPr>
            <a:picLocks noChangeAspect="1" noChangeArrowheads="1"/>
          </p:cNvPicPr>
          <p:nvPr/>
        </p:nvPicPr>
        <p:blipFill>
          <a:blip r:embed="rId6" cstate="print"/>
          <a:srcRect/>
          <a:stretch>
            <a:fillRect/>
          </a:stretch>
        </p:blipFill>
        <p:spPr bwMode="auto">
          <a:xfrm>
            <a:off x="2771775" y="4437063"/>
            <a:ext cx="1103313" cy="1871662"/>
          </a:xfrm>
          <a:prstGeom prst="rect">
            <a:avLst/>
          </a:prstGeom>
          <a:noFill/>
          <a:ln w="9525">
            <a:noFill/>
            <a:miter lim="800000"/>
            <a:headEnd/>
            <a:tailEnd/>
          </a:ln>
        </p:spPr>
      </p:pic>
      <p:pic>
        <p:nvPicPr>
          <p:cNvPr id="42018" name="Picture 34" descr="22b135617307"/>
          <p:cNvPicPr>
            <a:picLocks noChangeAspect="1" noChangeArrowheads="1"/>
          </p:cNvPicPr>
          <p:nvPr/>
        </p:nvPicPr>
        <p:blipFill>
          <a:blip r:embed="rId7" cstate="print"/>
          <a:srcRect/>
          <a:stretch>
            <a:fillRect/>
          </a:stretch>
        </p:blipFill>
        <p:spPr bwMode="auto">
          <a:xfrm>
            <a:off x="1475656" y="4365104"/>
            <a:ext cx="1539875" cy="1450975"/>
          </a:xfrm>
          <a:prstGeom prst="rect">
            <a:avLst/>
          </a:prstGeom>
          <a:noFill/>
          <a:ln w="9525">
            <a:noFill/>
            <a:miter lim="800000"/>
            <a:headEnd/>
            <a:tailEnd/>
          </a:ln>
        </p:spPr>
      </p:pic>
      <p:pic>
        <p:nvPicPr>
          <p:cNvPr id="42009" name="Picture 25" descr="img_14015342_18407_0"/>
          <p:cNvPicPr>
            <a:picLocks noChangeAspect="1" noChangeArrowheads="1"/>
          </p:cNvPicPr>
          <p:nvPr/>
        </p:nvPicPr>
        <p:blipFill>
          <a:blip r:embed="rId8" cstate="print"/>
          <a:srcRect/>
          <a:stretch>
            <a:fillRect/>
          </a:stretch>
        </p:blipFill>
        <p:spPr bwMode="auto">
          <a:xfrm>
            <a:off x="755650" y="3429000"/>
            <a:ext cx="1655763" cy="1206500"/>
          </a:xfrm>
          <a:prstGeom prst="rect">
            <a:avLst/>
          </a:prstGeom>
          <a:noFill/>
          <a:ln w="9525">
            <a:noFill/>
            <a:miter lim="800000"/>
            <a:headEnd/>
            <a:tailEnd/>
          </a:ln>
        </p:spPr>
      </p:pic>
      <p:sp>
        <p:nvSpPr>
          <p:cNvPr id="41991" name="AutoShape 7" descr="Почтовая бумага"/>
          <p:cNvSpPr>
            <a:spLocks noChangeArrowheads="1"/>
          </p:cNvSpPr>
          <p:nvPr/>
        </p:nvSpPr>
        <p:spPr bwMode="auto">
          <a:xfrm>
            <a:off x="4716463" y="692150"/>
            <a:ext cx="3024187" cy="1368425"/>
          </a:xfrm>
          <a:prstGeom prst="wedgeEllipseCallout">
            <a:avLst>
              <a:gd name="adj1" fmla="val -34880"/>
              <a:gd name="adj2" fmla="val 70880"/>
            </a:avLst>
          </a:prstGeom>
          <a:blipFill dpi="0" rotWithShape="1">
            <a:blip r:embed="rId9" cstate="print"/>
            <a:srcRect/>
            <a:tile tx="0" ty="0" sx="100000" sy="100000" flip="none" algn="tl"/>
          </a:blipFill>
          <a:ln w="12700" cap="sq">
            <a:solidFill>
              <a:srgbClr val="333333"/>
            </a:solidFill>
            <a:miter lim="800000"/>
            <a:headEnd type="none" w="sm" len="sm"/>
            <a:tailEnd type="none" w="sm" len="sm"/>
          </a:ln>
        </p:spPr>
        <p:txBody>
          <a:bodyPr/>
          <a:lstStyle/>
          <a:p>
            <a:pPr algn="ctr"/>
            <a:r>
              <a:rPr lang="ru-RU" b="1" dirty="0">
                <a:solidFill>
                  <a:srgbClr val="716547"/>
                </a:solidFill>
              </a:rPr>
              <a:t>Минеральные вещества</a:t>
            </a:r>
          </a:p>
          <a:p>
            <a:pPr algn="l"/>
            <a:r>
              <a:rPr lang="ru-RU" b="1" dirty="0">
                <a:solidFill>
                  <a:srgbClr val="716547"/>
                </a:solidFill>
              </a:rPr>
              <a:t>  0,7%</a:t>
            </a:r>
          </a:p>
        </p:txBody>
      </p:sp>
      <p:sp>
        <p:nvSpPr>
          <p:cNvPr id="41992" name="AutoShape 8" descr="Почтовая бумага"/>
          <p:cNvSpPr>
            <a:spLocks noChangeArrowheads="1"/>
          </p:cNvSpPr>
          <p:nvPr/>
        </p:nvSpPr>
        <p:spPr bwMode="auto">
          <a:xfrm rot="-169796">
            <a:off x="6156325" y="1484313"/>
            <a:ext cx="2809875" cy="1150937"/>
          </a:xfrm>
          <a:prstGeom prst="wedgeEllipseCallout">
            <a:avLst>
              <a:gd name="adj1" fmla="val -75514"/>
              <a:gd name="adj2" fmla="val 59444"/>
            </a:avLst>
          </a:prstGeom>
          <a:blipFill dpi="0" rotWithShape="1">
            <a:blip r:embed="rId9" cstate="print"/>
            <a:srcRect/>
            <a:tile tx="0" ty="0" sx="100000" sy="100000" flip="none" algn="tl"/>
          </a:blipFill>
          <a:ln w="12700" cap="sq">
            <a:solidFill>
              <a:srgbClr val="333333"/>
            </a:solidFill>
            <a:miter lim="800000"/>
            <a:headEnd type="none" w="sm" len="sm"/>
            <a:tailEnd type="none" w="sm" len="sm"/>
          </a:ln>
        </p:spPr>
        <p:txBody>
          <a:bodyPr/>
          <a:lstStyle/>
          <a:p>
            <a:pPr algn="ctr"/>
            <a:r>
              <a:rPr lang="ru-RU" b="1" dirty="0">
                <a:solidFill>
                  <a:srgbClr val="716547"/>
                </a:solidFill>
              </a:rPr>
              <a:t>Витамины </a:t>
            </a:r>
            <a:r>
              <a:rPr lang="en-US" b="1" dirty="0">
                <a:solidFill>
                  <a:srgbClr val="716547"/>
                </a:solidFill>
              </a:rPr>
              <a:t>A,B,C,PP </a:t>
            </a:r>
            <a:r>
              <a:rPr lang="ru-RU" sz="1600" b="1" dirty="0">
                <a:solidFill>
                  <a:srgbClr val="716547"/>
                </a:solidFill>
              </a:rPr>
              <a:t>и др.</a:t>
            </a:r>
          </a:p>
        </p:txBody>
      </p:sp>
      <p:sp>
        <p:nvSpPr>
          <p:cNvPr id="41993" name="AutoShape 9" descr="Почтовая бумага"/>
          <p:cNvSpPr>
            <a:spLocks noChangeArrowheads="1"/>
          </p:cNvSpPr>
          <p:nvPr/>
        </p:nvSpPr>
        <p:spPr bwMode="auto">
          <a:xfrm>
            <a:off x="6084888" y="2420938"/>
            <a:ext cx="2736850" cy="1008062"/>
          </a:xfrm>
          <a:prstGeom prst="wedgeEllipseCallout">
            <a:avLst>
              <a:gd name="adj1" fmla="val -71750"/>
              <a:gd name="adj2" fmla="val 26694"/>
            </a:avLst>
          </a:prstGeom>
          <a:blipFill dpi="0" rotWithShape="1">
            <a:blip r:embed="rId9" cstate="print"/>
            <a:srcRect/>
            <a:tile tx="0" ty="0" sx="100000" sy="100000" flip="none" algn="tl"/>
          </a:blipFill>
          <a:ln w="12700" cap="sq">
            <a:solidFill>
              <a:srgbClr val="333333"/>
            </a:solidFill>
            <a:miter lim="800000"/>
            <a:headEnd type="none" w="sm" len="sm"/>
            <a:tailEnd type="none" w="sm" len="sm"/>
          </a:ln>
        </p:spPr>
        <p:txBody>
          <a:bodyPr/>
          <a:lstStyle/>
          <a:p>
            <a:pPr algn="ctr"/>
            <a:r>
              <a:rPr lang="ru-RU" b="1" dirty="0">
                <a:solidFill>
                  <a:srgbClr val="716547"/>
                </a:solidFill>
              </a:rPr>
              <a:t>Вода 87%</a:t>
            </a:r>
          </a:p>
        </p:txBody>
      </p:sp>
      <p:sp>
        <p:nvSpPr>
          <p:cNvPr id="41994" name="AutoShape 10" descr="Почтовая бумага"/>
          <p:cNvSpPr>
            <a:spLocks noChangeArrowheads="1"/>
          </p:cNvSpPr>
          <p:nvPr/>
        </p:nvSpPr>
        <p:spPr bwMode="auto">
          <a:xfrm>
            <a:off x="1763713" y="765175"/>
            <a:ext cx="2736850" cy="1223963"/>
          </a:xfrm>
          <a:prstGeom prst="wedgeEllipseCallout">
            <a:avLst>
              <a:gd name="adj1" fmla="val 37125"/>
              <a:gd name="adj2" fmla="val 79704"/>
            </a:avLst>
          </a:prstGeom>
          <a:blipFill dpi="0" rotWithShape="1">
            <a:blip r:embed="rId9" cstate="print"/>
            <a:srcRect/>
            <a:tile tx="0" ty="0" sx="100000" sy="100000" flip="none" algn="tl"/>
          </a:blipFill>
          <a:ln w="12700" cap="sq">
            <a:solidFill>
              <a:srgbClr val="333333"/>
            </a:solidFill>
            <a:miter lim="800000"/>
            <a:headEnd type="none" w="sm" len="sm"/>
            <a:tailEnd type="none" w="sm" len="sm"/>
          </a:ln>
        </p:spPr>
        <p:txBody>
          <a:bodyPr/>
          <a:lstStyle/>
          <a:p>
            <a:pPr algn="ctr"/>
            <a:r>
              <a:rPr lang="ru-RU" b="1" dirty="0">
                <a:solidFill>
                  <a:srgbClr val="716547"/>
                </a:solidFill>
              </a:rPr>
              <a:t>Молочный сахар 5%</a:t>
            </a:r>
          </a:p>
        </p:txBody>
      </p:sp>
      <p:sp>
        <p:nvSpPr>
          <p:cNvPr id="41995" name="AutoShape 11" descr="Почтовая бумага"/>
          <p:cNvSpPr>
            <a:spLocks noChangeArrowheads="1"/>
          </p:cNvSpPr>
          <p:nvPr/>
        </p:nvSpPr>
        <p:spPr bwMode="auto">
          <a:xfrm>
            <a:off x="684213" y="1700213"/>
            <a:ext cx="2735262" cy="1079500"/>
          </a:xfrm>
          <a:prstGeom prst="wedgeEllipseCallout">
            <a:avLst>
              <a:gd name="adj1" fmla="val 63699"/>
              <a:gd name="adj2" fmla="val 62060"/>
            </a:avLst>
          </a:prstGeom>
          <a:blipFill dpi="0" rotWithShape="1">
            <a:blip r:embed="rId9" cstate="print"/>
            <a:srcRect/>
            <a:tile tx="0" ty="0" sx="100000" sy="100000" flip="none" algn="tl"/>
          </a:blipFill>
          <a:ln w="12700" cap="sq">
            <a:solidFill>
              <a:srgbClr val="333333"/>
            </a:solidFill>
            <a:miter lim="800000"/>
            <a:headEnd type="none" w="sm" len="sm"/>
            <a:tailEnd type="none" w="sm" len="sm"/>
          </a:ln>
        </p:spPr>
        <p:txBody>
          <a:bodyPr/>
          <a:lstStyle/>
          <a:p>
            <a:pPr algn="ctr"/>
            <a:r>
              <a:rPr lang="ru-RU" b="1" dirty="0">
                <a:solidFill>
                  <a:srgbClr val="716547"/>
                </a:solidFill>
              </a:rPr>
              <a:t>Белки 3,5%</a:t>
            </a:r>
          </a:p>
        </p:txBody>
      </p:sp>
      <p:sp>
        <p:nvSpPr>
          <p:cNvPr id="41997" name="AutoShape 13" descr="Почтовая бумага"/>
          <p:cNvSpPr>
            <a:spLocks noChangeArrowheads="1"/>
          </p:cNvSpPr>
          <p:nvPr/>
        </p:nvSpPr>
        <p:spPr bwMode="auto">
          <a:xfrm>
            <a:off x="395288" y="2492375"/>
            <a:ext cx="2519362" cy="1081088"/>
          </a:xfrm>
          <a:prstGeom prst="wedgeEllipseCallout">
            <a:avLst>
              <a:gd name="adj1" fmla="val 84088"/>
              <a:gd name="adj2" fmla="val 22542"/>
            </a:avLst>
          </a:prstGeom>
          <a:blipFill dpi="0" rotWithShape="1">
            <a:blip r:embed="rId9" cstate="print"/>
            <a:srcRect/>
            <a:tile tx="0" ty="0" sx="100000" sy="100000" flip="none" algn="tl"/>
          </a:blipFill>
          <a:ln w="12700" cap="sq">
            <a:solidFill>
              <a:srgbClr val="333333"/>
            </a:solidFill>
            <a:miter lim="800000"/>
            <a:headEnd type="none" w="sm" len="sm"/>
            <a:tailEnd type="none" w="sm" len="sm"/>
          </a:ln>
        </p:spPr>
        <p:txBody>
          <a:bodyPr/>
          <a:lstStyle/>
          <a:p>
            <a:pPr algn="ctr"/>
            <a:r>
              <a:rPr lang="ru-RU" b="1" dirty="0">
                <a:solidFill>
                  <a:srgbClr val="716547"/>
                </a:solidFill>
              </a:rPr>
              <a:t>Жиры 4%</a:t>
            </a:r>
          </a:p>
        </p:txBody>
      </p:sp>
      <p:pic>
        <p:nvPicPr>
          <p:cNvPr id="41999" name="Picture 15" descr="D10E45_0"/>
          <p:cNvPicPr>
            <a:picLocks noGrp="1" noChangeAspect="1" noChangeArrowheads="1"/>
          </p:cNvPicPr>
          <p:nvPr>
            <p:ph idx="4294967295"/>
          </p:nvPr>
        </p:nvPicPr>
        <p:blipFill>
          <a:blip r:embed="rId10" cstate="print"/>
          <a:srcRect/>
          <a:stretch>
            <a:fillRect/>
          </a:stretch>
        </p:blipFill>
        <p:spPr>
          <a:xfrm>
            <a:off x="3779838" y="2349500"/>
            <a:ext cx="1728787" cy="1296988"/>
          </a:xfrm>
        </p:spPr>
      </p:pic>
      <p:sp>
        <p:nvSpPr>
          <p:cNvPr id="42000" name="Line 16"/>
          <p:cNvSpPr>
            <a:spLocks noChangeShapeType="1"/>
          </p:cNvSpPr>
          <p:nvPr/>
        </p:nvSpPr>
        <p:spPr bwMode="auto">
          <a:xfrm flipH="1">
            <a:off x="2411413" y="3500438"/>
            <a:ext cx="1368425" cy="433387"/>
          </a:xfrm>
          <a:prstGeom prst="line">
            <a:avLst/>
          </a:prstGeom>
          <a:noFill/>
          <a:ln w="12700" cap="sq">
            <a:solidFill>
              <a:schemeClr val="tx1"/>
            </a:solidFill>
            <a:round/>
            <a:headEnd type="none" w="sm" len="sm"/>
            <a:tailEnd type="triangle" w="sm" len="sm"/>
          </a:ln>
        </p:spPr>
        <p:txBody>
          <a:bodyPr wrap="none"/>
          <a:lstStyle/>
          <a:p>
            <a:endParaRPr lang="ru-RU" dirty="0"/>
          </a:p>
        </p:txBody>
      </p:sp>
      <p:sp>
        <p:nvSpPr>
          <p:cNvPr id="42001" name="Line 17"/>
          <p:cNvSpPr>
            <a:spLocks noChangeShapeType="1"/>
          </p:cNvSpPr>
          <p:nvPr/>
        </p:nvSpPr>
        <p:spPr bwMode="auto">
          <a:xfrm flipH="1">
            <a:off x="3059113" y="3644900"/>
            <a:ext cx="936625" cy="647700"/>
          </a:xfrm>
          <a:prstGeom prst="line">
            <a:avLst/>
          </a:prstGeom>
          <a:noFill/>
          <a:ln w="12700" cap="sq">
            <a:solidFill>
              <a:schemeClr val="tx1"/>
            </a:solidFill>
            <a:round/>
            <a:headEnd type="none" w="sm" len="sm"/>
            <a:tailEnd type="triangle" w="sm" len="sm"/>
          </a:ln>
        </p:spPr>
        <p:txBody>
          <a:bodyPr wrap="none"/>
          <a:lstStyle/>
          <a:p>
            <a:endParaRPr lang="ru-RU" dirty="0"/>
          </a:p>
        </p:txBody>
      </p:sp>
      <p:sp>
        <p:nvSpPr>
          <p:cNvPr id="42002" name="Line 18"/>
          <p:cNvSpPr>
            <a:spLocks noChangeShapeType="1"/>
          </p:cNvSpPr>
          <p:nvPr/>
        </p:nvSpPr>
        <p:spPr bwMode="auto">
          <a:xfrm flipH="1">
            <a:off x="3779838" y="3644900"/>
            <a:ext cx="576262" cy="720725"/>
          </a:xfrm>
          <a:prstGeom prst="line">
            <a:avLst/>
          </a:prstGeom>
          <a:noFill/>
          <a:ln w="12700" cap="sq">
            <a:solidFill>
              <a:schemeClr val="tx1"/>
            </a:solidFill>
            <a:round/>
            <a:headEnd type="none" w="sm" len="sm"/>
            <a:tailEnd type="triangle" w="sm" len="sm"/>
          </a:ln>
        </p:spPr>
        <p:txBody>
          <a:bodyPr wrap="none"/>
          <a:lstStyle/>
          <a:p>
            <a:endParaRPr lang="ru-RU" dirty="0"/>
          </a:p>
        </p:txBody>
      </p:sp>
      <p:sp>
        <p:nvSpPr>
          <p:cNvPr id="42003" name="Line 19"/>
          <p:cNvSpPr>
            <a:spLocks noChangeShapeType="1"/>
          </p:cNvSpPr>
          <p:nvPr/>
        </p:nvSpPr>
        <p:spPr bwMode="auto">
          <a:xfrm>
            <a:off x="4643438" y="3644900"/>
            <a:ext cx="0" cy="1152525"/>
          </a:xfrm>
          <a:prstGeom prst="line">
            <a:avLst/>
          </a:prstGeom>
          <a:noFill/>
          <a:ln w="12700" cap="sq">
            <a:solidFill>
              <a:schemeClr val="tx1"/>
            </a:solidFill>
            <a:round/>
            <a:headEnd type="none" w="sm" len="sm"/>
            <a:tailEnd type="triangle" w="sm" len="sm"/>
          </a:ln>
        </p:spPr>
        <p:txBody>
          <a:bodyPr wrap="none"/>
          <a:lstStyle/>
          <a:p>
            <a:endParaRPr lang="ru-RU" dirty="0"/>
          </a:p>
        </p:txBody>
      </p:sp>
      <p:sp>
        <p:nvSpPr>
          <p:cNvPr id="42004" name="Line 20"/>
          <p:cNvSpPr>
            <a:spLocks noChangeShapeType="1"/>
          </p:cNvSpPr>
          <p:nvPr/>
        </p:nvSpPr>
        <p:spPr bwMode="auto">
          <a:xfrm>
            <a:off x="5003800" y="3644900"/>
            <a:ext cx="431800" cy="792163"/>
          </a:xfrm>
          <a:prstGeom prst="line">
            <a:avLst/>
          </a:prstGeom>
          <a:noFill/>
          <a:ln w="12700" cap="sq">
            <a:solidFill>
              <a:schemeClr val="tx1"/>
            </a:solidFill>
            <a:round/>
            <a:headEnd type="none" w="sm" len="sm"/>
            <a:tailEnd type="triangle" w="sm" len="sm"/>
          </a:ln>
        </p:spPr>
        <p:txBody>
          <a:bodyPr wrap="none"/>
          <a:lstStyle/>
          <a:p>
            <a:endParaRPr lang="ru-RU" dirty="0"/>
          </a:p>
        </p:txBody>
      </p:sp>
      <p:sp>
        <p:nvSpPr>
          <p:cNvPr id="42005" name="Line 21"/>
          <p:cNvSpPr>
            <a:spLocks noChangeShapeType="1"/>
          </p:cNvSpPr>
          <p:nvPr/>
        </p:nvSpPr>
        <p:spPr bwMode="auto">
          <a:xfrm>
            <a:off x="5292725" y="3644900"/>
            <a:ext cx="863600" cy="647700"/>
          </a:xfrm>
          <a:prstGeom prst="line">
            <a:avLst/>
          </a:prstGeom>
          <a:noFill/>
          <a:ln w="12700" cap="sq">
            <a:solidFill>
              <a:schemeClr val="tx1"/>
            </a:solidFill>
            <a:round/>
            <a:headEnd type="none" w="sm" len="sm"/>
            <a:tailEnd type="triangle" w="sm" len="sm"/>
          </a:ln>
        </p:spPr>
        <p:txBody>
          <a:bodyPr wrap="none"/>
          <a:lstStyle/>
          <a:p>
            <a:endParaRPr lang="ru-RU" dirty="0"/>
          </a:p>
        </p:txBody>
      </p:sp>
      <p:sp>
        <p:nvSpPr>
          <p:cNvPr id="42006" name="Line 22"/>
          <p:cNvSpPr>
            <a:spLocks noChangeShapeType="1"/>
          </p:cNvSpPr>
          <p:nvPr/>
        </p:nvSpPr>
        <p:spPr bwMode="auto">
          <a:xfrm>
            <a:off x="5508625" y="3429000"/>
            <a:ext cx="1295400" cy="504825"/>
          </a:xfrm>
          <a:prstGeom prst="line">
            <a:avLst/>
          </a:prstGeom>
          <a:noFill/>
          <a:ln w="12700" cap="sq">
            <a:solidFill>
              <a:schemeClr val="tx1"/>
            </a:solidFill>
            <a:round/>
            <a:headEnd type="none" w="sm" len="sm"/>
            <a:tailEnd type="triangle" w="sm" len="sm"/>
          </a:ln>
        </p:spPr>
        <p:txBody>
          <a:bodyPr wrap="none"/>
          <a:lstStyle/>
          <a:p>
            <a:endParaRPr lang="ru-RU" dirty="0"/>
          </a:p>
        </p:txBody>
      </p:sp>
      <p:sp>
        <p:nvSpPr>
          <p:cNvPr id="5141" name="Line 24"/>
          <p:cNvSpPr>
            <a:spLocks noChangeShapeType="1"/>
          </p:cNvSpPr>
          <p:nvPr/>
        </p:nvSpPr>
        <p:spPr bwMode="auto">
          <a:xfrm>
            <a:off x="971550" y="4149725"/>
            <a:ext cx="0" cy="0"/>
          </a:xfrm>
          <a:prstGeom prst="line">
            <a:avLst/>
          </a:prstGeom>
          <a:noFill/>
          <a:ln w="12700" cap="sq">
            <a:solidFill>
              <a:schemeClr val="tx1"/>
            </a:solidFill>
            <a:round/>
            <a:headEnd type="none" w="sm" len="sm"/>
            <a:tailEnd type="triangle" w="sm" len="sm"/>
          </a:ln>
        </p:spPr>
        <p:txBody>
          <a:bodyPr wrap="none"/>
          <a:lstStyle/>
          <a:p>
            <a:endParaRPr lang="ru-RU" dirty="0"/>
          </a:p>
        </p:txBody>
      </p:sp>
      <p:sp>
        <p:nvSpPr>
          <p:cNvPr id="5142" name="Line 32"/>
          <p:cNvSpPr>
            <a:spLocks noChangeShapeType="1"/>
          </p:cNvSpPr>
          <p:nvPr/>
        </p:nvSpPr>
        <p:spPr bwMode="auto">
          <a:xfrm>
            <a:off x="2339975" y="3644900"/>
            <a:ext cx="0" cy="0"/>
          </a:xfrm>
          <a:prstGeom prst="line">
            <a:avLst/>
          </a:prstGeom>
          <a:noFill/>
          <a:ln w="12700" cap="sq">
            <a:solidFill>
              <a:schemeClr val="tx1"/>
            </a:solidFill>
            <a:round/>
            <a:headEnd type="none" w="sm" len="sm"/>
            <a:tailEnd type="triangle" w="sm" len="sm"/>
          </a:ln>
        </p:spPr>
        <p:txBody>
          <a:bodyPr wrap="none"/>
          <a:lstStyle/>
          <a:p>
            <a:endParaRPr lang="ru-RU" dirty="0"/>
          </a:p>
        </p:txBody>
      </p:sp>
      <p:pic>
        <p:nvPicPr>
          <p:cNvPr id="42020" name="Picture 36" descr="74906_1"/>
          <p:cNvPicPr>
            <a:picLocks noChangeAspect="1" noChangeArrowheads="1"/>
          </p:cNvPicPr>
          <p:nvPr/>
        </p:nvPicPr>
        <p:blipFill>
          <a:blip r:embed="rId11" cstate="print"/>
          <a:srcRect/>
          <a:stretch>
            <a:fillRect/>
          </a:stretch>
        </p:blipFill>
        <p:spPr bwMode="auto">
          <a:xfrm>
            <a:off x="3851275" y="4868863"/>
            <a:ext cx="1293813" cy="1484312"/>
          </a:xfrm>
          <a:prstGeom prst="rect">
            <a:avLst/>
          </a:prstGeom>
          <a:noFill/>
          <a:ln w="9525">
            <a:noFill/>
            <a:miter lim="800000"/>
            <a:headEnd/>
            <a:tailEnd/>
          </a:ln>
        </p:spPr>
      </p:pic>
      <p:pic>
        <p:nvPicPr>
          <p:cNvPr id="42021" name="Picture 37" descr="bifilaif"/>
          <p:cNvPicPr>
            <a:picLocks noChangeAspect="1" noChangeArrowheads="1"/>
          </p:cNvPicPr>
          <p:nvPr/>
        </p:nvPicPr>
        <p:blipFill>
          <a:blip r:embed="rId12" cstate="print"/>
          <a:srcRect/>
          <a:stretch>
            <a:fillRect/>
          </a:stretch>
        </p:blipFill>
        <p:spPr bwMode="auto">
          <a:xfrm>
            <a:off x="5076825" y="4437063"/>
            <a:ext cx="1008063" cy="1944687"/>
          </a:xfrm>
          <a:prstGeom prst="rect">
            <a:avLst/>
          </a:prstGeom>
          <a:noFill/>
          <a:ln w="9525">
            <a:noFill/>
            <a:miter lim="800000"/>
            <a:headEnd/>
            <a:tailEnd/>
          </a:ln>
        </p:spPr>
      </p:pic>
      <p:sp>
        <p:nvSpPr>
          <p:cNvPr id="25" name="Прямоугольник 24"/>
          <p:cNvSpPr/>
          <p:nvPr/>
        </p:nvSpPr>
        <p:spPr>
          <a:xfrm>
            <a:off x="179512" y="116633"/>
            <a:ext cx="6678488" cy="523220"/>
          </a:xfrm>
          <a:prstGeom prst="rect">
            <a:avLst/>
          </a:prstGeom>
        </p:spPr>
        <p:txBody>
          <a:bodyPr wrap="square">
            <a:spAutoFit/>
          </a:bodyPr>
          <a:lstStyle/>
          <a:p>
            <a:r>
              <a:rPr lang="ru-RU" sz="2800" b="1" dirty="0" smtClean="0">
                <a:solidFill>
                  <a:schemeClr val="accent1">
                    <a:lumMod val="75000"/>
                  </a:schemeClr>
                </a:solidFill>
                <a:effectLst>
                  <a:outerShdw blurRad="38100" dist="38100" dir="2700000" algn="tl">
                    <a:srgbClr val="000000"/>
                  </a:outerShdw>
                </a:effectLst>
                <a:latin typeface="Monotype Corsiva" pitchFamily="66" charset="0"/>
              </a:rPr>
              <a:t>Состав молока</a:t>
            </a:r>
            <a:r>
              <a:rPr lang="en-US" sz="2800" b="1" dirty="0" smtClean="0">
                <a:solidFill>
                  <a:schemeClr val="accent1">
                    <a:lumMod val="75000"/>
                  </a:schemeClr>
                </a:solidFill>
                <a:effectLst>
                  <a:outerShdw blurRad="38100" dist="38100" dir="2700000" algn="tl">
                    <a:srgbClr val="000000"/>
                  </a:outerShdw>
                </a:effectLst>
                <a:latin typeface="Monotype Corsiva" pitchFamily="66" charset="0"/>
              </a:rPr>
              <a:t>     </a:t>
            </a:r>
            <a:r>
              <a:rPr lang="ru-RU" dirty="0" smtClean="0">
                <a:effectLst>
                  <a:outerShdw blurRad="38100" dist="38100" dir="2700000" algn="tl">
                    <a:srgbClr val="FFFFFF"/>
                  </a:outerShdw>
                </a:effectLst>
              </a:rPr>
              <a:t>ученые открыли только 200 лет назад. </a:t>
            </a:r>
            <a:endParaRPr lang="ru-RU" dirty="0">
              <a:effectLst>
                <a:outerShdw blurRad="38100" dist="38100" dir="2700000" algn="tl">
                  <a:srgbClr val="FFFFFF"/>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41999"/>
                                        </p:tgtEl>
                                        <p:attrNameLst>
                                          <p:attrName>style.visibility</p:attrName>
                                        </p:attrNameLst>
                                      </p:cBhvr>
                                      <p:to>
                                        <p:strVal val="visible"/>
                                      </p:to>
                                    </p:set>
                                    <p:animEffect transition="in" filter="dissolve">
                                      <p:cBhvr>
                                        <p:cTn id="7" dur="500"/>
                                        <p:tgtEl>
                                          <p:spTgt spid="41999"/>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41995"/>
                                        </p:tgtEl>
                                        <p:attrNameLst>
                                          <p:attrName>style.visibility</p:attrName>
                                        </p:attrNameLst>
                                      </p:cBhvr>
                                      <p:to>
                                        <p:strVal val="visible"/>
                                      </p:to>
                                    </p:set>
                                    <p:animEffect transition="in" filter="dissolve">
                                      <p:cBhvr>
                                        <p:cTn id="11" dur="500"/>
                                        <p:tgtEl>
                                          <p:spTgt spid="41995"/>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41997"/>
                                        </p:tgtEl>
                                        <p:attrNameLst>
                                          <p:attrName>style.visibility</p:attrName>
                                        </p:attrNameLst>
                                      </p:cBhvr>
                                      <p:to>
                                        <p:strVal val="visible"/>
                                      </p:to>
                                    </p:set>
                                    <p:animEffect transition="in" filter="dissolve">
                                      <p:cBhvr>
                                        <p:cTn id="15" dur="500"/>
                                        <p:tgtEl>
                                          <p:spTgt spid="41997"/>
                                        </p:tgtEl>
                                      </p:cBhvr>
                                    </p:animEffect>
                                  </p:childTnLst>
                                </p:cTn>
                              </p:par>
                            </p:childTnLst>
                          </p:cTn>
                        </p:par>
                        <p:par>
                          <p:cTn id="16" fill="hold">
                            <p:stCondLst>
                              <p:cond delay="1500"/>
                            </p:stCondLst>
                            <p:childTnLst>
                              <p:par>
                                <p:cTn id="17" presetID="9" presetClass="entr" presetSubtype="0" fill="hold" grpId="0" nodeType="afterEffect">
                                  <p:stCondLst>
                                    <p:cond delay="0"/>
                                  </p:stCondLst>
                                  <p:childTnLst>
                                    <p:set>
                                      <p:cBhvr>
                                        <p:cTn id="18" dur="1" fill="hold">
                                          <p:stCondLst>
                                            <p:cond delay="0"/>
                                          </p:stCondLst>
                                        </p:cTn>
                                        <p:tgtEl>
                                          <p:spTgt spid="41994"/>
                                        </p:tgtEl>
                                        <p:attrNameLst>
                                          <p:attrName>style.visibility</p:attrName>
                                        </p:attrNameLst>
                                      </p:cBhvr>
                                      <p:to>
                                        <p:strVal val="visible"/>
                                      </p:to>
                                    </p:set>
                                    <p:animEffect transition="in" filter="dissolve">
                                      <p:cBhvr>
                                        <p:cTn id="19" dur="500"/>
                                        <p:tgtEl>
                                          <p:spTgt spid="41994"/>
                                        </p:tgtEl>
                                      </p:cBhvr>
                                    </p:animEffect>
                                  </p:childTnLst>
                                </p:cTn>
                              </p:par>
                            </p:childTnLst>
                          </p:cTn>
                        </p:par>
                        <p:par>
                          <p:cTn id="20" fill="hold">
                            <p:stCondLst>
                              <p:cond delay="2000"/>
                            </p:stCondLst>
                            <p:childTnLst>
                              <p:par>
                                <p:cTn id="21" presetID="9" presetClass="entr" presetSubtype="0" fill="hold" grpId="0" nodeType="afterEffect">
                                  <p:stCondLst>
                                    <p:cond delay="0"/>
                                  </p:stCondLst>
                                  <p:childTnLst>
                                    <p:set>
                                      <p:cBhvr>
                                        <p:cTn id="22" dur="1" fill="hold">
                                          <p:stCondLst>
                                            <p:cond delay="0"/>
                                          </p:stCondLst>
                                        </p:cTn>
                                        <p:tgtEl>
                                          <p:spTgt spid="41992"/>
                                        </p:tgtEl>
                                        <p:attrNameLst>
                                          <p:attrName>style.visibility</p:attrName>
                                        </p:attrNameLst>
                                      </p:cBhvr>
                                      <p:to>
                                        <p:strVal val="visible"/>
                                      </p:to>
                                    </p:set>
                                    <p:animEffect transition="in" filter="dissolve">
                                      <p:cBhvr>
                                        <p:cTn id="23" dur="500"/>
                                        <p:tgtEl>
                                          <p:spTgt spid="41992"/>
                                        </p:tgtEl>
                                      </p:cBhvr>
                                    </p:animEffect>
                                  </p:childTnLst>
                                </p:cTn>
                              </p:par>
                            </p:childTnLst>
                          </p:cTn>
                        </p:par>
                        <p:par>
                          <p:cTn id="24" fill="hold">
                            <p:stCondLst>
                              <p:cond delay="2500"/>
                            </p:stCondLst>
                            <p:childTnLst>
                              <p:par>
                                <p:cTn id="25" presetID="9" presetClass="entr" presetSubtype="0" fill="hold" grpId="0" nodeType="afterEffect">
                                  <p:stCondLst>
                                    <p:cond delay="0"/>
                                  </p:stCondLst>
                                  <p:childTnLst>
                                    <p:set>
                                      <p:cBhvr>
                                        <p:cTn id="26" dur="1" fill="hold">
                                          <p:stCondLst>
                                            <p:cond delay="0"/>
                                          </p:stCondLst>
                                        </p:cTn>
                                        <p:tgtEl>
                                          <p:spTgt spid="41991"/>
                                        </p:tgtEl>
                                        <p:attrNameLst>
                                          <p:attrName>style.visibility</p:attrName>
                                        </p:attrNameLst>
                                      </p:cBhvr>
                                      <p:to>
                                        <p:strVal val="visible"/>
                                      </p:to>
                                    </p:set>
                                    <p:animEffect transition="in" filter="dissolve">
                                      <p:cBhvr>
                                        <p:cTn id="27" dur="500"/>
                                        <p:tgtEl>
                                          <p:spTgt spid="41991"/>
                                        </p:tgtEl>
                                      </p:cBhvr>
                                    </p:animEffect>
                                  </p:childTnLst>
                                </p:cTn>
                              </p:par>
                            </p:childTnLst>
                          </p:cTn>
                        </p:par>
                        <p:par>
                          <p:cTn id="28" fill="hold">
                            <p:stCondLst>
                              <p:cond delay="3000"/>
                            </p:stCondLst>
                            <p:childTnLst>
                              <p:par>
                                <p:cTn id="29" presetID="9" presetClass="entr" presetSubtype="0" fill="hold" grpId="0" nodeType="afterEffect">
                                  <p:stCondLst>
                                    <p:cond delay="0"/>
                                  </p:stCondLst>
                                  <p:childTnLst>
                                    <p:set>
                                      <p:cBhvr>
                                        <p:cTn id="30" dur="1" fill="hold">
                                          <p:stCondLst>
                                            <p:cond delay="0"/>
                                          </p:stCondLst>
                                        </p:cTn>
                                        <p:tgtEl>
                                          <p:spTgt spid="41993"/>
                                        </p:tgtEl>
                                        <p:attrNameLst>
                                          <p:attrName>style.visibility</p:attrName>
                                        </p:attrNameLst>
                                      </p:cBhvr>
                                      <p:to>
                                        <p:strVal val="visible"/>
                                      </p:to>
                                    </p:set>
                                    <p:animEffect transition="in" filter="dissolve">
                                      <p:cBhvr>
                                        <p:cTn id="31" dur="500"/>
                                        <p:tgtEl>
                                          <p:spTgt spid="41993"/>
                                        </p:tgtEl>
                                      </p:cBhvr>
                                    </p:animEffect>
                                  </p:childTnLst>
                                </p:cTn>
                              </p:par>
                            </p:childTnLst>
                          </p:cTn>
                        </p:par>
                      </p:childTnLst>
                    </p:cTn>
                  </p:par>
                  <p:par>
                    <p:cTn id="32" fill="hold">
                      <p:stCondLst>
                        <p:cond delay="indefinite"/>
                      </p:stCondLst>
                      <p:childTnLst>
                        <p:par>
                          <p:cTn id="33" fill="hold">
                            <p:stCondLst>
                              <p:cond delay="0"/>
                            </p:stCondLst>
                            <p:childTnLst>
                              <p:par>
                                <p:cTn id="34" presetID="9" presetClass="entr" presetSubtype="0" fill="hold" nodeType="clickEffect">
                                  <p:stCondLst>
                                    <p:cond delay="0"/>
                                  </p:stCondLst>
                                  <p:childTnLst>
                                    <p:set>
                                      <p:cBhvr>
                                        <p:cTn id="35" dur="1" fill="hold">
                                          <p:stCondLst>
                                            <p:cond delay="0"/>
                                          </p:stCondLst>
                                        </p:cTn>
                                        <p:tgtEl>
                                          <p:spTgt spid="42009"/>
                                        </p:tgtEl>
                                        <p:attrNameLst>
                                          <p:attrName>style.visibility</p:attrName>
                                        </p:attrNameLst>
                                      </p:cBhvr>
                                      <p:to>
                                        <p:strVal val="visible"/>
                                      </p:to>
                                    </p:set>
                                    <p:animEffect transition="in" filter="dissolve">
                                      <p:cBhvr>
                                        <p:cTn id="36" dur="500"/>
                                        <p:tgtEl>
                                          <p:spTgt spid="42009"/>
                                        </p:tgtEl>
                                      </p:cBhvr>
                                    </p:animEffect>
                                  </p:childTnLst>
                                </p:cTn>
                              </p:par>
                              <p:par>
                                <p:cTn id="37" presetID="18" presetClass="entr" presetSubtype="12" fill="hold" grpId="0" nodeType="withEffect">
                                  <p:stCondLst>
                                    <p:cond delay="0"/>
                                  </p:stCondLst>
                                  <p:childTnLst>
                                    <p:set>
                                      <p:cBhvr>
                                        <p:cTn id="38" dur="1" fill="hold">
                                          <p:stCondLst>
                                            <p:cond delay="0"/>
                                          </p:stCondLst>
                                        </p:cTn>
                                        <p:tgtEl>
                                          <p:spTgt spid="42000"/>
                                        </p:tgtEl>
                                        <p:attrNameLst>
                                          <p:attrName>style.visibility</p:attrName>
                                        </p:attrNameLst>
                                      </p:cBhvr>
                                      <p:to>
                                        <p:strVal val="visible"/>
                                      </p:to>
                                    </p:set>
                                    <p:animEffect transition="in" filter="strips(downLeft)">
                                      <p:cBhvr>
                                        <p:cTn id="39" dur="500"/>
                                        <p:tgtEl>
                                          <p:spTgt spid="42000"/>
                                        </p:tgtEl>
                                      </p:cBhvr>
                                    </p:animEffect>
                                  </p:childTnLst>
                                </p:cTn>
                              </p:par>
                            </p:childTnLst>
                          </p:cTn>
                        </p:par>
                        <p:par>
                          <p:cTn id="40" fill="hold">
                            <p:stCondLst>
                              <p:cond delay="500"/>
                            </p:stCondLst>
                            <p:childTnLst>
                              <p:par>
                                <p:cTn id="41" presetID="9" presetClass="entr" presetSubtype="0" fill="hold" nodeType="afterEffect">
                                  <p:stCondLst>
                                    <p:cond delay="500"/>
                                  </p:stCondLst>
                                  <p:childTnLst>
                                    <p:set>
                                      <p:cBhvr>
                                        <p:cTn id="42" dur="1" fill="hold">
                                          <p:stCondLst>
                                            <p:cond delay="0"/>
                                          </p:stCondLst>
                                        </p:cTn>
                                        <p:tgtEl>
                                          <p:spTgt spid="42018"/>
                                        </p:tgtEl>
                                        <p:attrNameLst>
                                          <p:attrName>style.visibility</p:attrName>
                                        </p:attrNameLst>
                                      </p:cBhvr>
                                      <p:to>
                                        <p:strVal val="visible"/>
                                      </p:to>
                                    </p:set>
                                    <p:animEffect transition="in" filter="dissolve">
                                      <p:cBhvr>
                                        <p:cTn id="43" dur="500"/>
                                        <p:tgtEl>
                                          <p:spTgt spid="42018"/>
                                        </p:tgtEl>
                                      </p:cBhvr>
                                    </p:animEffect>
                                  </p:childTnLst>
                                </p:cTn>
                              </p:par>
                              <p:par>
                                <p:cTn id="44" presetID="18" presetClass="entr" presetSubtype="12" fill="hold" grpId="0" nodeType="withEffect">
                                  <p:stCondLst>
                                    <p:cond delay="0"/>
                                  </p:stCondLst>
                                  <p:childTnLst>
                                    <p:set>
                                      <p:cBhvr>
                                        <p:cTn id="45" dur="1" fill="hold">
                                          <p:stCondLst>
                                            <p:cond delay="0"/>
                                          </p:stCondLst>
                                        </p:cTn>
                                        <p:tgtEl>
                                          <p:spTgt spid="42001"/>
                                        </p:tgtEl>
                                        <p:attrNameLst>
                                          <p:attrName>style.visibility</p:attrName>
                                        </p:attrNameLst>
                                      </p:cBhvr>
                                      <p:to>
                                        <p:strVal val="visible"/>
                                      </p:to>
                                    </p:set>
                                    <p:animEffect transition="in" filter="strips(downLeft)">
                                      <p:cBhvr>
                                        <p:cTn id="46" dur="500"/>
                                        <p:tgtEl>
                                          <p:spTgt spid="42001"/>
                                        </p:tgtEl>
                                      </p:cBhvr>
                                    </p:animEffect>
                                  </p:childTnLst>
                                </p:cTn>
                              </p:par>
                              <p:par>
                                <p:cTn id="47" presetID="9" presetClass="entr" presetSubtype="0" fill="hold" nodeType="withEffect">
                                  <p:stCondLst>
                                    <p:cond delay="500"/>
                                  </p:stCondLst>
                                  <p:childTnLst>
                                    <p:set>
                                      <p:cBhvr>
                                        <p:cTn id="48" dur="1" fill="hold">
                                          <p:stCondLst>
                                            <p:cond delay="0"/>
                                          </p:stCondLst>
                                        </p:cTn>
                                        <p:tgtEl>
                                          <p:spTgt spid="42022"/>
                                        </p:tgtEl>
                                        <p:attrNameLst>
                                          <p:attrName>style.visibility</p:attrName>
                                        </p:attrNameLst>
                                      </p:cBhvr>
                                      <p:to>
                                        <p:strVal val="visible"/>
                                      </p:to>
                                    </p:set>
                                    <p:animEffect transition="in" filter="dissolve">
                                      <p:cBhvr>
                                        <p:cTn id="49" dur="500"/>
                                        <p:tgtEl>
                                          <p:spTgt spid="42022"/>
                                        </p:tgtEl>
                                      </p:cBhvr>
                                    </p:animEffect>
                                  </p:childTnLst>
                                </p:cTn>
                              </p:par>
                              <p:par>
                                <p:cTn id="50" presetID="18" presetClass="entr" presetSubtype="6" fill="hold" grpId="0" nodeType="withEffect">
                                  <p:stCondLst>
                                    <p:cond delay="0"/>
                                  </p:stCondLst>
                                  <p:childTnLst>
                                    <p:set>
                                      <p:cBhvr>
                                        <p:cTn id="51" dur="1" fill="hold">
                                          <p:stCondLst>
                                            <p:cond delay="0"/>
                                          </p:stCondLst>
                                        </p:cTn>
                                        <p:tgtEl>
                                          <p:spTgt spid="42005"/>
                                        </p:tgtEl>
                                        <p:attrNameLst>
                                          <p:attrName>style.visibility</p:attrName>
                                        </p:attrNameLst>
                                      </p:cBhvr>
                                      <p:to>
                                        <p:strVal val="visible"/>
                                      </p:to>
                                    </p:set>
                                    <p:animEffect transition="in" filter="strips(downRight)">
                                      <p:cBhvr>
                                        <p:cTn id="52" dur="500"/>
                                        <p:tgtEl>
                                          <p:spTgt spid="42005"/>
                                        </p:tgtEl>
                                      </p:cBhvr>
                                    </p:animEffect>
                                  </p:childTnLst>
                                </p:cTn>
                              </p:par>
                            </p:childTnLst>
                          </p:cTn>
                        </p:par>
                        <p:par>
                          <p:cTn id="53" fill="hold">
                            <p:stCondLst>
                              <p:cond delay="1500"/>
                            </p:stCondLst>
                            <p:childTnLst>
                              <p:par>
                                <p:cTn id="54" presetID="9" presetClass="entr" presetSubtype="0" fill="hold" nodeType="afterEffect">
                                  <p:stCondLst>
                                    <p:cond delay="500"/>
                                  </p:stCondLst>
                                  <p:childTnLst>
                                    <p:set>
                                      <p:cBhvr>
                                        <p:cTn id="55" dur="1" fill="hold">
                                          <p:stCondLst>
                                            <p:cond delay="0"/>
                                          </p:stCondLst>
                                        </p:cTn>
                                        <p:tgtEl>
                                          <p:spTgt spid="42019"/>
                                        </p:tgtEl>
                                        <p:attrNameLst>
                                          <p:attrName>style.visibility</p:attrName>
                                        </p:attrNameLst>
                                      </p:cBhvr>
                                      <p:to>
                                        <p:strVal val="visible"/>
                                      </p:to>
                                    </p:set>
                                    <p:animEffect transition="in" filter="dissolve">
                                      <p:cBhvr>
                                        <p:cTn id="56" dur="500"/>
                                        <p:tgtEl>
                                          <p:spTgt spid="42019"/>
                                        </p:tgtEl>
                                      </p:cBhvr>
                                    </p:animEffect>
                                  </p:childTnLst>
                                </p:cTn>
                              </p:par>
                              <p:par>
                                <p:cTn id="57" presetID="18" presetClass="entr" presetSubtype="12" fill="hold" grpId="0" nodeType="withEffect">
                                  <p:stCondLst>
                                    <p:cond delay="0"/>
                                  </p:stCondLst>
                                  <p:childTnLst>
                                    <p:set>
                                      <p:cBhvr>
                                        <p:cTn id="58" dur="1" fill="hold">
                                          <p:stCondLst>
                                            <p:cond delay="0"/>
                                          </p:stCondLst>
                                        </p:cTn>
                                        <p:tgtEl>
                                          <p:spTgt spid="42002"/>
                                        </p:tgtEl>
                                        <p:attrNameLst>
                                          <p:attrName>style.visibility</p:attrName>
                                        </p:attrNameLst>
                                      </p:cBhvr>
                                      <p:to>
                                        <p:strVal val="visible"/>
                                      </p:to>
                                    </p:set>
                                    <p:animEffect transition="in" filter="strips(downLeft)">
                                      <p:cBhvr>
                                        <p:cTn id="59" dur="500"/>
                                        <p:tgtEl>
                                          <p:spTgt spid="42002"/>
                                        </p:tgtEl>
                                      </p:cBhvr>
                                    </p:animEffect>
                                  </p:childTnLst>
                                </p:cTn>
                              </p:par>
                              <p:par>
                                <p:cTn id="60" presetID="9" presetClass="entr" presetSubtype="0" fill="hold" nodeType="withEffect">
                                  <p:stCondLst>
                                    <p:cond delay="500"/>
                                  </p:stCondLst>
                                  <p:childTnLst>
                                    <p:set>
                                      <p:cBhvr>
                                        <p:cTn id="61" dur="1" fill="hold">
                                          <p:stCondLst>
                                            <p:cond delay="0"/>
                                          </p:stCondLst>
                                        </p:cTn>
                                        <p:tgtEl>
                                          <p:spTgt spid="42021"/>
                                        </p:tgtEl>
                                        <p:attrNameLst>
                                          <p:attrName>style.visibility</p:attrName>
                                        </p:attrNameLst>
                                      </p:cBhvr>
                                      <p:to>
                                        <p:strVal val="visible"/>
                                      </p:to>
                                    </p:set>
                                    <p:animEffect transition="in" filter="dissolve">
                                      <p:cBhvr>
                                        <p:cTn id="62" dur="500"/>
                                        <p:tgtEl>
                                          <p:spTgt spid="42021"/>
                                        </p:tgtEl>
                                      </p:cBhvr>
                                    </p:animEffect>
                                  </p:childTnLst>
                                </p:cTn>
                              </p:par>
                              <p:par>
                                <p:cTn id="63" presetID="18" presetClass="entr" presetSubtype="12" fill="hold" grpId="0" nodeType="withEffect">
                                  <p:stCondLst>
                                    <p:cond delay="0"/>
                                  </p:stCondLst>
                                  <p:childTnLst>
                                    <p:set>
                                      <p:cBhvr>
                                        <p:cTn id="64" dur="1" fill="hold">
                                          <p:stCondLst>
                                            <p:cond delay="0"/>
                                          </p:stCondLst>
                                        </p:cTn>
                                        <p:tgtEl>
                                          <p:spTgt spid="42004"/>
                                        </p:tgtEl>
                                        <p:attrNameLst>
                                          <p:attrName>style.visibility</p:attrName>
                                        </p:attrNameLst>
                                      </p:cBhvr>
                                      <p:to>
                                        <p:strVal val="visible"/>
                                      </p:to>
                                    </p:set>
                                    <p:animEffect transition="in" filter="strips(downLeft)">
                                      <p:cBhvr>
                                        <p:cTn id="65" dur="500"/>
                                        <p:tgtEl>
                                          <p:spTgt spid="42004"/>
                                        </p:tgtEl>
                                      </p:cBhvr>
                                    </p:animEffect>
                                  </p:childTnLst>
                                </p:cTn>
                              </p:par>
                            </p:childTnLst>
                          </p:cTn>
                        </p:par>
                        <p:par>
                          <p:cTn id="66" fill="hold">
                            <p:stCondLst>
                              <p:cond delay="2500"/>
                            </p:stCondLst>
                            <p:childTnLst>
                              <p:par>
                                <p:cTn id="67" presetID="9" presetClass="entr" presetSubtype="0" fill="hold" nodeType="afterEffect">
                                  <p:stCondLst>
                                    <p:cond delay="500"/>
                                  </p:stCondLst>
                                  <p:childTnLst>
                                    <p:set>
                                      <p:cBhvr>
                                        <p:cTn id="68" dur="1" fill="hold">
                                          <p:stCondLst>
                                            <p:cond delay="0"/>
                                          </p:stCondLst>
                                        </p:cTn>
                                        <p:tgtEl>
                                          <p:spTgt spid="42020"/>
                                        </p:tgtEl>
                                        <p:attrNameLst>
                                          <p:attrName>style.visibility</p:attrName>
                                        </p:attrNameLst>
                                      </p:cBhvr>
                                      <p:to>
                                        <p:strVal val="visible"/>
                                      </p:to>
                                    </p:set>
                                    <p:animEffect transition="in" filter="dissolve">
                                      <p:cBhvr>
                                        <p:cTn id="69" dur="500"/>
                                        <p:tgtEl>
                                          <p:spTgt spid="42020"/>
                                        </p:tgtEl>
                                      </p:cBhvr>
                                    </p:animEffect>
                                  </p:childTnLst>
                                </p:cTn>
                              </p:par>
                              <p:par>
                                <p:cTn id="70" presetID="18" presetClass="entr" presetSubtype="12" fill="hold" grpId="0" nodeType="withEffect">
                                  <p:stCondLst>
                                    <p:cond delay="0"/>
                                  </p:stCondLst>
                                  <p:childTnLst>
                                    <p:set>
                                      <p:cBhvr>
                                        <p:cTn id="71" dur="1" fill="hold">
                                          <p:stCondLst>
                                            <p:cond delay="0"/>
                                          </p:stCondLst>
                                        </p:cTn>
                                        <p:tgtEl>
                                          <p:spTgt spid="42003"/>
                                        </p:tgtEl>
                                        <p:attrNameLst>
                                          <p:attrName>style.visibility</p:attrName>
                                        </p:attrNameLst>
                                      </p:cBhvr>
                                      <p:to>
                                        <p:strVal val="visible"/>
                                      </p:to>
                                    </p:set>
                                    <p:animEffect transition="in" filter="strips(downLeft)">
                                      <p:cBhvr>
                                        <p:cTn id="72" dur="500"/>
                                        <p:tgtEl>
                                          <p:spTgt spid="42003"/>
                                        </p:tgtEl>
                                      </p:cBhvr>
                                    </p:animEffect>
                                  </p:childTnLst>
                                </p:cTn>
                              </p:par>
                            </p:childTnLst>
                          </p:cTn>
                        </p:par>
                        <p:par>
                          <p:cTn id="73" fill="hold">
                            <p:stCondLst>
                              <p:cond delay="3500"/>
                            </p:stCondLst>
                            <p:childTnLst>
                              <p:par>
                                <p:cTn id="74" presetID="9" presetClass="entr" presetSubtype="0" fill="hold" nodeType="afterEffect">
                                  <p:stCondLst>
                                    <p:cond delay="500"/>
                                  </p:stCondLst>
                                  <p:childTnLst>
                                    <p:set>
                                      <p:cBhvr>
                                        <p:cTn id="75" dur="1" fill="hold">
                                          <p:stCondLst>
                                            <p:cond delay="0"/>
                                          </p:stCondLst>
                                        </p:cTn>
                                        <p:tgtEl>
                                          <p:spTgt spid="42023"/>
                                        </p:tgtEl>
                                        <p:attrNameLst>
                                          <p:attrName>style.visibility</p:attrName>
                                        </p:attrNameLst>
                                      </p:cBhvr>
                                      <p:to>
                                        <p:strVal val="visible"/>
                                      </p:to>
                                    </p:set>
                                    <p:animEffect transition="in" filter="dissolve">
                                      <p:cBhvr>
                                        <p:cTn id="76" dur="500"/>
                                        <p:tgtEl>
                                          <p:spTgt spid="42023"/>
                                        </p:tgtEl>
                                      </p:cBhvr>
                                    </p:animEffect>
                                  </p:childTnLst>
                                </p:cTn>
                              </p:par>
                              <p:par>
                                <p:cTn id="77" presetID="18" presetClass="entr" presetSubtype="3" fill="hold" grpId="0" nodeType="withEffect">
                                  <p:stCondLst>
                                    <p:cond delay="0"/>
                                  </p:stCondLst>
                                  <p:childTnLst>
                                    <p:set>
                                      <p:cBhvr>
                                        <p:cTn id="78" dur="1" fill="hold">
                                          <p:stCondLst>
                                            <p:cond delay="0"/>
                                          </p:stCondLst>
                                        </p:cTn>
                                        <p:tgtEl>
                                          <p:spTgt spid="42006"/>
                                        </p:tgtEl>
                                        <p:attrNameLst>
                                          <p:attrName>style.visibility</p:attrName>
                                        </p:attrNameLst>
                                      </p:cBhvr>
                                      <p:to>
                                        <p:strVal val="visible"/>
                                      </p:to>
                                    </p:set>
                                    <p:animEffect transition="in" filter="strips(upRight)">
                                      <p:cBhvr>
                                        <p:cTn id="79" dur="500"/>
                                        <p:tgtEl>
                                          <p:spTgt spid="420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91" grpId="0" animBg="1"/>
      <p:bldP spid="41992" grpId="0" animBg="1"/>
      <p:bldP spid="41993" grpId="0" animBg="1"/>
      <p:bldP spid="41994" grpId="0" animBg="1"/>
      <p:bldP spid="41995" grpId="0" animBg="1"/>
      <p:bldP spid="41997" grpId="0" animBg="1"/>
      <p:bldP spid="42000" grpId="0" animBg="1"/>
      <p:bldP spid="42001" grpId="0" animBg="1"/>
      <p:bldP spid="42002" grpId="0" animBg="1"/>
      <p:bldP spid="42003" grpId="0" animBg="1"/>
      <p:bldP spid="42004" grpId="0" animBg="1"/>
      <p:bldP spid="42005" grpId="0" animBg="1"/>
      <p:bldP spid="4200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7000" r="-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60648"/>
            <a:ext cx="3995936" cy="1296144"/>
          </a:xfrm>
        </p:spPr>
        <p:txBody>
          <a:bodyPr>
            <a:normAutofit fontScale="90000"/>
          </a:bodyPr>
          <a:lstStyle/>
          <a:p>
            <a:pPr indent="273050" eaLnBrk="0" hangingPunct="0">
              <a:tabLst>
                <a:tab pos="1952625" algn="l"/>
              </a:tabLst>
              <a:defRPr/>
            </a:pPr>
            <a:r>
              <a:rPr lang="ru-RU" sz="2200" b="1" i="1" dirty="0" smtClean="0">
                <a:solidFill>
                  <a:schemeClr val="accent3">
                    <a:lumMod val="50000"/>
                  </a:schemeClr>
                </a:solidFill>
                <a:latin typeface="Times New Roman" pitchFamily="18" charset="0"/>
                <a:ea typeface="Calibri" pitchFamily="34" charset="0"/>
                <a:cs typeface="Times New Roman" pitchFamily="18" charset="0"/>
              </a:rPr>
              <a:t>МОЛОКО КАКИХ ЖИВОТНЫХ </a:t>
            </a:r>
            <a:br>
              <a:rPr lang="ru-RU" sz="2200" b="1" i="1" dirty="0" smtClean="0">
                <a:solidFill>
                  <a:schemeClr val="accent3">
                    <a:lumMod val="50000"/>
                  </a:schemeClr>
                </a:solidFill>
                <a:latin typeface="Times New Roman" pitchFamily="18" charset="0"/>
                <a:ea typeface="Calibri" pitchFamily="34" charset="0"/>
                <a:cs typeface="Times New Roman" pitchFamily="18" charset="0"/>
              </a:rPr>
            </a:br>
            <a:r>
              <a:rPr lang="ru-RU" sz="2200" b="1" i="1" dirty="0" smtClean="0">
                <a:solidFill>
                  <a:schemeClr val="accent3">
                    <a:lumMod val="50000"/>
                  </a:schemeClr>
                </a:solidFill>
                <a:latin typeface="Times New Roman" pitchFamily="18" charset="0"/>
                <a:ea typeface="Calibri" pitchFamily="34" charset="0"/>
                <a:cs typeface="Times New Roman" pitchFamily="18" charset="0"/>
              </a:rPr>
              <a:t>УПОТРЕБЛЯЮТ В ПИЩУ</a:t>
            </a:r>
            <a:r>
              <a:rPr lang="ru-RU" sz="3600" dirty="0" smtClean="0">
                <a:solidFill>
                  <a:schemeClr val="accent6">
                    <a:lumMod val="50000"/>
                  </a:schemeClr>
                </a:solidFill>
                <a:latin typeface="Arial" pitchFamily="34" charset="0"/>
              </a:rPr>
              <a:t/>
            </a:r>
            <a:br>
              <a:rPr lang="ru-RU" sz="3600" dirty="0" smtClean="0">
                <a:solidFill>
                  <a:schemeClr val="accent6">
                    <a:lumMod val="50000"/>
                  </a:schemeClr>
                </a:solidFill>
                <a:latin typeface="Arial" pitchFamily="34" charset="0"/>
              </a:rPr>
            </a:br>
            <a:endParaRPr lang="ru-RU" sz="3200" b="1" i="1" dirty="0">
              <a:solidFill>
                <a:schemeClr val="accent5">
                  <a:lumMod val="50000"/>
                </a:schemeClr>
              </a:solidFill>
              <a:latin typeface="Monotype Corsiva" pitchFamily="66" charset="0"/>
            </a:endParaRPr>
          </a:p>
        </p:txBody>
      </p:sp>
      <p:sp>
        <p:nvSpPr>
          <p:cNvPr id="3" name="Текст 2"/>
          <p:cNvSpPr>
            <a:spLocks noGrp="1"/>
          </p:cNvSpPr>
          <p:nvPr>
            <p:ph type="body" idx="1"/>
          </p:nvPr>
        </p:nvSpPr>
        <p:spPr>
          <a:xfrm>
            <a:off x="457200" y="1535113"/>
            <a:ext cx="4040188" cy="45719"/>
          </a:xfrm>
        </p:spPr>
        <p:txBody>
          <a:bodyPr>
            <a:normAutofit fontScale="25000" lnSpcReduction="20000"/>
          </a:bodyPr>
          <a:lstStyle/>
          <a:p>
            <a:endParaRPr lang="ru-RU" dirty="0"/>
          </a:p>
        </p:txBody>
      </p:sp>
      <p:sp>
        <p:nvSpPr>
          <p:cNvPr id="4" name="Содержимое 3"/>
          <p:cNvSpPr>
            <a:spLocks noGrp="1"/>
          </p:cNvSpPr>
          <p:nvPr>
            <p:ph sz="half" idx="2"/>
          </p:nvPr>
        </p:nvSpPr>
        <p:spPr>
          <a:xfrm>
            <a:off x="457200" y="1268761"/>
            <a:ext cx="4040188" cy="4176464"/>
          </a:xfrm>
        </p:spPr>
        <p:txBody>
          <a:bodyPr>
            <a:normAutofit/>
          </a:bodyPr>
          <a:lstStyle/>
          <a:p>
            <a:pPr>
              <a:lnSpc>
                <a:spcPct val="80000"/>
              </a:lnSpc>
            </a:pPr>
            <a:r>
              <a:rPr lang="ru-RU" b="1" dirty="0" smtClean="0">
                <a:latin typeface="Monotype Corsiva" pitchFamily="66" charset="0"/>
                <a:cs typeface="Times New Roman" pitchFamily="18" charset="0"/>
              </a:rPr>
              <a:t>Коза</a:t>
            </a:r>
          </a:p>
          <a:p>
            <a:pPr>
              <a:lnSpc>
                <a:spcPct val="80000"/>
              </a:lnSpc>
            </a:pPr>
            <a:r>
              <a:rPr lang="ru-RU" b="1" dirty="0" smtClean="0">
                <a:latin typeface="Monotype Corsiva" pitchFamily="66" charset="0"/>
                <a:cs typeface="Times New Roman" pitchFamily="18" charset="0"/>
              </a:rPr>
              <a:t>Овца</a:t>
            </a:r>
          </a:p>
          <a:p>
            <a:pPr>
              <a:lnSpc>
                <a:spcPct val="80000"/>
              </a:lnSpc>
            </a:pPr>
            <a:r>
              <a:rPr lang="ru-RU" b="1" dirty="0" smtClean="0">
                <a:latin typeface="Monotype Corsiva" pitchFamily="66" charset="0"/>
                <a:cs typeface="Times New Roman" pitchFamily="18" charset="0"/>
              </a:rPr>
              <a:t>Буйволица</a:t>
            </a:r>
          </a:p>
          <a:p>
            <a:pPr>
              <a:lnSpc>
                <a:spcPct val="80000"/>
              </a:lnSpc>
            </a:pPr>
            <a:r>
              <a:rPr lang="ru-RU" b="1" dirty="0" smtClean="0">
                <a:latin typeface="Monotype Corsiva" pitchFamily="66" charset="0"/>
                <a:cs typeface="Times New Roman" pitchFamily="18" charset="0"/>
              </a:rPr>
              <a:t>Кобылица</a:t>
            </a:r>
          </a:p>
          <a:p>
            <a:pPr>
              <a:lnSpc>
                <a:spcPct val="80000"/>
              </a:lnSpc>
            </a:pPr>
            <a:r>
              <a:rPr lang="ru-RU" b="1" dirty="0" smtClean="0">
                <a:latin typeface="Monotype Corsiva" pitchFamily="66" charset="0"/>
                <a:cs typeface="Times New Roman" pitchFamily="18" charset="0"/>
              </a:rPr>
              <a:t>Верблюдица</a:t>
            </a:r>
          </a:p>
          <a:p>
            <a:pPr>
              <a:lnSpc>
                <a:spcPct val="80000"/>
              </a:lnSpc>
            </a:pPr>
            <a:r>
              <a:rPr lang="ru-RU" b="1" dirty="0" smtClean="0">
                <a:latin typeface="Monotype Corsiva" pitchFamily="66" charset="0"/>
                <a:cs typeface="Times New Roman" pitchFamily="18" charset="0"/>
              </a:rPr>
              <a:t>Самка яка</a:t>
            </a:r>
          </a:p>
          <a:p>
            <a:pPr>
              <a:lnSpc>
                <a:spcPct val="80000"/>
              </a:lnSpc>
            </a:pPr>
            <a:r>
              <a:rPr lang="ru-RU" b="1" dirty="0" smtClean="0">
                <a:latin typeface="Monotype Corsiva" pitchFamily="66" charset="0"/>
                <a:cs typeface="Times New Roman" pitchFamily="18" charset="0"/>
              </a:rPr>
              <a:t>Самка зебу</a:t>
            </a:r>
          </a:p>
          <a:p>
            <a:pPr>
              <a:lnSpc>
                <a:spcPct val="80000"/>
              </a:lnSpc>
            </a:pPr>
            <a:r>
              <a:rPr lang="ru-RU" b="1" dirty="0" smtClean="0">
                <a:latin typeface="Monotype Corsiva" pitchFamily="66" charset="0"/>
                <a:cs typeface="Times New Roman" pitchFamily="18" charset="0"/>
              </a:rPr>
              <a:t>Корова</a:t>
            </a:r>
          </a:p>
          <a:p>
            <a:pPr>
              <a:lnSpc>
                <a:spcPct val="80000"/>
              </a:lnSpc>
              <a:buFontTx/>
              <a:buNone/>
            </a:pPr>
            <a:r>
              <a:rPr lang="ru-RU" b="1" dirty="0" smtClean="0">
                <a:latin typeface="Monotype Corsiva" pitchFamily="66" charset="0"/>
                <a:cs typeface="Times New Roman" pitchFamily="18" charset="0"/>
              </a:rPr>
              <a:t>У нас в России </a:t>
            </a:r>
          </a:p>
          <a:p>
            <a:pPr>
              <a:lnSpc>
                <a:spcPct val="80000"/>
              </a:lnSpc>
              <a:buFontTx/>
              <a:buNone/>
            </a:pPr>
            <a:r>
              <a:rPr lang="ru-RU" b="1" dirty="0" smtClean="0">
                <a:latin typeface="Monotype Corsiva" pitchFamily="66" charset="0"/>
                <a:cs typeface="Times New Roman" pitchFamily="18" charset="0"/>
              </a:rPr>
              <a:t>традиционным является</a:t>
            </a:r>
          </a:p>
          <a:p>
            <a:pPr>
              <a:lnSpc>
                <a:spcPct val="80000"/>
              </a:lnSpc>
              <a:buFontTx/>
              <a:buNone/>
            </a:pPr>
            <a:r>
              <a:rPr lang="ru-RU" b="1" dirty="0" smtClean="0">
                <a:latin typeface="Monotype Corsiva" pitchFamily="66" charset="0"/>
                <a:cs typeface="Times New Roman" pitchFamily="18" charset="0"/>
              </a:rPr>
              <a:t> коровье молоко.</a:t>
            </a:r>
          </a:p>
          <a:p>
            <a:endParaRPr lang="ru-RU" dirty="0"/>
          </a:p>
        </p:txBody>
      </p:sp>
      <p:sp>
        <p:nvSpPr>
          <p:cNvPr id="5" name="Текст 4"/>
          <p:cNvSpPr>
            <a:spLocks noGrp="1"/>
          </p:cNvSpPr>
          <p:nvPr>
            <p:ph type="body" sz="quarter" idx="3"/>
          </p:nvPr>
        </p:nvSpPr>
        <p:spPr/>
        <p:txBody>
          <a:bodyPr/>
          <a:lstStyle/>
          <a:p>
            <a:endParaRPr lang="ru-RU" dirty="0"/>
          </a:p>
        </p:txBody>
      </p:sp>
      <p:pic>
        <p:nvPicPr>
          <p:cNvPr id="7" name="Picture 7"/>
          <p:cNvPicPr>
            <a:picLocks noChangeAspect="1" noChangeArrowheads="1"/>
          </p:cNvPicPr>
          <p:nvPr/>
        </p:nvPicPr>
        <p:blipFill>
          <a:blip r:embed="rId3" cstate="print"/>
          <a:srcRect/>
          <a:stretch>
            <a:fillRect/>
          </a:stretch>
        </p:blipFill>
        <p:spPr bwMode="auto">
          <a:xfrm>
            <a:off x="2411760" y="1196752"/>
            <a:ext cx="1575175" cy="1512168"/>
          </a:xfrm>
          <a:prstGeom prst="rect">
            <a:avLst/>
          </a:prstGeom>
          <a:noFill/>
          <a:ln w="9525">
            <a:noFill/>
            <a:miter lim="800000"/>
            <a:headEnd/>
            <a:tailEnd/>
          </a:ln>
          <a:effectLst/>
        </p:spPr>
      </p:pic>
      <p:pic>
        <p:nvPicPr>
          <p:cNvPr id="8" name="Picture 8"/>
          <p:cNvPicPr>
            <a:picLocks noChangeAspect="1" noChangeArrowheads="1"/>
          </p:cNvPicPr>
          <p:nvPr/>
        </p:nvPicPr>
        <p:blipFill>
          <a:blip r:embed="rId4" cstate="print"/>
          <a:srcRect/>
          <a:stretch>
            <a:fillRect/>
          </a:stretch>
        </p:blipFill>
        <p:spPr bwMode="auto">
          <a:xfrm>
            <a:off x="4716016" y="2708920"/>
            <a:ext cx="1728341" cy="1728192"/>
          </a:xfrm>
          <a:prstGeom prst="rect">
            <a:avLst/>
          </a:prstGeom>
          <a:noFill/>
          <a:ln w="9525">
            <a:noFill/>
            <a:miter lim="800000"/>
            <a:headEnd/>
            <a:tailEnd/>
          </a:ln>
          <a:effectLst/>
        </p:spPr>
      </p:pic>
      <p:pic>
        <p:nvPicPr>
          <p:cNvPr id="9" name="Picture 11" descr="an01296_"/>
          <p:cNvPicPr>
            <a:picLocks noChangeAspect="1" noChangeArrowheads="1"/>
          </p:cNvPicPr>
          <p:nvPr/>
        </p:nvPicPr>
        <p:blipFill>
          <a:blip r:embed="rId5" cstate="print"/>
          <a:srcRect/>
          <a:stretch>
            <a:fillRect/>
          </a:stretch>
        </p:blipFill>
        <p:spPr bwMode="auto">
          <a:xfrm>
            <a:off x="3131840" y="4941168"/>
            <a:ext cx="2088232" cy="1733550"/>
          </a:xfrm>
          <a:prstGeom prst="rect">
            <a:avLst/>
          </a:prstGeom>
          <a:noFill/>
        </p:spPr>
      </p:pic>
      <p:pic>
        <p:nvPicPr>
          <p:cNvPr id="10" name="Picture 4" descr="k_551"/>
          <p:cNvPicPr>
            <a:picLocks noChangeAspect="1" noChangeArrowheads="1"/>
          </p:cNvPicPr>
          <p:nvPr/>
        </p:nvPicPr>
        <p:blipFill>
          <a:blip r:embed="rId6" cstate="print"/>
          <a:srcRect/>
          <a:stretch>
            <a:fillRect/>
          </a:stretch>
        </p:blipFill>
        <p:spPr bwMode="auto">
          <a:xfrm>
            <a:off x="4067944" y="476672"/>
            <a:ext cx="2159000" cy="1683022"/>
          </a:xfrm>
          <a:prstGeom prst="rect">
            <a:avLst/>
          </a:prstGeom>
          <a:noFill/>
        </p:spPr>
      </p:pic>
      <p:pic>
        <p:nvPicPr>
          <p:cNvPr id="12" name="Picture 10"/>
          <p:cNvPicPr>
            <a:picLocks noChangeAspect="1" noChangeArrowheads="1"/>
          </p:cNvPicPr>
          <p:nvPr/>
        </p:nvPicPr>
        <p:blipFill>
          <a:blip r:embed="rId7" cstate="print"/>
          <a:srcRect/>
          <a:stretch>
            <a:fillRect/>
          </a:stretch>
        </p:blipFill>
        <p:spPr bwMode="auto">
          <a:xfrm>
            <a:off x="6876256" y="116632"/>
            <a:ext cx="1944365" cy="2116410"/>
          </a:xfrm>
          <a:prstGeom prst="rect">
            <a:avLst/>
          </a:prstGeom>
          <a:noFill/>
          <a:ln w="9525">
            <a:noFill/>
            <a:miter lim="800000"/>
            <a:headEnd/>
            <a:tailEnd/>
          </a:ln>
          <a:effectLst/>
        </p:spPr>
      </p:pic>
      <p:pic>
        <p:nvPicPr>
          <p:cNvPr id="13" name="Picture 9"/>
          <p:cNvPicPr>
            <a:picLocks noChangeAspect="1" noChangeArrowheads="1"/>
          </p:cNvPicPr>
          <p:nvPr/>
        </p:nvPicPr>
        <p:blipFill>
          <a:blip r:embed="rId8" cstate="print"/>
          <a:srcRect/>
          <a:stretch>
            <a:fillRect/>
          </a:stretch>
        </p:blipFill>
        <p:spPr bwMode="auto">
          <a:xfrm>
            <a:off x="6804248" y="2492896"/>
            <a:ext cx="2066925" cy="1543050"/>
          </a:xfrm>
          <a:prstGeom prst="rect">
            <a:avLst/>
          </a:prstGeom>
          <a:noFill/>
          <a:ln w="9525">
            <a:noFill/>
            <a:miter lim="800000"/>
            <a:headEnd/>
            <a:tailEnd/>
          </a:ln>
          <a:effectLst/>
        </p:spPr>
      </p:pic>
      <p:pic>
        <p:nvPicPr>
          <p:cNvPr id="14" name="Picture 5"/>
          <p:cNvPicPr>
            <a:picLocks noChangeAspect="1" noChangeArrowheads="1"/>
          </p:cNvPicPr>
          <p:nvPr/>
        </p:nvPicPr>
        <p:blipFill>
          <a:blip r:embed="rId9" cstate="print"/>
          <a:srcRect/>
          <a:stretch>
            <a:fillRect/>
          </a:stretch>
        </p:blipFill>
        <p:spPr bwMode="auto">
          <a:xfrm>
            <a:off x="251520" y="5373216"/>
            <a:ext cx="1771650" cy="1484784"/>
          </a:xfrm>
          <a:prstGeom prst="rect">
            <a:avLst/>
          </a:prstGeom>
          <a:noFill/>
          <a:ln w="9525">
            <a:noFill/>
            <a:miter lim="800000"/>
            <a:headEnd/>
            <a:tailEnd/>
          </a:ln>
          <a:effectLst/>
        </p:spPr>
      </p:pic>
      <p:pic>
        <p:nvPicPr>
          <p:cNvPr id="19" name="Picture 13" descr="dps_karavan_l"/>
          <p:cNvPicPr>
            <a:picLocks noGrp="1" noChangeAspect="1" noChangeArrowheads="1"/>
          </p:cNvPicPr>
          <p:nvPr>
            <p:ph sz="quarter" idx="4"/>
          </p:nvPr>
        </p:nvPicPr>
        <p:blipFill>
          <a:blip r:embed="rId10" cstate="print"/>
          <a:srcRect/>
          <a:stretch>
            <a:fillRect/>
          </a:stretch>
        </p:blipFill>
        <p:spPr bwMode="auto">
          <a:xfrm>
            <a:off x="6084168" y="4437112"/>
            <a:ext cx="2428875" cy="2181225"/>
          </a:xfrm>
          <a:prstGeom prst="rect">
            <a:avLst/>
          </a:prstGeom>
          <a:noFill/>
        </p:spPr>
      </p:pic>
      <p:pic>
        <p:nvPicPr>
          <p:cNvPr id="15" name="Picture 2" descr="C:\Documents and Settings\User\Мои документы\Загрузки\zebu-rod.jpg"/>
          <p:cNvPicPr>
            <a:picLocks noChangeAspect="1" noChangeArrowheads="1"/>
          </p:cNvPicPr>
          <p:nvPr/>
        </p:nvPicPr>
        <p:blipFill>
          <a:blip r:embed="rId11" cstate="print"/>
          <a:srcRect/>
          <a:stretch>
            <a:fillRect/>
          </a:stretch>
        </p:blipFill>
        <p:spPr bwMode="auto">
          <a:xfrm>
            <a:off x="2483768" y="2924944"/>
            <a:ext cx="2078840" cy="1560353"/>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48834" name="Rectangle 2"/>
          <p:cNvSpPr>
            <a:spLocks noGrp="1" noChangeArrowheads="1"/>
          </p:cNvSpPr>
          <p:nvPr>
            <p:ph type="title"/>
          </p:nvPr>
        </p:nvSpPr>
        <p:spPr>
          <a:xfrm>
            <a:off x="574675" y="304800"/>
            <a:ext cx="6517605" cy="1216025"/>
          </a:xfrm>
        </p:spPr>
        <p:txBody>
          <a:bodyPr/>
          <a:lstStyle/>
          <a:p>
            <a:r>
              <a:rPr lang="ru-RU" dirty="0" smtClean="0">
                <a:solidFill>
                  <a:schemeClr val="accent6">
                    <a:lumMod val="50000"/>
                  </a:schemeClr>
                </a:solidFill>
                <a:latin typeface="Monotype Corsiva" pitchFamily="66" charset="0"/>
              </a:rPr>
              <a:t>Козье </a:t>
            </a:r>
            <a:r>
              <a:rPr lang="ru-RU" dirty="0">
                <a:solidFill>
                  <a:schemeClr val="accent6">
                    <a:lumMod val="50000"/>
                  </a:schemeClr>
                </a:solidFill>
                <a:latin typeface="Monotype Corsiva" pitchFamily="66" charset="0"/>
              </a:rPr>
              <a:t>молоко</a:t>
            </a:r>
          </a:p>
        </p:txBody>
      </p:sp>
      <p:sp>
        <p:nvSpPr>
          <p:cNvPr id="248835" name="Rectangle 3"/>
          <p:cNvSpPr>
            <a:spLocks noGrp="1" noChangeArrowheads="1"/>
          </p:cNvSpPr>
          <p:nvPr>
            <p:ph type="body" sz="half" idx="2"/>
          </p:nvPr>
        </p:nvSpPr>
        <p:spPr>
          <a:xfrm>
            <a:off x="107504" y="1412776"/>
            <a:ext cx="8505056" cy="5256584"/>
          </a:xfrm>
        </p:spPr>
        <p:txBody>
          <a:bodyPr>
            <a:normAutofit fontScale="92500" lnSpcReduction="20000"/>
          </a:bodyPr>
          <a:lstStyle/>
          <a:p>
            <a:pPr algn="just">
              <a:lnSpc>
                <a:spcPct val="110000"/>
              </a:lnSpc>
              <a:buFont typeface="Wingdings" pitchFamily="2" charset="2"/>
              <a:buNone/>
            </a:pPr>
            <a:r>
              <a:rPr lang="ru-RU" sz="1700" b="1" i="1" dirty="0">
                <a:solidFill>
                  <a:schemeClr val="folHlink"/>
                </a:solidFill>
                <a:latin typeface="Times New Roman" pitchFamily="18" charset="0"/>
                <a:cs typeface="Times New Roman" pitchFamily="18" charset="0"/>
              </a:rPr>
              <a:t>В случае</a:t>
            </a:r>
            <a:r>
              <a:rPr lang="ru-RU" sz="1700" b="1" i="1" dirty="0">
                <a:latin typeface="Times New Roman" pitchFamily="18" charset="0"/>
                <a:cs typeface="Times New Roman" pitchFamily="18" charset="0"/>
              </a:rPr>
              <a:t> </a:t>
            </a:r>
            <a:r>
              <a:rPr lang="ru-RU" sz="1700" dirty="0">
                <a:latin typeface="Times New Roman" pitchFamily="18" charset="0"/>
                <a:cs typeface="Times New Roman" pitchFamily="18" charset="0"/>
              </a:rPr>
              <a:t>необходимости употребления молока следует помнить, что кроме </a:t>
            </a:r>
            <a:r>
              <a:rPr lang="ru-RU" sz="1700" dirty="0" smtClean="0">
                <a:latin typeface="Times New Roman" pitchFamily="18" charset="0"/>
                <a:cs typeface="Times New Roman" pitchFamily="18" charset="0"/>
              </a:rPr>
              <a:t>материнского, </a:t>
            </a:r>
            <a:r>
              <a:rPr lang="ru-RU" sz="1700" dirty="0">
                <a:latin typeface="Times New Roman" pitchFamily="18" charset="0"/>
                <a:cs typeface="Times New Roman" pitchFamily="18" charset="0"/>
              </a:rPr>
              <a:t>самым полезным является козье молоко для всех возрастов.</a:t>
            </a:r>
          </a:p>
          <a:p>
            <a:pPr algn="just">
              <a:lnSpc>
                <a:spcPct val="110000"/>
              </a:lnSpc>
              <a:buFont typeface="Wingdings" pitchFamily="2" charset="2"/>
              <a:buNone/>
            </a:pPr>
            <a:r>
              <a:rPr lang="ru-RU" sz="1700" b="1" i="1" dirty="0">
                <a:latin typeface="Times New Roman" pitchFamily="18" charset="0"/>
                <a:cs typeface="Times New Roman" pitchFamily="18" charset="0"/>
              </a:rPr>
              <a:t> </a:t>
            </a:r>
            <a:r>
              <a:rPr lang="ru-RU" sz="1700" b="1" i="1" dirty="0">
                <a:solidFill>
                  <a:schemeClr val="accent2"/>
                </a:solidFill>
                <a:latin typeface="Times New Roman" pitchFamily="18" charset="0"/>
                <a:cs typeface="Times New Roman" pitchFamily="18" charset="0"/>
              </a:rPr>
              <a:t>Сырое козье молоко является самым чистым продуктом.</a:t>
            </a:r>
          </a:p>
          <a:p>
            <a:pPr algn="just">
              <a:lnSpc>
                <a:spcPct val="110000"/>
              </a:lnSpc>
              <a:buFont typeface="Wingdings" pitchFamily="2" charset="2"/>
              <a:buNone/>
            </a:pPr>
            <a:r>
              <a:rPr lang="ru-RU" sz="1700" dirty="0">
                <a:latin typeface="Times New Roman" pitchFamily="18" charset="0"/>
                <a:cs typeface="Times New Roman" pitchFamily="18" charset="0"/>
              </a:rPr>
              <a:t> </a:t>
            </a:r>
            <a:r>
              <a:rPr lang="ru-RU" sz="1700" b="1" i="1" dirty="0">
                <a:solidFill>
                  <a:schemeClr val="folHlink"/>
                </a:solidFill>
                <a:latin typeface="Times New Roman" pitchFamily="18" charset="0"/>
                <a:cs typeface="Times New Roman" pitchFamily="18" charset="0"/>
              </a:rPr>
              <a:t>Доказано</a:t>
            </a:r>
            <a:r>
              <a:rPr lang="ru-RU" sz="1700" b="1" i="1" dirty="0">
                <a:latin typeface="Times New Roman" pitchFamily="18" charset="0"/>
                <a:cs typeface="Times New Roman" pitchFamily="18" charset="0"/>
              </a:rPr>
              <a:t>,</a:t>
            </a:r>
            <a:r>
              <a:rPr lang="ru-RU" sz="1700" dirty="0">
                <a:latin typeface="Times New Roman" pitchFamily="18" charset="0"/>
                <a:cs typeface="Times New Roman" pitchFamily="18" charset="0"/>
              </a:rPr>
              <a:t> что коровье молоко образует много слизи, в то время, как козье ее не образует.</a:t>
            </a:r>
          </a:p>
          <a:p>
            <a:pPr algn="just">
              <a:lnSpc>
                <a:spcPct val="110000"/>
              </a:lnSpc>
              <a:buFont typeface="Wingdings" pitchFamily="2" charset="2"/>
              <a:buNone/>
            </a:pPr>
            <a:r>
              <a:rPr lang="ru-RU" sz="1700" b="1" i="1" dirty="0">
                <a:latin typeface="Times New Roman" pitchFamily="18" charset="0"/>
                <a:cs typeface="Times New Roman" pitchFamily="18" charset="0"/>
              </a:rPr>
              <a:t> </a:t>
            </a:r>
            <a:r>
              <a:rPr lang="ru-RU" sz="1700" b="1" i="1" dirty="0">
                <a:solidFill>
                  <a:schemeClr val="folHlink"/>
                </a:solidFill>
                <a:latin typeface="Times New Roman" pitchFamily="18" charset="0"/>
                <a:cs typeface="Times New Roman" pitchFamily="18" charset="0"/>
              </a:rPr>
              <a:t>Коза</a:t>
            </a:r>
            <a:r>
              <a:rPr lang="ru-RU" sz="1700" dirty="0">
                <a:latin typeface="Times New Roman" pitchFamily="18" charset="0"/>
                <a:cs typeface="Times New Roman" pitchFamily="18" charset="0"/>
              </a:rPr>
              <a:t>, вероятно, самое чистое домашнее животное. Ее органы выделения близки к </a:t>
            </a:r>
            <a:r>
              <a:rPr lang="ru-RU" sz="1700" dirty="0" smtClean="0">
                <a:latin typeface="Times New Roman" pitchFamily="18" charset="0"/>
                <a:cs typeface="Times New Roman" pitchFamily="18" charset="0"/>
              </a:rPr>
              <a:t>идеальным, отсюда </a:t>
            </a:r>
            <a:r>
              <a:rPr lang="ru-RU" sz="1700" dirty="0">
                <a:latin typeface="Times New Roman" pitchFamily="18" charset="0"/>
                <a:cs typeface="Times New Roman" pitchFamily="18" charset="0"/>
              </a:rPr>
              <a:t>и причина ее дружелюбного нрава. Будучи чистым животным, коза не болеет туберкулезом, бруцеллезом и др. болезнями, от которых страдают коровы. Козье молоко содержит больше </a:t>
            </a:r>
            <a:r>
              <a:rPr lang="ru-RU" sz="1700" dirty="0">
                <a:latin typeface="Times New Roman" pitchFamily="18" charset="0"/>
                <a:cs typeface="Times New Roman" pitchFamily="18" charset="0"/>
              </a:rPr>
              <a:t>безбелкового</a:t>
            </a:r>
            <a:r>
              <a:rPr lang="ru-RU" sz="1700" dirty="0">
                <a:latin typeface="Times New Roman" pitchFamily="18" charset="0"/>
                <a:cs typeface="Times New Roman" pitchFamily="18" charset="0"/>
              </a:rPr>
              <a:t> азота, с более высоким содержанием </a:t>
            </a:r>
            <a:r>
              <a:rPr lang="ru-RU" sz="1700" dirty="0">
                <a:latin typeface="Times New Roman" pitchFamily="18" charset="0"/>
                <a:cs typeface="Times New Roman" pitchFamily="18" charset="0"/>
              </a:rPr>
              <a:t>ниацина</a:t>
            </a:r>
            <a:r>
              <a:rPr lang="ru-RU" sz="1700" dirty="0">
                <a:latin typeface="Times New Roman" pitchFamily="18" charset="0"/>
                <a:cs typeface="Times New Roman" pitchFamily="18" charset="0"/>
              </a:rPr>
              <a:t> и тиамина, чем любая другая пища.</a:t>
            </a:r>
          </a:p>
          <a:p>
            <a:pPr algn="just">
              <a:lnSpc>
                <a:spcPct val="110000"/>
              </a:lnSpc>
              <a:buFont typeface="Wingdings" pitchFamily="2" charset="2"/>
              <a:buNone/>
            </a:pPr>
            <a:r>
              <a:rPr lang="ru-RU" sz="1700" b="1" i="1" dirty="0">
                <a:solidFill>
                  <a:schemeClr val="hlink"/>
                </a:solidFill>
                <a:latin typeface="Times New Roman" pitchFamily="18" charset="0"/>
                <a:cs typeface="Times New Roman" pitchFamily="18" charset="0"/>
              </a:rPr>
              <a:t>Козье молоко</a:t>
            </a:r>
            <a:r>
              <a:rPr lang="ru-RU" sz="1700" b="1" i="1" dirty="0">
                <a:latin typeface="Times New Roman" pitchFamily="18" charset="0"/>
                <a:cs typeface="Times New Roman" pitchFamily="18" charset="0"/>
              </a:rPr>
              <a:t> </a:t>
            </a:r>
            <a:r>
              <a:rPr lang="ru-RU" sz="1700" dirty="0">
                <a:latin typeface="Times New Roman" pitchFamily="18" charset="0"/>
                <a:cs typeface="Times New Roman" pitchFamily="18" charset="0"/>
              </a:rPr>
              <a:t>исключительно эффективно при поносах у детей, что объясняется </a:t>
            </a:r>
            <a:r>
              <a:rPr lang="ru-RU" sz="1700" dirty="0" smtClean="0">
                <a:latin typeface="Times New Roman" pitchFamily="18" charset="0"/>
                <a:cs typeface="Times New Roman" pitchFamily="18" charset="0"/>
              </a:rPr>
              <a:t>высокимсодержанием</a:t>
            </a:r>
            <a:r>
              <a:rPr lang="ru-RU" sz="1700" dirty="0" smtClean="0">
                <a:latin typeface="Times New Roman" pitchFamily="18" charset="0"/>
                <a:cs typeface="Times New Roman" pitchFamily="18" charset="0"/>
              </a:rPr>
              <a:t> </a:t>
            </a:r>
            <a:r>
              <a:rPr lang="ru-RU" sz="1700" dirty="0">
                <a:solidFill>
                  <a:schemeClr val="accent2"/>
                </a:solidFill>
                <a:latin typeface="Times New Roman" pitchFamily="18" charset="0"/>
                <a:cs typeface="Times New Roman" pitchFamily="18" charset="0"/>
              </a:rPr>
              <a:t>ниацина</a:t>
            </a:r>
            <a:r>
              <a:rPr lang="ru-RU" sz="1700" dirty="0">
                <a:latin typeface="Times New Roman" pitchFamily="18" charset="0"/>
                <a:cs typeface="Times New Roman" pitchFamily="18" charset="0"/>
              </a:rPr>
              <a:t>. В нем почти </a:t>
            </a:r>
            <a:r>
              <a:rPr lang="ru-RU" sz="1700" dirty="0">
                <a:solidFill>
                  <a:schemeClr val="hlink"/>
                </a:solidFill>
                <a:latin typeface="Times New Roman" pitchFamily="18" charset="0"/>
                <a:cs typeface="Times New Roman" pitchFamily="18" charset="0"/>
              </a:rPr>
              <a:t>вдвое</a:t>
            </a:r>
            <a:r>
              <a:rPr lang="ru-RU" sz="1700" dirty="0">
                <a:latin typeface="Times New Roman" pitchFamily="18" charset="0"/>
                <a:cs typeface="Times New Roman" pitchFamily="18" charset="0"/>
              </a:rPr>
              <a:t> больше </a:t>
            </a:r>
            <a:r>
              <a:rPr lang="ru-RU" sz="1700" dirty="0">
                <a:solidFill>
                  <a:schemeClr val="accent2"/>
                </a:solidFill>
                <a:latin typeface="Times New Roman" pitchFamily="18" charset="0"/>
                <a:cs typeface="Times New Roman" pitchFamily="18" charset="0"/>
              </a:rPr>
              <a:t>альбумина</a:t>
            </a:r>
            <a:r>
              <a:rPr lang="ru-RU" sz="1700" dirty="0">
                <a:latin typeface="Times New Roman" pitchFamily="18" charset="0"/>
                <a:cs typeface="Times New Roman" pitchFamily="18" charset="0"/>
              </a:rPr>
              <a:t> и </a:t>
            </a:r>
            <a:r>
              <a:rPr lang="ru-RU" sz="1700" dirty="0">
                <a:solidFill>
                  <a:schemeClr val="accent2"/>
                </a:solidFill>
                <a:latin typeface="Times New Roman" pitchFamily="18" charset="0"/>
                <a:cs typeface="Times New Roman" pitchFamily="18" charset="0"/>
              </a:rPr>
              <a:t>глобулина</a:t>
            </a:r>
            <a:r>
              <a:rPr lang="ru-RU" sz="1700" dirty="0">
                <a:latin typeface="Times New Roman" pitchFamily="18" charset="0"/>
                <a:cs typeface="Times New Roman" pitchFamily="18" charset="0"/>
              </a:rPr>
              <a:t> – особенно ценных частей молочного белка. Богаче оно и легкоусвояемым жиром. В нем есть витамины А и Д.</a:t>
            </a:r>
          </a:p>
          <a:p>
            <a:pPr algn="just">
              <a:lnSpc>
                <a:spcPct val="110000"/>
              </a:lnSpc>
              <a:buFont typeface="Wingdings" pitchFamily="2" charset="2"/>
              <a:buNone/>
            </a:pPr>
            <a:r>
              <a:rPr lang="ru-RU" sz="1700" b="1" i="1" dirty="0">
                <a:solidFill>
                  <a:schemeClr val="hlink"/>
                </a:solidFill>
                <a:latin typeface="Times New Roman" pitchFamily="18" charset="0"/>
                <a:cs typeface="Times New Roman" pitchFamily="18" charset="0"/>
              </a:rPr>
              <a:t>Солей железа</a:t>
            </a:r>
            <a:r>
              <a:rPr lang="ru-RU" sz="1700" b="1" i="1" dirty="0">
                <a:latin typeface="Times New Roman" pitchFamily="18" charset="0"/>
                <a:cs typeface="Times New Roman" pitchFamily="18" charset="0"/>
              </a:rPr>
              <a:t> </a:t>
            </a:r>
            <a:r>
              <a:rPr lang="ru-RU" sz="1700" dirty="0">
                <a:latin typeface="Times New Roman" pitchFamily="18" charset="0"/>
                <a:cs typeface="Times New Roman" pitchFamily="18" charset="0"/>
              </a:rPr>
              <a:t>в козьем молоке почти столько же, сколько в коровьем</a:t>
            </a:r>
            <a:r>
              <a:rPr lang="ru-RU" sz="1700" dirty="0" smtClean="0">
                <a:latin typeface="Times New Roman" pitchFamily="18" charset="0"/>
                <a:cs typeface="Times New Roman" pitchFamily="18" charset="0"/>
              </a:rPr>
              <a:t>.</a:t>
            </a:r>
            <a:endParaRPr lang="en-US" sz="1700" dirty="0" smtClean="0">
              <a:latin typeface="Times New Roman" pitchFamily="18" charset="0"/>
              <a:cs typeface="Times New Roman" pitchFamily="18" charset="0"/>
            </a:endParaRPr>
          </a:p>
          <a:p>
            <a:pPr algn="just">
              <a:lnSpc>
                <a:spcPct val="110000"/>
              </a:lnSpc>
              <a:buFont typeface="Wingdings" pitchFamily="2" charset="2"/>
              <a:buNone/>
            </a:pPr>
            <a:r>
              <a:rPr lang="ru-RU" sz="1700" b="1" i="1" dirty="0" smtClean="0">
                <a:solidFill>
                  <a:schemeClr val="accent2">
                    <a:lumMod val="75000"/>
                  </a:schemeClr>
                </a:solidFill>
                <a:latin typeface="Times New Roman" pitchFamily="18" charset="0"/>
                <a:cs typeface="Times New Roman" pitchFamily="18" charset="0"/>
              </a:rPr>
              <a:t>По белковому составу козье молоко </a:t>
            </a:r>
            <a:r>
              <a:rPr lang="ru-RU" sz="1700" dirty="0" smtClean="0">
                <a:latin typeface="Times New Roman" pitchFamily="18" charset="0"/>
                <a:cs typeface="Times New Roman" pitchFamily="18" charset="0"/>
              </a:rPr>
              <a:t>более приближено к составу женского молока, чем молоко коровы. Оно содержит бета-казеин и практически не содержит альфа-1s-казеин, тот вид казеина, который наиболее часто вызывает аллергию на коровье молоко. Соответственно люди, страдающие непереносимостью коровьего молока, часто могут спокойно пить козье. Хотя аллергия на белки козьего молока также возможна.</a:t>
            </a:r>
            <a:endParaRPr lang="en-US" sz="1700" dirty="0" smtClean="0">
              <a:latin typeface="Times New Roman" pitchFamily="18" charset="0"/>
              <a:cs typeface="Times New Roman" pitchFamily="18" charset="0"/>
            </a:endParaRPr>
          </a:p>
          <a:p>
            <a:pPr algn="just">
              <a:lnSpc>
                <a:spcPct val="110000"/>
              </a:lnSpc>
              <a:buFont typeface="Wingdings" pitchFamily="2" charset="2"/>
              <a:buNone/>
            </a:pPr>
            <a:r>
              <a:rPr lang="ru-RU" sz="1800" b="1" i="1" dirty="0" smtClean="0">
                <a:solidFill>
                  <a:schemeClr val="accent2">
                    <a:lumMod val="75000"/>
                  </a:schemeClr>
                </a:solidFill>
                <a:latin typeface="Times New Roman" pitchFamily="18" charset="0"/>
                <a:cs typeface="Times New Roman" pitchFamily="18" charset="0"/>
              </a:rPr>
              <a:t>Козье молоко </a:t>
            </a:r>
            <a:r>
              <a:rPr lang="ru-RU" sz="1800" dirty="0" smtClean="0">
                <a:latin typeface="Times New Roman" pitchFamily="18" charset="0"/>
                <a:cs typeface="Times New Roman" pitchFamily="18" charset="0"/>
              </a:rPr>
              <a:t>употребляют в большом количестве жители Закавказья и Средней Азии.</a:t>
            </a:r>
            <a:endParaRPr lang="en-US" sz="1700" b="1" dirty="0" smtClean="0">
              <a:latin typeface="Times New Roman" pitchFamily="18" charset="0"/>
              <a:cs typeface="Times New Roman" pitchFamily="18" charset="0"/>
            </a:endParaRPr>
          </a:p>
          <a:p>
            <a:pPr>
              <a:lnSpc>
                <a:spcPct val="80000"/>
              </a:lnSpc>
              <a:buFont typeface="Wingdings" pitchFamily="2" charset="2"/>
              <a:buNone/>
            </a:pPr>
            <a:endParaRPr lang="ru-RU" sz="2000" b="1" dirty="0">
              <a:latin typeface="Monotype Corsiva" pitchFamily="66" charset="0"/>
            </a:endParaRPr>
          </a:p>
        </p:txBody>
      </p:sp>
      <p:graphicFrame>
        <p:nvGraphicFramePr>
          <p:cNvPr id="248841" name="Object 9"/>
          <p:cNvGraphicFramePr>
            <a:graphicFrameLocks noChangeAspect="1"/>
          </p:cNvGraphicFramePr>
          <p:nvPr>
            <p:ph sz="half" idx="1"/>
          </p:nvPr>
        </p:nvGraphicFramePr>
        <p:xfrm>
          <a:off x="7452320" y="116632"/>
          <a:ext cx="1322388" cy="1195388"/>
        </p:xfrm>
        <a:graphic>
          <a:graphicData uri="http://schemas.openxmlformats.org/presentationml/2006/ole">
            <p:oleObj spid="_x0000_s359426" name="Точечный рисунок" r:id="rId3" imgW="1104762" imgH="998307" progId="PBrush">
              <p:embed/>
            </p:oleObj>
          </a:graphicData>
        </a:graphic>
      </p:graphicFrame>
      <p:pic>
        <p:nvPicPr>
          <p:cNvPr id="5" name="Picture 17" descr="коза"/>
          <p:cNvPicPr>
            <a:picLocks noChangeAspect="1" noChangeArrowheads="1"/>
          </p:cNvPicPr>
          <p:nvPr/>
        </p:nvPicPr>
        <p:blipFill>
          <a:blip r:embed="rId4" cstate="print"/>
          <a:srcRect/>
          <a:stretch>
            <a:fillRect/>
          </a:stretch>
        </p:blipFill>
        <p:spPr bwMode="auto">
          <a:xfrm>
            <a:off x="179512" y="188640"/>
            <a:ext cx="1439391" cy="1224855"/>
          </a:xfrm>
          <a:prstGeom prst="rect">
            <a:avLst/>
          </a:prstGeom>
          <a:noFill/>
        </p:spPr>
      </p:pic>
      <p:pic>
        <p:nvPicPr>
          <p:cNvPr id="6" name="Picture 18" descr="дойка козы"/>
          <p:cNvPicPr>
            <a:picLocks noChangeAspect="1" noChangeArrowheads="1"/>
          </p:cNvPicPr>
          <p:nvPr/>
        </p:nvPicPr>
        <p:blipFill>
          <a:blip r:embed="rId5" cstate="print"/>
          <a:srcRect/>
          <a:stretch>
            <a:fillRect/>
          </a:stretch>
        </p:blipFill>
        <p:spPr bwMode="auto">
          <a:xfrm>
            <a:off x="6084168" y="188640"/>
            <a:ext cx="992289" cy="1080220"/>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3" cstate="print"/>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45719"/>
            <a:ext cx="5076056" cy="234359"/>
          </a:xfrm>
        </p:spPr>
        <p:txBody>
          <a:bodyPr>
            <a:noAutofit/>
          </a:bodyPr>
          <a:lstStyle/>
          <a:p>
            <a:endParaRPr lang="ru-RU" sz="3200" b="1" dirty="0"/>
          </a:p>
        </p:txBody>
      </p:sp>
      <p:sp>
        <p:nvSpPr>
          <p:cNvPr id="3" name="Текст 2"/>
          <p:cNvSpPr>
            <a:spLocks noGrp="1"/>
          </p:cNvSpPr>
          <p:nvPr>
            <p:ph type="body" idx="1"/>
          </p:nvPr>
        </p:nvSpPr>
        <p:spPr>
          <a:xfrm>
            <a:off x="457200" y="188640"/>
            <a:ext cx="4040188" cy="4896544"/>
          </a:xfrm>
        </p:spPr>
        <p:txBody>
          <a:bodyPr>
            <a:normAutofit fontScale="85000" lnSpcReduction="20000"/>
          </a:bodyPr>
          <a:lstStyle/>
          <a:p>
            <a:r>
              <a:rPr lang="ru-RU" sz="3500" dirty="0" smtClean="0">
                <a:solidFill>
                  <a:srgbClr val="7030A0"/>
                </a:solidFill>
                <a:latin typeface="Monotype Corsiva" pitchFamily="66" charset="0"/>
              </a:rPr>
              <a:t>Овечье молоко</a:t>
            </a:r>
            <a:r>
              <a:rPr lang="ru-RU" sz="1400" dirty="0" smtClean="0"/>
              <a:t/>
            </a:r>
            <a:br>
              <a:rPr lang="ru-RU" sz="1400" dirty="0" smtClean="0"/>
            </a:br>
            <a:endParaRPr lang="en-US" sz="1400" dirty="0" smtClean="0">
              <a:latin typeface="Times New Roman" pitchFamily="18" charset="0"/>
              <a:cs typeface="Times New Roman" pitchFamily="18" charset="0"/>
            </a:endParaRPr>
          </a:p>
          <a:p>
            <a:r>
              <a:rPr lang="en-US" sz="1400" dirty="0" smtClean="0">
                <a:latin typeface="Times New Roman" pitchFamily="18" charset="0"/>
                <a:cs typeface="Times New Roman" pitchFamily="18" charset="0"/>
              </a:rPr>
              <a:t>     </a:t>
            </a:r>
            <a:endParaRPr lang="ru-RU" sz="1400" dirty="0" smtClean="0">
              <a:latin typeface="Times New Roman" pitchFamily="18" charset="0"/>
              <a:cs typeface="Times New Roman" pitchFamily="18" charset="0"/>
            </a:endParaRPr>
          </a:p>
          <a:p>
            <a:endParaRPr lang="ru-RU" sz="1400" dirty="0" smtClean="0">
              <a:latin typeface="Times New Roman" pitchFamily="18" charset="0"/>
              <a:cs typeface="Times New Roman" pitchFamily="18" charset="0"/>
            </a:endParaRPr>
          </a:p>
          <a:p>
            <a:endParaRPr lang="ru-RU" sz="1400" dirty="0" smtClean="0">
              <a:latin typeface="Times New Roman" pitchFamily="18" charset="0"/>
              <a:cs typeface="Times New Roman" pitchFamily="18" charset="0"/>
            </a:endParaRPr>
          </a:p>
          <a:p>
            <a:endParaRPr lang="ru-RU" sz="1400" dirty="0" smtClean="0">
              <a:latin typeface="Times New Roman" pitchFamily="18" charset="0"/>
              <a:cs typeface="Times New Roman" pitchFamily="18" charset="0"/>
            </a:endParaRPr>
          </a:p>
          <a:p>
            <a:endParaRPr lang="ru-RU" sz="1400" dirty="0" smtClean="0">
              <a:latin typeface="Times New Roman" pitchFamily="18" charset="0"/>
              <a:cs typeface="Times New Roman" pitchFamily="18" charset="0"/>
            </a:endParaRPr>
          </a:p>
          <a:p>
            <a:endParaRPr lang="ru-RU" sz="1400" dirty="0" smtClean="0">
              <a:latin typeface="Times New Roman" pitchFamily="18" charset="0"/>
              <a:cs typeface="Times New Roman" pitchFamily="18" charset="0"/>
            </a:endParaRPr>
          </a:p>
          <a:p>
            <a:endParaRPr lang="ru-RU" sz="1400" dirty="0" smtClean="0">
              <a:latin typeface="Times New Roman" pitchFamily="18" charset="0"/>
              <a:cs typeface="Times New Roman" pitchFamily="18" charset="0"/>
            </a:endParaRPr>
          </a:p>
          <a:p>
            <a:r>
              <a:rPr lang="ru-RU" sz="1600" dirty="0" smtClean="0">
                <a:latin typeface="Times New Roman" pitchFamily="18" charset="0"/>
                <a:cs typeface="Times New Roman" pitchFamily="18" charset="0"/>
              </a:rPr>
              <a:t>Овечье молоко в полтора раза </a:t>
            </a:r>
            <a:r>
              <a:rPr lang="en-US" sz="1600"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питательнее коровьего и содержит в 2—3 раза больше витаминов А, В,, В2. Широко используется для приготовления простокваши, кефира, сыра, масла и других продуктов. Его используют для пищевых целей в Крыму, Закавказье, в Средней Азии и на Северном Кавказе. Много овечьего молока употребляют жители Италии, Греции, стран Ближнего Востока. В жире овечьего молока содержится много </a:t>
            </a:r>
            <a:r>
              <a:rPr lang="ru-RU" sz="1600" dirty="0" smtClean="0">
                <a:latin typeface="Times New Roman" pitchFamily="18" charset="0"/>
                <a:cs typeface="Times New Roman" pitchFamily="18" charset="0"/>
              </a:rPr>
              <a:t>каприловой</a:t>
            </a:r>
            <a:r>
              <a:rPr lang="ru-RU" sz="1600" dirty="0" smtClean="0">
                <a:latin typeface="Times New Roman" pitchFamily="18" charset="0"/>
                <a:cs typeface="Times New Roman" pitchFamily="18" charset="0"/>
              </a:rPr>
              <a:t> и </a:t>
            </a:r>
            <a:r>
              <a:rPr lang="ru-RU" sz="1600" dirty="0" smtClean="0">
                <a:latin typeface="Times New Roman" pitchFamily="18" charset="0"/>
                <a:cs typeface="Times New Roman" pitchFamily="18" charset="0"/>
              </a:rPr>
              <a:t>каприновой</a:t>
            </a:r>
            <a:r>
              <a:rPr lang="ru-RU" sz="1600" dirty="0" smtClean="0">
                <a:latin typeface="Times New Roman" pitchFamily="18" charset="0"/>
                <a:cs typeface="Times New Roman" pitchFamily="18" charset="0"/>
              </a:rPr>
              <a:t> жирных кислот, которые придают молоку специфический запах, что ограничивает его потребление в цельном виде. Из него готовят отличные сыры — чанах, осетинский, тушинский.</a:t>
            </a:r>
          </a:p>
          <a:p>
            <a:endParaRPr lang="ru-RU" sz="1500" dirty="0">
              <a:latin typeface="Times New Roman" pitchFamily="18" charset="0"/>
              <a:cs typeface="Times New Roman" pitchFamily="18" charset="0"/>
            </a:endParaRPr>
          </a:p>
        </p:txBody>
      </p:sp>
      <p:sp>
        <p:nvSpPr>
          <p:cNvPr id="4" name="Содержимое 3"/>
          <p:cNvSpPr>
            <a:spLocks noGrp="1"/>
          </p:cNvSpPr>
          <p:nvPr>
            <p:ph sz="half" idx="2"/>
          </p:nvPr>
        </p:nvSpPr>
        <p:spPr>
          <a:xfrm>
            <a:off x="457200" y="5949280"/>
            <a:ext cx="4040188" cy="176882"/>
          </a:xfrm>
        </p:spPr>
        <p:txBody>
          <a:bodyPr>
            <a:normAutofit fontScale="25000" lnSpcReduction="20000"/>
          </a:bodyPr>
          <a:lstStyle/>
          <a:p>
            <a:endParaRPr lang="ru-RU" dirty="0"/>
          </a:p>
        </p:txBody>
      </p:sp>
      <p:sp>
        <p:nvSpPr>
          <p:cNvPr id="5" name="Текст 4"/>
          <p:cNvSpPr>
            <a:spLocks noGrp="1"/>
          </p:cNvSpPr>
          <p:nvPr>
            <p:ph type="body" sz="quarter" idx="3"/>
          </p:nvPr>
        </p:nvSpPr>
        <p:spPr>
          <a:xfrm>
            <a:off x="4645025" y="116632"/>
            <a:ext cx="4041775" cy="3168352"/>
          </a:xfrm>
        </p:spPr>
        <p:txBody>
          <a:bodyPr>
            <a:normAutofit fontScale="62500" lnSpcReduction="20000"/>
          </a:bodyPr>
          <a:lstStyle/>
          <a:p>
            <a:pPr algn="ctr"/>
            <a:r>
              <a:rPr lang="ru-RU" sz="4200" i="1" dirty="0" smtClean="0">
                <a:solidFill>
                  <a:srgbClr val="7030A0"/>
                </a:solidFill>
                <a:latin typeface="Times New Roman" pitchFamily="18" charset="0"/>
                <a:cs typeface="Times New Roman" pitchFamily="18" charset="0"/>
              </a:rPr>
              <a:t>Верблюжье молоко</a:t>
            </a:r>
            <a:endParaRPr lang="en-US" sz="4200" i="1" dirty="0" smtClean="0">
              <a:solidFill>
                <a:srgbClr val="7030A0"/>
              </a:solidFill>
              <a:latin typeface="Times New Roman" pitchFamily="18" charset="0"/>
              <a:cs typeface="Times New Roman" pitchFamily="18" charset="0"/>
            </a:endParaRPr>
          </a:p>
          <a:p>
            <a:endParaRPr lang="en-US" dirty="0" smtClean="0">
              <a:latin typeface="Times New Roman" pitchFamily="18" charset="0"/>
              <a:cs typeface="Times New Roman" pitchFamily="18" charset="0"/>
            </a:endParaRPr>
          </a:p>
          <a:p>
            <a:r>
              <a:rPr lang="ru-RU" dirty="0" smtClean="0">
                <a:latin typeface="Times New Roman" pitchFamily="18" charset="0"/>
                <a:cs typeface="Times New Roman" pitchFamily="18" charset="0"/>
              </a:rPr>
              <a:t>Верблюжье молоко отличается специфическим вкусом. В нем много жира</a:t>
            </a:r>
            <a:r>
              <a:rPr lang="ru-RU" dirty="0" smtClean="0">
                <a:solidFill>
                  <a:schemeClr val="accent2"/>
                </a:solidFill>
                <a:latin typeface="Times New Roman" pitchFamily="18" charset="0"/>
                <a:cs typeface="Times New Roman" pitchFamily="18" charset="0"/>
              </a:rPr>
              <a:t>(до 5%)</a:t>
            </a:r>
            <a:r>
              <a:rPr lang="ru-RU" dirty="0" smtClean="0">
                <a:latin typeface="Times New Roman" pitchFamily="18" charset="0"/>
                <a:cs typeface="Times New Roman" pitchFamily="18" charset="0"/>
              </a:rPr>
              <a:t>, солей фосфора, кальция. В пустынных и полупустынных зонах население употребляет верблюжье молоко в свежем виде, а также приготовляет из него питательный прохладительный кисломолочный продукт </a:t>
            </a:r>
            <a:r>
              <a:rPr lang="ru-RU" dirty="0" smtClean="0">
                <a:solidFill>
                  <a:schemeClr val="accent2">
                    <a:lumMod val="75000"/>
                  </a:schemeClr>
                </a:solidFill>
                <a:latin typeface="Times New Roman" pitchFamily="18" charset="0"/>
                <a:cs typeface="Times New Roman" pitchFamily="18" charset="0"/>
              </a:rPr>
              <a:t>шубат</a:t>
            </a:r>
            <a:r>
              <a:rPr lang="ru-RU" dirty="0" smtClean="0">
                <a:solidFill>
                  <a:schemeClr val="accent2">
                    <a:lumMod val="75000"/>
                  </a:schemeClr>
                </a:solidFill>
                <a:latin typeface="Times New Roman" pitchFamily="18" charset="0"/>
                <a:cs typeface="Times New Roman" pitchFamily="18" charset="0"/>
              </a:rPr>
              <a:t> </a:t>
            </a:r>
            <a:r>
              <a:rPr lang="ru-RU" dirty="0" smtClean="0">
                <a:latin typeface="Times New Roman" pitchFamily="18" charset="0"/>
                <a:cs typeface="Times New Roman" pitchFamily="18" charset="0"/>
              </a:rPr>
              <a:t>и другие кисломолочные продукты. Консистенция его гуще, чем коровьего.</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t>
            </a:r>
          </a:p>
          <a:p>
            <a:endParaRPr lang="ru-RU" dirty="0"/>
          </a:p>
        </p:txBody>
      </p:sp>
      <p:sp>
        <p:nvSpPr>
          <p:cNvPr id="6" name="Содержимое 5"/>
          <p:cNvSpPr>
            <a:spLocks noGrp="1"/>
          </p:cNvSpPr>
          <p:nvPr>
            <p:ph sz="quarter" idx="4"/>
          </p:nvPr>
        </p:nvSpPr>
        <p:spPr>
          <a:xfrm>
            <a:off x="4645025" y="2924945"/>
            <a:ext cx="4041775" cy="3201218"/>
          </a:xfrm>
        </p:spPr>
        <p:txBody>
          <a:bodyPr>
            <a:normAutofit fontScale="25000" lnSpcReduction="20000"/>
          </a:bodyPr>
          <a:lstStyle/>
          <a:p>
            <a:pPr algn="ctr">
              <a:buFont typeface="Wingdings" pitchFamily="2" charset="2"/>
              <a:buNone/>
            </a:pPr>
            <a:r>
              <a:rPr lang="ru-RU" sz="9600" b="1" i="1" dirty="0" smtClean="0">
                <a:solidFill>
                  <a:srgbClr val="7030A0"/>
                </a:solidFill>
                <a:latin typeface="Times New Roman" pitchFamily="18" charset="0"/>
                <a:cs typeface="Times New Roman" pitchFamily="18" charset="0"/>
              </a:rPr>
              <a:t>Оленье молоко</a:t>
            </a:r>
          </a:p>
          <a:p>
            <a:pPr>
              <a:lnSpc>
                <a:spcPct val="120000"/>
              </a:lnSpc>
              <a:buFont typeface="Wingdings" pitchFamily="2" charset="2"/>
              <a:buNone/>
            </a:pPr>
            <a:r>
              <a:rPr lang="en-US" sz="5600" b="1" dirty="0" smtClean="0">
                <a:latin typeface="Times New Roman" pitchFamily="18" charset="0"/>
                <a:cs typeface="Times New Roman" pitchFamily="18" charset="0"/>
              </a:rPr>
              <a:t>             </a:t>
            </a:r>
            <a:r>
              <a:rPr lang="ru-RU" sz="5600" b="1" dirty="0" smtClean="0">
                <a:latin typeface="Times New Roman" pitchFamily="18" charset="0"/>
                <a:cs typeface="Times New Roman" pitchFamily="18" charset="0"/>
              </a:rPr>
              <a:t>Оленье молоко, используемое северными народами, является самым калорийным молоком. Оно в 4 раза калорийнее коровьего, содержит в 3 раза больше белка и в 5 раз больше жира.</a:t>
            </a:r>
          </a:p>
          <a:p>
            <a:pPr>
              <a:lnSpc>
                <a:spcPct val="120000"/>
              </a:lnSpc>
              <a:buFont typeface="Wingdings" pitchFamily="2" charset="2"/>
              <a:buNone/>
            </a:pPr>
            <a:r>
              <a:rPr lang="en-US" sz="5600" b="1" dirty="0" smtClean="0">
                <a:latin typeface="Times New Roman" pitchFamily="18" charset="0"/>
                <a:cs typeface="Times New Roman" pitchFamily="18" charset="0"/>
              </a:rPr>
              <a:t>        </a:t>
            </a:r>
            <a:r>
              <a:rPr lang="ru-RU" sz="5600" b="1" dirty="0" smtClean="0">
                <a:latin typeface="Times New Roman" pitchFamily="18" charset="0"/>
                <a:cs typeface="Times New Roman" pitchFamily="18" charset="0"/>
              </a:rPr>
              <a:t>По питательности </a:t>
            </a:r>
            <a:r>
              <a:rPr lang="ru-RU" sz="5600" b="1" dirty="0" smtClean="0">
                <a:solidFill>
                  <a:schemeClr val="accent2"/>
                </a:solidFill>
                <a:latin typeface="Times New Roman" pitchFamily="18" charset="0"/>
                <a:cs typeface="Times New Roman" pitchFamily="18" charset="0"/>
              </a:rPr>
              <a:t>1 л</a:t>
            </a:r>
            <a:r>
              <a:rPr lang="ru-RU" sz="5600" b="1" dirty="0" smtClean="0">
                <a:latin typeface="Times New Roman" pitchFamily="18" charset="0"/>
                <a:cs typeface="Times New Roman" pitchFamily="18" charset="0"/>
              </a:rPr>
              <a:t> оленьего</a:t>
            </a:r>
            <a:endParaRPr lang="en-US" sz="5600" b="1" dirty="0" smtClean="0">
              <a:latin typeface="Times New Roman" pitchFamily="18" charset="0"/>
              <a:cs typeface="Times New Roman" pitchFamily="18" charset="0"/>
            </a:endParaRPr>
          </a:p>
          <a:p>
            <a:pPr>
              <a:lnSpc>
                <a:spcPct val="120000"/>
              </a:lnSpc>
              <a:buFont typeface="Wingdings" pitchFamily="2" charset="2"/>
              <a:buNone/>
            </a:pPr>
            <a:r>
              <a:rPr lang="en-US" sz="5600" b="1" dirty="0" smtClean="0">
                <a:latin typeface="Times New Roman" pitchFamily="18" charset="0"/>
                <a:cs typeface="Times New Roman" pitchFamily="18" charset="0"/>
              </a:rPr>
              <a:t>       </a:t>
            </a:r>
            <a:r>
              <a:rPr lang="ru-RU" sz="5600" b="1" dirty="0" smtClean="0">
                <a:latin typeface="Times New Roman" pitchFamily="18" charset="0"/>
                <a:cs typeface="Times New Roman" pitchFamily="18" charset="0"/>
              </a:rPr>
              <a:t> </a:t>
            </a:r>
            <a:r>
              <a:rPr lang="en-US" sz="5600" b="1" dirty="0" smtClean="0">
                <a:latin typeface="Times New Roman" pitchFamily="18" charset="0"/>
                <a:cs typeface="Times New Roman" pitchFamily="18" charset="0"/>
              </a:rPr>
              <a:t> </a:t>
            </a:r>
            <a:r>
              <a:rPr lang="ru-RU" sz="5600" b="1" dirty="0" smtClean="0">
                <a:latin typeface="Times New Roman" pitchFamily="18" charset="0"/>
                <a:cs typeface="Times New Roman" pitchFamily="18" charset="0"/>
              </a:rPr>
              <a:t>молока равен </a:t>
            </a:r>
            <a:r>
              <a:rPr lang="ru-RU" sz="5600" b="1" dirty="0" smtClean="0">
                <a:solidFill>
                  <a:schemeClr val="accent2"/>
                </a:solidFill>
                <a:latin typeface="Times New Roman" pitchFamily="18" charset="0"/>
                <a:cs typeface="Times New Roman" pitchFamily="18" charset="0"/>
              </a:rPr>
              <a:t>4 л</a:t>
            </a:r>
            <a:r>
              <a:rPr lang="ru-RU" sz="5600" b="1" dirty="0" smtClean="0">
                <a:latin typeface="Times New Roman" pitchFamily="18" charset="0"/>
                <a:cs typeface="Times New Roman" pitchFamily="18" charset="0"/>
              </a:rPr>
              <a:t> коровьего.</a:t>
            </a:r>
          </a:p>
          <a:p>
            <a:pPr>
              <a:lnSpc>
                <a:spcPct val="120000"/>
              </a:lnSpc>
              <a:buFont typeface="Wingdings" pitchFamily="2" charset="2"/>
              <a:buNone/>
            </a:pPr>
            <a:r>
              <a:rPr lang="en-US" sz="5600" b="1" dirty="0" smtClean="0">
                <a:latin typeface="Times New Roman" pitchFamily="18" charset="0"/>
                <a:cs typeface="Times New Roman" pitchFamily="18" charset="0"/>
              </a:rPr>
              <a:t>             </a:t>
            </a:r>
            <a:r>
              <a:rPr lang="ru-RU" sz="5600" b="1" dirty="0" smtClean="0">
                <a:latin typeface="Times New Roman" pitchFamily="18" charset="0"/>
                <a:cs typeface="Times New Roman" pitchFamily="18" charset="0"/>
              </a:rPr>
              <a:t>Оно содержит более </a:t>
            </a:r>
            <a:r>
              <a:rPr lang="ru-RU" sz="5600" b="1" dirty="0" smtClean="0">
                <a:solidFill>
                  <a:schemeClr val="hlink"/>
                </a:solidFill>
                <a:latin typeface="Times New Roman" pitchFamily="18" charset="0"/>
                <a:cs typeface="Times New Roman" pitchFamily="18" charset="0"/>
              </a:rPr>
              <a:t>18%</a:t>
            </a:r>
            <a:r>
              <a:rPr lang="ru-RU" sz="5600" b="1" dirty="0" smtClean="0">
                <a:latin typeface="Times New Roman" pitchFamily="18" charset="0"/>
                <a:cs typeface="Times New Roman" pitchFamily="18" charset="0"/>
              </a:rPr>
              <a:t> жира и почти </a:t>
            </a:r>
            <a:r>
              <a:rPr lang="ru-RU" sz="5600" b="1" dirty="0" smtClean="0">
                <a:solidFill>
                  <a:schemeClr val="hlink"/>
                </a:solidFill>
                <a:latin typeface="Times New Roman" pitchFamily="18" charset="0"/>
                <a:cs typeface="Times New Roman" pitchFamily="18" charset="0"/>
              </a:rPr>
              <a:t>9%</a:t>
            </a:r>
            <a:r>
              <a:rPr lang="ru-RU" sz="5600" b="1" dirty="0" smtClean="0">
                <a:latin typeface="Times New Roman" pitchFamily="18" charset="0"/>
                <a:cs typeface="Times New Roman" pitchFamily="18" charset="0"/>
              </a:rPr>
              <a:t> белка. При использовании цельного оленьего молока для питья рекомендуется разбавлять его водой, так как оно имеет столь высокую жирность, что желудок далеко не каждого человека способен его переварить.</a:t>
            </a:r>
            <a:endParaRPr lang="ru-RU" sz="5600" b="1" dirty="0"/>
          </a:p>
        </p:txBody>
      </p:sp>
      <p:pic>
        <p:nvPicPr>
          <p:cNvPr id="7" name="Picture 13" descr="dps_karavan_l"/>
          <p:cNvPicPr>
            <a:picLocks noChangeAspect="1" noChangeArrowheads="1"/>
          </p:cNvPicPr>
          <p:nvPr/>
        </p:nvPicPr>
        <p:blipFill>
          <a:blip r:embed="rId4" cstate="print"/>
          <a:srcRect/>
          <a:stretch>
            <a:fillRect/>
          </a:stretch>
        </p:blipFill>
        <p:spPr bwMode="auto">
          <a:xfrm>
            <a:off x="2987823" y="542918"/>
            <a:ext cx="1656185" cy="1589938"/>
          </a:xfrm>
          <a:prstGeom prst="rect">
            <a:avLst/>
          </a:prstGeom>
          <a:noFill/>
        </p:spPr>
      </p:pic>
      <p:graphicFrame>
        <p:nvGraphicFramePr>
          <p:cNvPr id="615427" name="Object 3"/>
          <p:cNvGraphicFramePr>
            <a:graphicFrameLocks noChangeAspect="1"/>
          </p:cNvGraphicFramePr>
          <p:nvPr/>
        </p:nvGraphicFramePr>
        <p:xfrm>
          <a:off x="539552" y="836712"/>
          <a:ext cx="1524000" cy="1366837"/>
        </p:xfrm>
        <a:graphic>
          <a:graphicData uri="http://schemas.openxmlformats.org/presentationml/2006/ole">
            <p:oleObj spid="_x0000_s615427" name="Image" r:id="rId5" imgW="3174603" imgH="2844444" progId="">
              <p:embed/>
            </p:oleObj>
          </a:graphicData>
        </a:graphic>
      </p:graphicFrame>
      <p:pic>
        <p:nvPicPr>
          <p:cNvPr id="615429" name="Picture 5" descr="C:\Documents and Settings\User\Мои документы\Мои рисунки\kartinki24_ru_animals_deer_0015.jpg"/>
          <p:cNvPicPr>
            <a:picLocks noChangeAspect="1" noChangeArrowheads="1"/>
          </p:cNvPicPr>
          <p:nvPr/>
        </p:nvPicPr>
        <p:blipFill>
          <a:blip r:embed="rId6" cstate="print"/>
          <a:srcRect/>
          <a:stretch>
            <a:fillRect/>
          </a:stretch>
        </p:blipFill>
        <p:spPr bwMode="auto">
          <a:xfrm>
            <a:off x="755576" y="4869160"/>
            <a:ext cx="3797648" cy="198884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615427"/>
                                        </p:tgtEl>
                                        <p:attrNameLst>
                                          <p:attrName>style.visibility</p:attrName>
                                        </p:attrNameLst>
                                      </p:cBhvr>
                                      <p:to>
                                        <p:strVal val="visible"/>
                                      </p:to>
                                    </p:set>
                                    <p:anim calcmode="lin" valueType="num">
                                      <p:cBhvr>
                                        <p:cTn id="7" dur="500" fill="hold"/>
                                        <p:tgtEl>
                                          <p:spTgt spid="615427"/>
                                        </p:tgtEl>
                                        <p:attrNameLst>
                                          <p:attrName>ppt_w</p:attrName>
                                        </p:attrNameLst>
                                      </p:cBhvr>
                                      <p:tavLst>
                                        <p:tav tm="0">
                                          <p:val>
                                            <p:fltVal val="0"/>
                                          </p:val>
                                        </p:tav>
                                        <p:tav tm="100000">
                                          <p:val>
                                            <p:strVal val="#ppt_w"/>
                                          </p:val>
                                        </p:tav>
                                      </p:tavLst>
                                    </p:anim>
                                    <p:anim calcmode="lin" valueType="num">
                                      <p:cBhvr>
                                        <p:cTn id="8" dur="500" fill="hold"/>
                                        <p:tgtEl>
                                          <p:spTgt spid="615427"/>
                                        </p:tgtEl>
                                        <p:attrNameLst>
                                          <p:attrName>ppt_h</p:attrName>
                                        </p:attrNameLst>
                                      </p:cBhvr>
                                      <p:tavLst>
                                        <p:tav tm="0">
                                          <p:val>
                                            <p:fltVal val="0"/>
                                          </p:val>
                                        </p:tav>
                                        <p:tav tm="100000">
                                          <p:val>
                                            <p:strVal val="#ppt_h"/>
                                          </p:val>
                                        </p:tav>
                                      </p:tavLst>
                                    </p:anim>
                                    <p:animEffect transition="in" filter="fade">
                                      <p:cBhvr>
                                        <p:cTn id="9" dur="500"/>
                                        <p:tgtEl>
                                          <p:spTgt spid="6154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76482" name="Rectangle 2"/>
          <p:cNvSpPr>
            <a:spLocks noGrp="1" noChangeArrowheads="1"/>
          </p:cNvSpPr>
          <p:nvPr>
            <p:ph type="title"/>
          </p:nvPr>
        </p:nvSpPr>
        <p:spPr>
          <a:xfrm>
            <a:off x="457200" y="0"/>
            <a:ext cx="8229600" cy="45719"/>
          </a:xfrm>
        </p:spPr>
        <p:txBody>
          <a:bodyPr>
            <a:normAutofit fontScale="90000"/>
          </a:bodyPr>
          <a:lstStyle/>
          <a:p>
            <a:endParaRPr lang="ru-RU" sz="3200" b="1" dirty="0">
              <a:solidFill>
                <a:schemeClr val="accent2"/>
              </a:solidFill>
              <a:latin typeface="Monotype Corsiva" pitchFamily="66" charset="0"/>
            </a:endParaRPr>
          </a:p>
        </p:txBody>
      </p:sp>
      <p:sp>
        <p:nvSpPr>
          <p:cNvPr id="276483" name="Rectangle 3"/>
          <p:cNvSpPr>
            <a:spLocks noGrp="1" noChangeArrowheads="1"/>
          </p:cNvSpPr>
          <p:nvPr>
            <p:ph type="body" idx="1"/>
          </p:nvPr>
        </p:nvSpPr>
        <p:spPr>
          <a:xfrm>
            <a:off x="179512" y="188640"/>
            <a:ext cx="8507288" cy="5937523"/>
          </a:xfrm>
        </p:spPr>
        <p:txBody>
          <a:bodyPr>
            <a:normAutofit/>
          </a:bodyPr>
          <a:lstStyle/>
          <a:p>
            <a:pPr>
              <a:buNone/>
            </a:pPr>
            <a:r>
              <a:rPr lang="en-US" sz="1600" i="1" dirty="0" smtClean="0">
                <a:solidFill>
                  <a:schemeClr val="accent2">
                    <a:lumMod val="75000"/>
                  </a:schemeClr>
                </a:solidFill>
                <a:latin typeface="Times New Roman" pitchFamily="18" charset="0"/>
                <a:cs typeface="Times New Roman" pitchFamily="18" charset="0"/>
              </a:rPr>
              <a:t>         </a:t>
            </a:r>
            <a:r>
              <a:rPr lang="ru-RU" sz="1600" b="1" i="1" dirty="0" smtClean="0">
                <a:solidFill>
                  <a:schemeClr val="accent2">
                    <a:lumMod val="75000"/>
                  </a:schemeClr>
                </a:solidFill>
                <a:latin typeface="Times New Roman" pitchFamily="18" charset="0"/>
                <a:cs typeface="Times New Roman" pitchFamily="18" charset="0"/>
              </a:rPr>
              <a:t>Молоко кобылиц</a:t>
            </a:r>
            <a:r>
              <a:rPr lang="ru-RU" sz="1600" i="1" dirty="0" smtClean="0">
                <a:solidFill>
                  <a:schemeClr val="accent2">
                    <a:lumMod val="75000"/>
                  </a:schemeClr>
                </a:solidFill>
                <a:latin typeface="Times New Roman" pitchFamily="18" charset="0"/>
                <a:cs typeface="Times New Roman" pitchFamily="18" charset="0"/>
              </a:rPr>
              <a:t> </a:t>
            </a:r>
            <a:r>
              <a:rPr lang="ru-RU" sz="1600" dirty="0" smtClean="0">
                <a:latin typeface="Times New Roman" pitchFamily="18" charset="0"/>
                <a:cs typeface="Times New Roman" pitchFamily="18" charset="0"/>
              </a:rPr>
              <a:t>— белое, с голубоватым оттенком, сладкое и немного терпкое на вкус.  Это молоко наиболее близко по составу к женскому. В нем также содержится 6 % молочного сахара. Жировая фракция богата ненасыщенными жирными кислотами. Белковая фракция богата альбуминами и глобулинами, благодаря чему оно не образует в желудке младенца плотных творожистых сгустков, как коровье. Оно хорошо усваивается и не вызывает болезненных явлений. В основном кобылье молоко используется для производства кумыса. В своё время кумыс был основным и единственным средством лечения туберкулёза. В 1858 году русский учёный и врач Н. Постников организовал кумысолечебницу.</a:t>
            </a:r>
            <a:endParaRPr lang="ru-RU" sz="1600" dirty="0">
              <a:latin typeface="Times New Roman" pitchFamily="18" charset="0"/>
              <a:cs typeface="Times New Roman" pitchFamily="18" charset="0"/>
            </a:endParaRPr>
          </a:p>
        </p:txBody>
      </p:sp>
      <p:sp>
        <p:nvSpPr>
          <p:cNvPr id="276484" name="Rectangle 4"/>
          <p:cNvSpPr>
            <a:spLocks noChangeArrowheads="1"/>
          </p:cNvSpPr>
          <p:nvPr/>
        </p:nvSpPr>
        <p:spPr bwMode="auto">
          <a:xfrm>
            <a:off x="7823200" y="3657600"/>
            <a:ext cx="266700" cy="366713"/>
          </a:xfrm>
          <a:prstGeom prst="rect">
            <a:avLst/>
          </a:prstGeom>
          <a:noFill/>
          <a:ln w="9525">
            <a:noFill/>
            <a:miter lim="800000"/>
            <a:headEnd/>
            <a:tailEnd/>
          </a:ln>
          <a:effectLst/>
        </p:spPr>
        <p:txBody>
          <a:bodyPr wrap="none">
            <a:spAutoFit/>
          </a:bodyPr>
          <a:lstStyle/>
          <a:p>
            <a:r>
              <a:rPr lang="ru-RU" u="none" dirty="0"/>
              <a:t>.</a:t>
            </a:r>
          </a:p>
        </p:txBody>
      </p:sp>
      <p:pic>
        <p:nvPicPr>
          <p:cNvPr id="5" name="Picture 6" descr="кобылица"/>
          <p:cNvPicPr>
            <a:picLocks noChangeAspect="1" noChangeArrowheads="1"/>
          </p:cNvPicPr>
          <p:nvPr/>
        </p:nvPicPr>
        <p:blipFill>
          <a:blip r:embed="rId2" cstate="print"/>
          <a:srcRect/>
          <a:stretch>
            <a:fillRect/>
          </a:stretch>
        </p:blipFill>
        <p:spPr bwMode="auto">
          <a:xfrm>
            <a:off x="6588224" y="2636912"/>
            <a:ext cx="2160240" cy="1589856"/>
          </a:xfrm>
          <a:prstGeom prst="rect">
            <a:avLst/>
          </a:prstGeom>
          <a:noFill/>
        </p:spPr>
      </p:pic>
      <p:pic>
        <p:nvPicPr>
          <p:cNvPr id="6" name="Picture 5" descr="дойка кобылиц"/>
          <p:cNvPicPr>
            <a:picLocks noChangeAspect="1" noChangeArrowheads="1"/>
          </p:cNvPicPr>
          <p:nvPr/>
        </p:nvPicPr>
        <p:blipFill>
          <a:blip r:embed="rId3" cstate="print"/>
          <a:srcRect/>
          <a:stretch>
            <a:fillRect/>
          </a:stretch>
        </p:blipFill>
        <p:spPr bwMode="auto">
          <a:xfrm>
            <a:off x="467544" y="2636912"/>
            <a:ext cx="1941159" cy="1656184"/>
          </a:xfrm>
          <a:prstGeom prst="rect">
            <a:avLst/>
          </a:prstGeom>
          <a:noFill/>
        </p:spPr>
      </p:pic>
      <p:sp>
        <p:nvSpPr>
          <p:cNvPr id="7" name="Прямоугольник 6"/>
          <p:cNvSpPr/>
          <p:nvPr/>
        </p:nvSpPr>
        <p:spPr>
          <a:xfrm>
            <a:off x="107504" y="4365104"/>
            <a:ext cx="8928992" cy="2092881"/>
          </a:xfrm>
          <a:prstGeom prst="rect">
            <a:avLst/>
          </a:prstGeom>
        </p:spPr>
        <p:txBody>
          <a:bodyPr wrap="square">
            <a:spAutoFit/>
          </a:bodyPr>
          <a:lstStyle/>
          <a:p>
            <a:r>
              <a:rPr lang="ru-RU" sz="1600" b="1" i="1" dirty="0" smtClean="0">
                <a:solidFill>
                  <a:schemeClr val="accent2">
                    <a:lumMod val="75000"/>
                  </a:schemeClr>
                </a:solidFill>
                <a:latin typeface="Times New Roman" pitchFamily="18" charset="0"/>
                <a:cs typeface="Times New Roman" pitchFamily="18" charset="0"/>
              </a:rPr>
              <a:t>         Молоко буйволиц </a:t>
            </a:r>
            <a:r>
              <a:rPr lang="ru-RU" sz="1400" dirty="0" smtClean="0">
                <a:latin typeface="Times New Roman" pitchFamily="18" charset="0"/>
                <a:cs typeface="Times New Roman" pitchFamily="18" charset="0"/>
              </a:rPr>
              <a:t>используют главным образом в Индии, Индонезии, Египте, Грузии, Азербайджане, Армении, Дагестане, на Кубани и Черноморском побережье Кавказа. Это белая вязкая жидкость приятного вкуса и без запаха. Биологическая и пищевая ценность его очень высока. В нем содержится больше жира, белка, кальция, фосфора, витаминов А, С и группы В, чем в коровьем молоке. </a:t>
            </a:r>
            <a:r>
              <a:rPr lang="ru-RU" sz="1400" dirty="0" smtClean="0">
                <a:latin typeface="Times New Roman" pitchFamily="18" charset="0"/>
                <a:cs typeface="Times New Roman" pitchFamily="18" charset="0"/>
              </a:rPr>
              <a:t>Буйволиное</a:t>
            </a:r>
            <a:r>
              <a:rPr lang="ru-RU" sz="1400" dirty="0" smtClean="0">
                <a:latin typeface="Times New Roman" pitchFamily="18" charset="0"/>
                <a:cs typeface="Times New Roman" pitchFamily="18" charset="0"/>
              </a:rPr>
              <a:t> молоко используют в цельном виде, а также с кофе, какао. Из него готовят высококачественные кисломолочные продукты. </a:t>
            </a:r>
          </a:p>
          <a:p>
            <a:r>
              <a:rPr lang="ru-RU" sz="1600" b="1" i="1" dirty="0" smtClean="0">
                <a:solidFill>
                  <a:schemeClr val="accent2">
                    <a:lumMod val="75000"/>
                  </a:schemeClr>
                </a:solidFill>
                <a:latin typeface="Times New Roman" pitchFamily="18" charset="0"/>
                <a:cs typeface="Times New Roman" pitchFamily="18" charset="0"/>
              </a:rPr>
              <a:t>         Молоко самки яка </a:t>
            </a:r>
            <a:r>
              <a:rPr lang="ru-RU" sz="1400" dirty="0" smtClean="0">
                <a:latin typeface="Times New Roman" pitchFamily="18" charset="0"/>
                <a:cs typeface="Times New Roman" pitchFamily="18" charset="0"/>
              </a:rPr>
              <a:t>используют в пищу на Алтае, Памире, Кавказе и в Карпатах. Оно содержит больше, чем коровье молоко, жира, белка, и сахара. Молоко самки зебу по своему составу близко к коровьему, но содержит несколько больше жира, белка и минеральных веществ и немного меньше лактозы. Его используют в Туркмении, Таджикистана, Узбекистана и Армении. </a:t>
            </a:r>
            <a:endParaRPr lang="ru-RU" sz="1400" dirty="0"/>
          </a:p>
        </p:txBody>
      </p:sp>
      <p:pic>
        <p:nvPicPr>
          <p:cNvPr id="9" name="Picture 8"/>
          <p:cNvPicPr>
            <a:picLocks noChangeAspect="1" noChangeArrowheads="1"/>
          </p:cNvPicPr>
          <p:nvPr/>
        </p:nvPicPr>
        <p:blipFill>
          <a:blip r:embed="rId4" cstate="print"/>
          <a:srcRect/>
          <a:stretch>
            <a:fillRect/>
          </a:stretch>
        </p:blipFill>
        <p:spPr bwMode="auto">
          <a:xfrm>
            <a:off x="4788024" y="2492896"/>
            <a:ext cx="1656184" cy="1800199"/>
          </a:xfrm>
          <a:prstGeom prst="rect">
            <a:avLst/>
          </a:prstGeom>
          <a:noFill/>
          <a:ln w="9525">
            <a:noFill/>
            <a:miter lim="800000"/>
            <a:headEnd/>
            <a:tailEnd/>
          </a:ln>
          <a:effectLst/>
        </p:spPr>
      </p:pic>
      <p:pic>
        <p:nvPicPr>
          <p:cNvPr id="10" name="Picture 9"/>
          <p:cNvPicPr>
            <a:picLocks noChangeAspect="1" noChangeArrowheads="1"/>
          </p:cNvPicPr>
          <p:nvPr/>
        </p:nvPicPr>
        <p:blipFill>
          <a:blip r:embed="rId5" cstate="print"/>
          <a:srcRect/>
          <a:stretch>
            <a:fillRect/>
          </a:stretch>
        </p:blipFill>
        <p:spPr bwMode="auto">
          <a:xfrm>
            <a:off x="2627784" y="2564904"/>
            <a:ext cx="1929103" cy="1656184"/>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l="-17000" r="-17000"/>
          </a:stretch>
        </a:blipFill>
        <a:effectLst/>
      </p:bgPr>
    </p:bg>
    <p:spTree>
      <p:nvGrpSpPr>
        <p:cNvPr id="1" name=""/>
        <p:cNvGrpSpPr/>
        <p:nvPr/>
      </p:nvGrpSpPr>
      <p:grpSpPr>
        <a:xfrm>
          <a:off x="0" y="0"/>
          <a:ext cx="0" cy="0"/>
          <a:chOff x="0" y="0"/>
          <a:chExt cx="0" cy="0"/>
        </a:xfrm>
      </p:grpSpPr>
      <p:sp>
        <p:nvSpPr>
          <p:cNvPr id="242690" name="Rectangle 2"/>
          <p:cNvSpPr>
            <a:spLocks noGrp="1" noChangeArrowheads="1"/>
          </p:cNvSpPr>
          <p:nvPr>
            <p:ph type="title"/>
          </p:nvPr>
        </p:nvSpPr>
        <p:spPr>
          <a:xfrm>
            <a:off x="457200" y="274638"/>
            <a:ext cx="3898776" cy="1143000"/>
          </a:xfrm>
        </p:spPr>
        <p:txBody>
          <a:bodyPr/>
          <a:lstStyle/>
          <a:p>
            <a:r>
              <a:rPr lang="ru-RU" sz="3400" b="1" dirty="0" smtClean="0">
                <a:latin typeface="Monotype Corsiva" pitchFamily="66" charset="0"/>
              </a:rPr>
              <a:t>Кто </a:t>
            </a:r>
            <a:r>
              <a:rPr lang="ru-RU" sz="3400" b="1" dirty="0">
                <a:latin typeface="Monotype Corsiva" pitchFamily="66" charset="0"/>
              </a:rPr>
              <a:t>и чьё пьёт молоко?</a:t>
            </a:r>
          </a:p>
        </p:txBody>
      </p:sp>
      <p:sp>
        <p:nvSpPr>
          <p:cNvPr id="242691" name="Rectangle 3"/>
          <p:cNvSpPr>
            <a:spLocks noGrp="1" noChangeArrowheads="1"/>
          </p:cNvSpPr>
          <p:nvPr>
            <p:ph type="body" idx="1"/>
          </p:nvPr>
        </p:nvSpPr>
        <p:spPr>
          <a:xfrm>
            <a:off x="457200" y="1268760"/>
            <a:ext cx="8229600" cy="4857403"/>
          </a:xfrm>
        </p:spPr>
        <p:txBody>
          <a:bodyPr/>
          <a:lstStyle/>
          <a:p>
            <a:pPr>
              <a:lnSpc>
                <a:spcPct val="90000"/>
              </a:lnSpc>
            </a:pPr>
            <a:r>
              <a:rPr lang="ru-RU" sz="2100" b="1" dirty="0">
                <a:solidFill>
                  <a:schemeClr val="hlink"/>
                </a:solidFill>
                <a:latin typeface="Monotype Corsiva" pitchFamily="66" charset="0"/>
              </a:rPr>
              <a:t>На Кавказе</a:t>
            </a:r>
            <a:r>
              <a:rPr lang="ru-RU" sz="2100" b="1" dirty="0">
                <a:latin typeface="Monotype Corsiva" pitchFamily="66" charset="0"/>
              </a:rPr>
              <a:t> – козье и овечье</a:t>
            </a:r>
          </a:p>
          <a:p>
            <a:pPr>
              <a:lnSpc>
                <a:spcPct val="90000"/>
              </a:lnSpc>
            </a:pPr>
            <a:r>
              <a:rPr lang="ru-RU" sz="2100" b="1" dirty="0">
                <a:solidFill>
                  <a:schemeClr val="hlink"/>
                </a:solidFill>
                <a:latin typeface="Monotype Corsiva" pitchFamily="66" charset="0"/>
              </a:rPr>
              <a:t>В Средней Азии</a:t>
            </a:r>
            <a:r>
              <a:rPr lang="ru-RU" sz="2100" b="1" dirty="0">
                <a:latin typeface="Monotype Corsiva" pitchFamily="66" charset="0"/>
              </a:rPr>
              <a:t> – молоко верблюдиц</a:t>
            </a:r>
          </a:p>
          <a:p>
            <a:pPr>
              <a:lnSpc>
                <a:spcPct val="90000"/>
              </a:lnSpc>
            </a:pPr>
            <a:r>
              <a:rPr lang="ru-RU" sz="2100" b="1" dirty="0">
                <a:solidFill>
                  <a:schemeClr val="hlink"/>
                </a:solidFill>
                <a:latin typeface="Monotype Corsiva" pitchFamily="66" charset="0"/>
              </a:rPr>
              <a:t>На Севере</a:t>
            </a:r>
            <a:r>
              <a:rPr lang="ru-RU" sz="2100" b="1" dirty="0">
                <a:latin typeface="Monotype Corsiva" pitchFamily="66" charset="0"/>
              </a:rPr>
              <a:t> – оленье</a:t>
            </a:r>
          </a:p>
          <a:p>
            <a:pPr>
              <a:lnSpc>
                <a:spcPct val="90000"/>
              </a:lnSpc>
            </a:pPr>
            <a:r>
              <a:rPr lang="ru-RU" sz="2100" b="1" dirty="0">
                <a:solidFill>
                  <a:schemeClr val="hlink"/>
                </a:solidFill>
                <a:latin typeface="Monotype Corsiva" pitchFamily="66" charset="0"/>
              </a:rPr>
              <a:t>В Британии</a:t>
            </a:r>
            <a:r>
              <a:rPr lang="ru-RU" sz="2100" b="1" dirty="0">
                <a:latin typeface="Monotype Corsiva" pitchFamily="66" charset="0"/>
              </a:rPr>
              <a:t> – коровье</a:t>
            </a:r>
          </a:p>
          <a:p>
            <a:pPr>
              <a:lnSpc>
                <a:spcPct val="90000"/>
              </a:lnSpc>
            </a:pPr>
            <a:r>
              <a:rPr lang="ru-RU" sz="2100" b="1" dirty="0">
                <a:solidFill>
                  <a:schemeClr val="hlink"/>
                </a:solidFill>
                <a:latin typeface="Monotype Corsiva" pitchFamily="66" charset="0"/>
              </a:rPr>
              <a:t>В Испании</a:t>
            </a:r>
            <a:r>
              <a:rPr lang="ru-RU" sz="2100" b="1" dirty="0">
                <a:latin typeface="Monotype Corsiva" pitchFamily="66" charset="0"/>
              </a:rPr>
              <a:t> –овечье</a:t>
            </a:r>
          </a:p>
          <a:p>
            <a:pPr>
              <a:lnSpc>
                <a:spcPct val="90000"/>
              </a:lnSpc>
            </a:pPr>
            <a:r>
              <a:rPr lang="ru-RU" sz="2100" b="1" dirty="0">
                <a:solidFill>
                  <a:schemeClr val="hlink"/>
                </a:solidFill>
                <a:latin typeface="Monotype Corsiva" pitchFamily="66" charset="0"/>
              </a:rPr>
              <a:t>В аравийских пустынях</a:t>
            </a:r>
            <a:r>
              <a:rPr lang="ru-RU" sz="2100" b="1" dirty="0">
                <a:latin typeface="Monotype Corsiva" pitchFamily="66" charset="0"/>
              </a:rPr>
              <a:t> – молоко верблюдиц</a:t>
            </a:r>
          </a:p>
          <a:p>
            <a:pPr>
              <a:lnSpc>
                <a:spcPct val="90000"/>
              </a:lnSpc>
            </a:pPr>
            <a:r>
              <a:rPr lang="ru-RU" sz="2100" b="1" dirty="0">
                <a:solidFill>
                  <a:schemeClr val="hlink"/>
                </a:solidFill>
                <a:latin typeface="Monotype Corsiva" pitchFamily="66" charset="0"/>
              </a:rPr>
              <a:t>В Египте</a:t>
            </a:r>
            <a:r>
              <a:rPr lang="ru-RU" sz="2100" b="1" dirty="0">
                <a:latin typeface="Monotype Corsiva" pitchFamily="66" charset="0"/>
              </a:rPr>
              <a:t> – молоко буйволиц</a:t>
            </a:r>
          </a:p>
          <a:p>
            <a:pPr>
              <a:lnSpc>
                <a:spcPct val="90000"/>
              </a:lnSpc>
            </a:pPr>
            <a:r>
              <a:rPr lang="ru-RU" sz="2100" b="1" dirty="0">
                <a:solidFill>
                  <a:schemeClr val="hlink"/>
                </a:solidFill>
                <a:latin typeface="Monotype Corsiva" pitchFamily="66" charset="0"/>
              </a:rPr>
              <a:t>В Перу</a:t>
            </a:r>
            <a:r>
              <a:rPr lang="ru-RU" sz="2100" b="1" dirty="0">
                <a:latin typeface="Monotype Corsiva" pitchFamily="66" charset="0"/>
              </a:rPr>
              <a:t> – молоко лам</a:t>
            </a:r>
          </a:p>
          <a:p>
            <a:pPr>
              <a:lnSpc>
                <a:spcPct val="90000"/>
              </a:lnSpc>
            </a:pPr>
            <a:r>
              <a:rPr lang="ru-RU" sz="2100" b="1" dirty="0">
                <a:solidFill>
                  <a:schemeClr val="hlink"/>
                </a:solidFill>
                <a:latin typeface="Monotype Corsiva" pitchFamily="66" charset="0"/>
              </a:rPr>
              <a:t>В Тибете</a:t>
            </a:r>
            <a:r>
              <a:rPr lang="ru-RU" sz="2100" b="1" dirty="0">
                <a:latin typeface="Monotype Corsiva" pitchFamily="66" charset="0"/>
              </a:rPr>
              <a:t> – молоко яка</a:t>
            </a:r>
          </a:p>
          <a:p>
            <a:pPr>
              <a:lnSpc>
                <a:spcPct val="90000"/>
              </a:lnSpc>
            </a:pPr>
            <a:r>
              <a:rPr lang="ru-RU" sz="2100" b="1" dirty="0">
                <a:solidFill>
                  <a:schemeClr val="hlink"/>
                </a:solidFill>
                <a:latin typeface="Monotype Corsiva" pitchFamily="66" charset="0"/>
              </a:rPr>
              <a:t>В Лапландии</a:t>
            </a:r>
            <a:r>
              <a:rPr lang="ru-RU" sz="2100" b="1" dirty="0">
                <a:latin typeface="Monotype Corsiva" pitchFamily="66" charset="0"/>
              </a:rPr>
              <a:t> – </a:t>
            </a:r>
            <a:r>
              <a:rPr lang="ru-RU" sz="2100" b="1" dirty="0" smtClean="0">
                <a:latin typeface="Monotype Corsiva" pitchFamily="66" charset="0"/>
              </a:rPr>
              <a:t>оленье</a:t>
            </a:r>
            <a:endParaRPr lang="ru-RU" sz="2100" b="1" dirty="0">
              <a:latin typeface="Monotype Corsiva" pitchFamily="66" charset="0"/>
            </a:endParaRPr>
          </a:p>
          <a:p>
            <a:pPr>
              <a:lnSpc>
                <a:spcPct val="90000"/>
              </a:lnSpc>
            </a:pPr>
            <a:r>
              <a:rPr lang="ru-RU" sz="2100" b="1" dirty="0">
                <a:latin typeface="Monotype Corsiva" pitchFamily="66" charset="0"/>
              </a:rPr>
              <a:t>В питании еще используют молоко и </a:t>
            </a:r>
            <a:r>
              <a:rPr lang="ru-RU" sz="2100" b="1" dirty="0">
                <a:solidFill>
                  <a:schemeClr val="hlink"/>
                </a:solidFill>
                <a:latin typeface="Monotype Corsiva" pitchFamily="66" charset="0"/>
              </a:rPr>
              <a:t>ослиц</a:t>
            </a:r>
            <a:r>
              <a:rPr lang="ru-RU" sz="2100" b="1" dirty="0">
                <a:latin typeface="Monotype Corsiva" pitchFamily="66" charset="0"/>
              </a:rPr>
              <a:t>, и </a:t>
            </a:r>
            <a:r>
              <a:rPr lang="ru-RU" sz="2100" b="1" dirty="0">
                <a:solidFill>
                  <a:schemeClr val="hlink"/>
                </a:solidFill>
                <a:latin typeface="Monotype Corsiva" pitchFamily="66" charset="0"/>
              </a:rPr>
              <a:t>кобылье</a:t>
            </a:r>
            <a:r>
              <a:rPr lang="ru-RU" sz="2100" b="1" dirty="0">
                <a:latin typeface="Monotype Corsiva" pitchFamily="66" charset="0"/>
              </a:rPr>
              <a:t>.</a:t>
            </a:r>
          </a:p>
        </p:txBody>
      </p:sp>
      <p:graphicFrame>
        <p:nvGraphicFramePr>
          <p:cNvPr id="418817" name="Object 1"/>
          <p:cNvGraphicFramePr>
            <a:graphicFrameLocks noChangeAspect="1"/>
          </p:cNvGraphicFramePr>
          <p:nvPr/>
        </p:nvGraphicFramePr>
        <p:xfrm>
          <a:off x="4771733" y="0"/>
          <a:ext cx="2198562" cy="1556792"/>
        </p:xfrm>
        <a:graphic>
          <a:graphicData uri="http://schemas.openxmlformats.org/presentationml/2006/ole">
            <p:oleObj spid="_x0000_s418817" name="Image" r:id="rId4" imgW="6349206" imgH="4495238" progId="">
              <p:embed/>
            </p:oleObj>
          </a:graphicData>
        </a:graphic>
      </p:graphicFrame>
      <p:graphicFrame>
        <p:nvGraphicFramePr>
          <p:cNvPr id="418818" name="Object 2"/>
          <p:cNvGraphicFramePr>
            <a:graphicFrameLocks noChangeAspect="1"/>
          </p:cNvGraphicFramePr>
          <p:nvPr/>
        </p:nvGraphicFramePr>
        <p:xfrm>
          <a:off x="6372200" y="5068888"/>
          <a:ext cx="2016224" cy="1559973"/>
        </p:xfrm>
        <a:graphic>
          <a:graphicData uri="http://schemas.openxmlformats.org/presentationml/2006/ole">
            <p:oleObj spid="_x0000_s418818" name="Image" r:id="rId5" imgW="5396825" imgH="4050794" progId="">
              <p:embed/>
            </p:oleObj>
          </a:graphicData>
        </a:graphic>
      </p:graphicFrame>
      <p:graphicFrame>
        <p:nvGraphicFramePr>
          <p:cNvPr id="418819" name="Object 3"/>
          <p:cNvGraphicFramePr>
            <a:graphicFrameLocks noChangeAspect="1"/>
          </p:cNvGraphicFramePr>
          <p:nvPr/>
        </p:nvGraphicFramePr>
        <p:xfrm>
          <a:off x="7020272" y="2924944"/>
          <a:ext cx="1872208" cy="1926373"/>
        </p:xfrm>
        <a:graphic>
          <a:graphicData uri="http://schemas.openxmlformats.org/presentationml/2006/ole">
            <p:oleObj spid="_x0000_s418819" name="Image" r:id="rId6" imgW="3873016" imgH="4317460" progId="">
              <p:embed/>
            </p:oleObj>
          </a:graphicData>
        </a:graphic>
      </p:graphicFrame>
      <p:graphicFrame>
        <p:nvGraphicFramePr>
          <p:cNvPr id="418820" name="Object 4"/>
          <p:cNvGraphicFramePr>
            <a:graphicFrameLocks noChangeAspect="1"/>
          </p:cNvGraphicFramePr>
          <p:nvPr/>
        </p:nvGraphicFramePr>
        <p:xfrm>
          <a:off x="7020272" y="908720"/>
          <a:ext cx="1979712" cy="1775027"/>
        </p:xfrm>
        <a:graphic>
          <a:graphicData uri="http://schemas.openxmlformats.org/presentationml/2006/ole">
            <p:oleObj spid="_x0000_s418820" name="Image" r:id="rId7" imgW="3174603" imgH="2844444" progId="">
              <p:embed/>
            </p:oleObj>
          </a:graphicData>
        </a:graphic>
      </p:graphicFrame>
      <p:graphicFrame>
        <p:nvGraphicFramePr>
          <p:cNvPr id="418821" name="Object 5"/>
          <p:cNvGraphicFramePr>
            <a:graphicFrameLocks noChangeAspect="1"/>
          </p:cNvGraphicFramePr>
          <p:nvPr/>
        </p:nvGraphicFramePr>
        <p:xfrm>
          <a:off x="5363124" y="1628800"/>
          <a:ext cx="1430518" cy="1440160"/>
        </p:xfrm>
        <a:graphic>
          <a:graphicData uri="http://schemas.openxmlformats.org/presentationml/2006/ole">
            <p:oleObj spid="_x0000_s418821" name="Image" r:id="rId8" imgW="3809524" imgH="3834921" progId="">
              <p:embed/>
            </p:oleObj>
          </a:graphicData>
        </a:graphic>
      </p:graphicFrame>
      <p:pic>
        <p:nvPicPr>
          <p:cNvPr id="9" name="Picture 8"/>
          <p:cNvPicPr>
            <a:picLocks noChangeAspect="1" noChangeArrowheads="1"/>
          </p:cNvPicPr>
          <p:nvPr/>
        </p:nvPicPr>
        <p:blipFill>
          <a:blip r:embed="rId9" cstate="print"/>
          <a:srcRect/>
          <a:stretch>
            <a:fillRect/>
          </a:stretch>
        </p:blipFill>
        <p:spPr bwMode="auto">
          <a:xfrm>
            <a:off x="3779912" y="5129808"/>
            <a:ext cx="1728341" cy="1728192"/>
          </a:xfrm>
          <a:prstGeom prst="rect">
            <a:avLst/>
          </a:prstGeom>
          <a:noFill/>
          <a:ln w="9525">
            <a:noFill/>
            <a:miter lim="800000"/>
            <a:headEnd/>
            <a:tailEnd/>
          </a:ln>
          <a:effectLst/>
        </p:spPr>
      </p:pic>
      <p:pic>
        <p:nvPicPr>
          <p:cNvPr id="10" name="Picture 9"/>
          <p:cNvPicPr>
            <a:picLocks noChangeAspect="1" noChangeArrowheads="1"/>
          </p:cNvPicPr>
          <p:nvPr/>
        </p:nvPicPr>
        <p:blipFill>
          <a:blip r:embed="rId10" cstate="print"/>
          <a:srcRect/>
          <a:stretch>
            <a:fillRect/>
          </a:stretch>
        </p:blipFill>
        <p:spPr bwMode="auto">
          <a:xfrm>
            <a:off x="179512" y="5157192"/>
            <a:ext cx="2066925" cy="1543050"/>
          </a:xfrm>
          <a:prstGeom prst="rect">
            <a:avLst/>
          </a:prstGeom>
          <a:noFill/>
          <a:ln w="9525">
            <a:noFill/>
            <a:miter lim="800000"/>
            <a:headEnd/>
            <a:tailEnd/>
          </a:ln>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418817"/>
                                        </p:tgtEl>
                                        <p:attrNameLst>
                                          <p:attrName>style.visibility</p:attrName>
                                        </p:attrNameLst>
                                      </p:cBhvr>
                                      <p:to>
                                        <p:strVal val="visible"/>
                                      </p:to>
                                    </p:set>
                                    <p:anim calcmode="lin" valueType="num">
                                      <p:cBhvr>
                                        <p:cTn id="7" dur="500" fill="hold"/>
                                        <p:tgtEl>
                                          <p:spTgt spid="418817"/>
                                        </p:tgtEl>
                                        <p:attrNameLst>
                                          <p:attrName>ppt_w</p:attrName>
                                        </p:attrNameLst>
                                      </p:cBhvr>
                                      <p:tavLst>
                                        <p:tav tm="0">
                                          <p:val>
                                            <p:fltVal val="0"/>
                                          </p:val>
                                        </p:tav>
                                        <p:tav tm="100000">
                                          <p:val>
                                            <p:strVal val="#ppt_w"/>
                                          </p:val>
                                        </p:tav>
                                      </p:tavLst>
                                    </p:anim>
                                    <p:anim calcmode="lin" valueType="num">
                                      <p:cBhvr>
                                        <p:cTn id="8" dur="500" fill="hold"/>
                                        <p:tgtEl>
                                          <p:spTgt spid="418817"/>
                                        </p:tgtEl>
                                        <p:attrNameLst>
                                          <p:attrName>ppt_h</p:attrName>
                                        </p:attrNameLst>
                                      </p:cBhvr>
                                      <p:tavLst>
                                        <p:tav tm="0">
                                          <p:val>
                                            <p:fltVal val="0"/>
                                          </p:val>
                                        </p:tav>
                                        <p:tav tm="100000">
                                          <p:val>
                                            <p:strVal val="#ppt_h"/>
                                          </p:val>
                                        </p:tav>
                                      </p:tavLst>
                                    </p:anim>
                                    <p:animEffect transition="in" filter="fade">
                                      <p:cBhvr>
                                        <p:cTn id="9" dur="500"/>
                                        <p:tgtEl>
                                          <p:spTgt spid="418817"/>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418818"/>
                                        </p:tgtEl>
                                        <p:attrNameLst>
                                          <p:attrName>style.visibility</p:attrName>
                                        </p:attrNameLst>
                                      </p:cBhvr>
                                      <p:to>
                                        <p:strVal val="visible"/>
                                      </p:to>
                                    </p:set>
                                    <p:anim calcmode="lin" valueType="num">
                                      <p:cBhvr>
                                        <p:cTn id="13" dur="500" fill="hold"/>
                                        <p:tgtEl>
                                          <p:spTgt spid="418818"/>
                                        </p:tgtEl>
                                        <p:attrNameLst>
                                          <p:attrName>ppt_w</p:attrName>
                                        </p:attrNameLst>
                                      </p:cBhvr>
                                      <p:tavLst>
                                        <p:tav tm="0">
                                          <p:val>
                                            <p:fltVal val="0"/>
                                          </p:val>
                                        </p:tav>
                                        <p:tav tm="100000">
                                          <p:val>
                                            <p:strVal val="#ppt_w"/>
                                          </p:val>
                                        </p:tav>
                                      </p:tavLst>
                                    </p:anim>
                                    <p:anim calcmode="lin" valueType="num">
                                      <p:cBhvr>
                                        <p:cTn id="14" dur="500" fill="hold"/>
                                        <p:tgtEl>
                                          <p:spTgt spid="418818"/>
                                        </p:tgtEl>
                                        <p:attrNameLst>
                                          <p:attrName>ppt_h</p:attrName>
                                        </p:attrNameLst>
                                      </p:cBhvr>
                                      <p:tavLst>
                                        <p:tav tm="0">
                                          <p:val>
                                            <p:fltVal val="0"/>
                                          </p:val>
                                        </p:tav>
                                        <p:tav tm="100000">
                                          <p:val>
                                            <p:strVal val="#ppt_h"/>
                                          </p:val>
                                        </p:tav>
                                      </p:tavLst>
                                    </p:anim>
                                    <p:animEffect transition="in" filter="fade">
                                      <p:cBhvr>
                                        <p:cTn id="15" dur="500"/>
                                        <p:tgtEl>
                                          <p:spTgt spid="418818"/>
                                        </p:tgtEl>
                                      </p:cBhvr>
                                    </p:animEffect>
                                  </p:childTnLst>
                                </p:cTn>
                              </p:par>
                            </p:childTnLst>
                          </p:cTn>
                        </p:par>
                        <p:par>
                          <p:cTn id="16" fill="hold">
                            <p:stCondLst>
                              <p:cond delay="1000"/>
                            </p:stCondLst>
                            <p:childTnLst>
                              <p:par>
                                <p:cTn id="17" presetID="53" presetClass="entr" presetSubtype="0" fill="hold" nodeType="afterEffect">
                                  <p:stCondLst>
                                    <p:cond delay="0"/>
                                  </p:stCondLst>
                                  <p:childTnLst>
                                    <p:set>
                                      <p:cBhvr>
                                        <p:cTn id="18" dur="1" fill="hold">
                                          <p:stCondLst>
                                            <p:cond delay="0"/>
                                          </p:stCondLst>
                                        </p:cTn>
                                        <p:tgtEl>
                                          <p:spTgt spid="418819"/>
                                        </p:tgtEl>
                                        <p:attrNameLst>
                                          <p:attrName>style.visibility</p:attrName>
                                        </p:attrNameLst>
                                      </p:cBhvr>
                                      <p:to>
                                        <p:strVal val="visible"/>
                                      </p:to>
                                    </p:set>
                                    <p:anim calcmode="lin" valueType="num">
                                      <p:cBhvr>
                                        <p:cTn id="19" dur="500" fill="hold"/>
                                        <p:tgtEl>
                                          <p:spTgt spid="418819"/>
                                        </p:tgtEl>
                                        <p:attrNameLst>
                                          <p:attrName>ppt_w</p:attrName>
                                        </p:attrNameLst>
                                      </p:cBhvr>
                                      <p:tavLst>
                                        <p:tav tm="0">
                                          <p:val>
                                            <p:fltVal val="0"/>
                                          </p:val>
                                        </p:tav>
                                        <p:tav tm="100000">
                                          <p:val>
                                            <p:strVal val="#ppt_w"/>
                                          </p:val>
                                        </p:tav>
                                      </p:tavLst>
                                    </p:anim>
                                    <p:anim calcmode="lin" valueType="num">
                                      <p:cBhvr>
                                        <p:cTn id="20" dur="500" fill="hold"/>
                                        <p:tgtEl>
                                          <p:spTgt spid="418819"/>
                                        </p:tgtEl>
                                        <p:attrNameLst>
                                          <p:attrName>ppt_h</p:attrName>
                                        </p:attrNameLst>
                                      </p:cBhvr>
                                      <p:tavLst>
                                        <p:tav tm="0">
                                          <p:val>
                                            <p:fltVal val="0"/>
                                          </p:val>
                                        </p:tav>
                                        <p:tav tm="100000">
                                          <p:val>
                                            <p:strVal val="#ppt_h"/>
                                          </p:val>
                                        </p:tav>
                                      </p:tavLst>
                                    </p:anim>
                                    <p:animEffect transition="in" filter="fade">
                                      <p:cBhvr>
                                        <p:cTn id="21" dur="500"/>
                                        <p:tgtEl>
                                          <p:spTgt spid="418819"/>
                                        </p:tgtEl>
                                      </p:cBhvr>
                                    </p:animEffect>
                                  </p:childTnLst>
                                </p:cTn>
                              </p:par>
                            </p:childTnLst>
                          </p:cTn>
                        </p:par>
                        <p:par>
                          <p:cTn id="22" fill="hold">
                            <p:stCondLst>
                              <p:cond delay="1500"/>
                            </p:stCondLst>
                            <p:childTnLst>
                              <p:par>
                                <p:cTn id="23" presetID="53" presetClass="entr" presetSubtype="0" fill="hold" nodeType="afterEffect">
                                  <p:stCondLst>
                                    <p:cond delay="0"/>
                                  </p:stCondLst>
                                  <p:childTnLst>
                                    <p:set>
                                      <p:cBhvr>
                                        <p:cTn id="24" dur="1" fill="hold">
                                          <p:stCondLst>
                                            <p:cond delay="0"/>
                                          </p:stCondLst>
                                        </p:cTn>
                                        <p:tgtEl>
                                          <p:spTgt spid="418820"/>
                                        </p:tgtEl>
                                        <p:attrNameLst>
                                          <p:attrName>style.visibility</p:attrName>
                                        </p:attrNameLst>
                                      </p:cBhvr>
                                      <p:to>
                                        <p:strVal val="visible"/>
                                      </p:to>
                                    </p:set>
                                    <p:anim calcmode="lin" valueType="num">
                                      <p:cBhvr>
                                        <p:cTn id="25" dur="500" fill="hold"/>
                                        <p:tgtEl>
                                          <p:spTgt spid="418820"/>
                                        </p:tgtEl>
                                        <p:attrNameLst>
                                          <p:attrName>ppt_w</p:attrName>
                                        </p:attrNameLst>
                                      </p:cBhvr>
                                      <p:tavLst>
                                        <p:tav tm="0">
                                          <p:val>
                                            <p:fltVal val="0"/>
                                          </p:val>
                                        </p:tav>
                                        <p:tav tm="100000">
                                          <p:val>
                                            <p:strVal val="#ppt_w"/>
                                          </p:val>
                                        </p:tav>
                                      </p:tavLst>
                                    </p:anim>
                                    <p:anim calcmode="lin" valueType="num">
                                      <p:cBhvr>
                                        <p:cTn id="26" dur="500" fill="hold"/>
                                        <p:tgtEl>
                                          <p:spTgt spid="418820"/>
                                        </p:tgtEl>
                                        <p:attrNameLst>
                                          <p:attrName>ppt_h</p:attrName>
                                        </p:attrNameLst>
                                      </p:cBhvr>
                                      <p:tavLst>
                                        <p:tav tm="0">
                                          <p:val>
                                            <p:fltVal val="0"/>
                                          </p:val>
                                        </p:tav>
                                        <p:tav tm="100000">
                                          <p:val>
                                            <p:strVal val="#ppt_h"/>
                                          </p:val>
                                        </p:tav>
                                      </p:tavLst>
                                    </p:anim>
                                    <p:animEffect transition="in" filter="fade">
                                      <p:cBhvr>
                                        <p:cTn id="27" dur="500"/>
                                        <p:tgtEl>
                                          <p:spTgt spid="418820"/>
                                        </p:tgtEl>
                                      </p:cBhvr>
                                    </p:animEffect>
                                  </p:childTnLst>
                                </p:cTn>
                              </p:par>
                            </p:childTnLst>
                          </p:cTn>
                        </p:par>
                        <p:par>
                          <p:cTn id="28" fill="hold">
                            <p:stCondLst>
                              <p:cond delay="2000"/>
                            </p:stCondLst>
                            <p:childTnLst>
                              <p:par>
                                <p:cTn id="29" presetID="53" presetClass="entr" presetSubtype="0" fill="hold" nodeType="afterEffect">
                                  <p:stCondLst>
                                    <p:cond delay="0"/>
                                  </p:stCondLst>
                                  <p:childTnLst>
                                    <p:set>
                                      <p:cBhvr>
                                        <p:cTn id="30" dur="1" fill="hold">
                                          <p:stCondLst>
                                            <p:cond delay="0"/>
                                          </p:stCondLst>
                                        </p:cTn>
                                        <p:tgtEl>
                                          <p:spTgt spid="418821"/>
                                        </p:tgtEl>
                                        <p:attrNameLst>
                                          <p:attrName>style.visibility</p:attrName>
                                        </p:attrNameLst>
                                      </p:cBhvr>
                                      <p:to>
                                        <p:strVal val="visible"/>
                                      </p:to>
                                    </p:set>
                                    <p:anim calcmode="lin" valueType="num">
                                      <p:cBhvr>
                                        <p:cTn id="31" dur="500" fill="hold"/>
                                        <p:tgtEl>
                                          <p:spTgt spid="418821"/>
                                        </p:tgtEl>
                                        <p:attrNameLst>
                                          <p:attrName>ppt_w</p:attrName>
                                        </p:attrNameLst>
                                      </p:cBhvr>
                                      <p:tavLst>
                                        <p:tav tm="0">
                                          <p:val>
                                            <p:fltVal val="0"/>
                                          </p:val>
                                        </p:tav>
                                        <p:tav tm="100000">
                                          <p:val>
                                            <p:strVal val="#ppt_w"/>
                                          </p:val>
                                        </p:tav>
                                      </p:tavLst>
                                    </p:anim>
                                    <p:anim calcmode="lin" valueType="num">
                                      <p:cBhvr>
                                        <p:cTn id="32" dur="500" fill="hold"/>
                                        <p:tgtEl>
                                          <p:spTgt spid="418821"/>
                                        </p:tgtEl>
                                        <p:attrNameLst>
                                          <p:attrName>ppt_h</p:attrName>
                                        </p:attrNameLst>
                                      </p:cBhvr>
                                      <p:tavLst>
                                        <p:tav tm="0">
                                          <p:val>
                                            <p:fltVal val="0"/>
                                          </p:val>
                                        </p:tav>
                                        <p:tav tm="100000">
                                          <p:val>
                                            <p:strVal val="#ppt_h"/>
                                          </p:val>
                                        </p:tav>
                                      </p:tavLst>
                                    </p:anim>
                                    <p:animEffect transition="in" filter="fade">
                                      <p:cBhvr>
                                        <p:cTn id="33" dur="500"/>
                                        <p:tgtEl>
                                          <p:spTgt spid="4188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69634" name="Text Box 2"/>
          <p:cNvSpPr txBox="1">
            <a:spLocks noChangeArrowheads="1"/>
          </p:cNvSpPr>
          <p:nvPr/>
        </p:nvSpPr>
        <p:spPr bwMode="auto">
          <a:xfrm>
            <a:off x="684213" y="116633"/>
            <a:ext cx="5543550" cy="769441"/>
          </a:xfrm>
          <a:prstGeom prst="rect">
            <a:avLst/>
          </a:prstGeom>
          <a:noFill/>
          <a:ln w="9525">
            <a:noFill/>
            <a:miter lim="800000"/>
            <a:headEnd/>
            <a:tailEnd/>
          </a:ln>
          <a:effectLst/>
        </p:spPr>
        <p:txBody>
          <a:bodyPr wrap="square">
            <a:spAutoFit/>
          </a:bodyPr>
          <a:lstStyle/>
          <a:p>
            <a:pPr algn="l">
              <a:spcBef>
                <a:spcPct val="50000"/>
              </a:spcBef>
            </a:pPr>
            <a:r>
              <a:rPr lang="ru-RU" sz="4400" b="1" dirty="0" smtClean="0">
                <a:solidFill>
                  <a:srgbClr val="800000"/>
                </a:solidFill>
                <a:effectLst>
                  <a:outerShdw blurRad="38100" dist="38100" dir="2700000" algn="tl">
                    <a:srgbClr val="000000"/>
                  </a:outerShdw>
                </a:effectLst>
                <a:latin typeface="Monotype Corsiva" pitchFamily="66" charset="0"/>
              </a:rPr>
              <a:t>Польза молока:</a:t>
            </a:r>
            <a:endParaRPr lang="ru-RU" sz="4400" b="1" dirty="0">
              <a:solidFill>
                <a:srgbClr val="800000"/>
              </a:solidFill>
              <a:effectLst>
                <a:outerShdw blurRad="38100" dist="38100" dir="2700000" algn="tl">
                  <a:srgbClr val="000000"/>
                </a:outerShdw>
              </a:effectLst>
              <a:latin typeface="Monotype Corsiva" pitchFamily="66" charset="0"/>
            </a:endParaRPr>
          </a:p>
        </p:txBody>
      </p:sp>
      <p:sp>
        <p:nvSpPr>
          <p:cNvPr id="69635" name="Text Box 3"/>
          <p:cNvSpPr txBox="1">
            <a:spLocks noChangeArrowheads="1"/>
          </p:cNvSpPr>
          <p:nvPr/>
        </p:nvSpPr>
        <p:spPr bwMode="auto">
          <a:xfrm>
            <a:off x="539750" y="908720"/>
            <a:ext cx="8064500" cy="2462213"/>
          </a:xfrm>
          <a:prstGeom prst="rect">
            <a:avLst/>
          </a:prstGeom>
          <a:gradFill rotWithShape="1">
            <a:gsLst>
              <a:gs pos="0">
                <a:srgbClr val="FFCC99"/>
              </a:gs>
              <a:gs pos="50000">
                <a:srgbClr val="FFFFCC"/>
              </a:gs>
              <a:gs pos="100000">
                <a:srgbClr val="FFCC99"/>
              </a:gs>
            </a:gsLst>
            <a:lin ang="18900000" scaled="1"/>
          </a:gradFill>
          <a:ln w="9525">
            <a:solidFill>
              <a:srgbClr val="800000"/>
            </a:solidFill>
            <a:miter lim="800000"/>
            <a:headEnd/>
            <a:tailEnd/>
          </a:ln>
          <a:effectLst>
            <a:outerShdw dist="71842" dir="2700000" algn="ctr" rotWithShape="0">
              <a:srgbClr val="FFCC99"/>
            </a:outerShdw>
          </a:effectLst>
        </p:spPr>
        <p:txBody>
          <a:bodyPr wrap="square">
            <a:spAutoFit/>
          </a:bodyPr>
          <a:lstStyle/>
          <a:p>
            <a:pPr>
              <a:buFont typeface="Wingdings" pitchFamily="2" charset="2"/>
              <a:buChar char="§"/>
            </a:pPr>
            <a:r>
              <a:rPr lang="en-US" sz="1400"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Молоко - это слабый возбудитель желудочной секреции. </a:t>
            </a:r>
            <a:endParaRPr lang="en-US" sz="1400" dirty="0" smtClean="0">
              <a:latin typeface="Times New Roman" pitchFamily="18" charset="0"/>
              <a:cs typeface="Times New Roman" pitchFamily="18" charset="0"/>
            </a:endParaRPr>
          </a:p>
          <a:p>
            <a:pPr>
              <a:buFont typeface="Wingdings" pitchFamily="2" charset="2"/>
              <a:buChar char="§"/>
            </a:pPr>
            <a:r>
              <a:rPr lang="en-US" sz="1400"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С помощью молока можно бороться с изжогой, так как оно понижает кислотность желудочного сока.</a:t>
            </a:r>
          </a:p>
          <a:p>
            <a:pPr>
              <a:buFont typeface="Wingdings" pitchFamily="2" charset="2"/>
              <a:buChar char="§"/>
            </a:pPr>
            <a:r>
              <a:rPr lang="ru-RU" sz="1400" dirty="0" smtClean="0">
                <a:latin typeface="Times New Roman" pitchFamily="18" charset="0"/>
                <a:cs typeface="Times New Roman" pitchFamily="18" charset="0"/>
              </a:rPr>
              <a:t>    Молоко усиливает выведение жидкости из организма. </a:t>
            </a:r>
          </a:p>
          <a:p>
            <a:pPr>
              <a:buFont typeface="Wingdings" pitchFamily="2" charset="2"/>
              <a:buChar char="§"/>
            </a:pPr>
            <a:r>
              <a:rPr lang="ru-RU" sz="1400" dirty="0" smtClean="0">
                <a:latin typeface="Times New Roman" pitchFamily="18" charset="0"/>
                <a:cs typeface="Times New Roman" pitchFamily="18" charset="0"/>
              </a:rPr>
              <a:t>    Оно помогает при атеросклерозе, при хронических заболеваниях печени и желчного пузыря.</a:t>
            </a:r>
          </a:p>
          <a:p>
            <a:pPr>
              <a:buFont typeface="Wingdings" pitchFamily="2" charset="2"/>
              <a:buChar char="§"/>
            </a:pPr>
            <a:r>
              <a:rPr lang="ru-RU" sz="1400" dirty="0" smtClean="0">
                <a:latin typeface="Times New Roman" pitchFamily="18" charset="0"/>
                <a:cs typeface="Times New Roman" pitchFamily="18" charset="0"/>
              </a:rPr>
              <a:t>     Молоко снижает давление у гипертоников, уменьшает риск заболеваний: инфаркта и инсульта и сахарного диабета. </a:t>
            </a:r>
          </a:p>
          <a:p>
            <a:pPr>
              <a:buFont typeface="Wingdings" pitchFamily="2" charset="2"/>
              <a:buChar char="§"/>
            </a:pPr>
            <a:r>
              <a:rPr lang="ru-RU" sz="1400" dirty="0" smtClean="0">
                <a:latin typeface="Times New Roman" pitchFamily="18" charset="0"/>
                <a:cs typeface="Times New Roman" pitchFamily="18" charset="0"/>
              </a:rPr>
              <a:t>     Помогает при бессоннице.</a:t>
            </a:r>
          </a:p>
          <a:p>
            <a:pPr>
              <a:buFont typeface="Wingdings" pitchFamily="2" charset="2"/>
              <a:buChar char="§"/>
            </a:pPr>
            <a:r>
              <a:rPr lang="ru-RU" sz="1400" dirty="0" smtClean="0">
                <a:latin typeface="Times New Roman" pitchFamily="18" charset="0"/>
                <a:cs typeface="Times New Roman" pitchFamily="18" charset="0"/>
              </a:rPr>
              <a:t>     Аминокислоты триптофан и </a:t>
            </a:r>
            <a:r>
              <a:rPr lang="ru-RU" sz="1400" dirty="0" smtClean="0">
                <a:latin typeface="Times New Roman" pitchFamily="18" charset="0"/>
                <a:cs typeface="Times New Roman" pitchFamily="18" charset="0"/>
              </a:rPr>
              <a:t>фенилаланин</a:t>
            </a:r>
            <a:r>
              <a:rPr lang="ru-RU" sz="1400" dirty="0" smtClean="0">
                <a:latin typeface="Times New Roman" pitchFamily="18" charset="0"/>
                <a:cs typeface="Times New Roman" pitchFamily="18" charset="0"/>
              </a:rPr>
              <a:t>, содержащиеся в молоке, могут послужить в качестве легкого снотворного или успокаивающего средства.</a:t>
            </a:r>
            <a:endParaRPr lang="en-US" sz="1400" dirty="0" smtClean="0">
              <a:latin typeface="Times New Roman" pitchFamily="18" charset="0"/>
              <a:cs typeface="Times New Roman" pitchFamily="18" charset="0"/>
            </a:endParaRPr>
          </a:p>
          <a:p>
            <a:pPr>
              <a:buFont typeface="Wingdings" pitchFamily="2" charset="2"/>
              <a:buChar char="§"/>
            </a:pPr>
            <a:endParaRPr lang="ru-RU" sz="1400" dirty="0" smtClean="0">
              <a:latin typeface="Times New Roman" pitchFamily="18" charset="0"/>
              <a:cs typeface="Times New Roman" pitchFamily="18" charset="0"/>
            </a:endParaRPr>
          </a:p>
        </p:txBody>
      </p:sp>
      <p:sp>
        <p:nvSpPr>
          <p:cNvPr id="69638" name="Text Box 6">
            <a:hlinkClick r:id="" action="ppaction://noaction"/>
          </p:cNvPr>
          <p:cNvSpPr txBox="1">
            <a:spLocks noChangeArrowheads="1"/>
          </p:cNvSpPr>
          <p:nvPr/>
        </p:nvSpPr>
        <p:spPr bwMode="auto">
          <a:xfrm>
            <a:off x="7199313" y="6237288"/>
            <a:ext cx="1944687" cy="366712"/>
          </a:xfrm>
          <a:prstGeom prst="rect">
            <a:avLst/>
          </a:prstGeom>
          <a:noFill/>
          <a:ln w="9525">
            <a:noFill/>
            <a:miter lim="800000"/>
            <a:headEnd/>
            <a:tailEnd/>
          </a:ln>
          <a:effectLst/>
        </p:spPr>
        <p:txBody>
          <a:bodyPr>
            <a:spAutoFit/>
          </a:bodyPr>
          <a:lstStyle/>
          <a:p>
            <a:pPr>
              <a:spcBef>
                <a:spcPct val="50000"/>
              </a:spcBef>
            </a:pPr>
            <a:r>
              <a:rPr lang="ru-RU" sz="1800" dirty="0">
                <a:solidFill>
                  <a:srgbClr val="FFCC99"/>
                </a:solidFill>
                <a:effectLst>
                  <a:outerShdw blurRad="38100" dist="38100" dir="2700000" algn="tl">
                    <a:srgbClr val="000000"/>
                  </a:outerShdw>
                </a:effectLst>
              </a:rPr>
              <a:t>Содержание</a:t>
            </a:r>
          </a:p>
        </p:txBody>
      </p:sp>
      <p:pic>
        <p:nvPicPr>
          <p:cNvPr id="69639" name="Picture 7" descr="drink32"/>
          <p:cNvPicPr>
            <a:picLocks noChangeAspect="1" noChangeArrowheads="1" noCrop="1"/>
          </p:cNvPicPr>
          <p:nvPr/>
        </p:nvPicPr>
        <p:blipFill>
          <a:blip r:embed="rId3" cstate="print"/>
          <a:srcRect/>
          <a:stretch>
            <a:fillRect/>
          </a:stretch>
        </p:blipFill>
        <p:spPr bwMode="auto">
          <a:xfrm>
            <a:off x="3059832" y="3645024"/>
            <a:ext cx="3456384" cy="2880320"/>
          </a:xfrm>
          <a:prstGeom prst="rect">
            <a:avLst/>
          </a:prstGeom>
          <a:noFill/>
        </p:spPr>
      </p:pic>
      <p:pic>
        <p:nvPicPr>
          <p:cNvPr id="8" name="Picture 6" descr="dk"/>
          <p:cNvPicPr>
            <a:picLocks noChangeAspect="1" noChangeArrowheads="1" noCrop="1"/>
          </p:cNvPicPr>
          <p:nvPr/>
        </p:nvPicPr>
        <p:blipFill>
          <a:blip r:embed="rId4" cstate="print"/>
          <a:srcRect/>
          <a:stretch>
            <a:fillRect/>
          </a:stretch>
        </p:blipFill>
        <p:spPr bwMode="auto">
          <a:xfrm>
            <a:off x="0" y="3501008"/>
            <a:ext cx="2411760" cy="3356992"/>
          </a:xfrm>
          <a:prstGeom prst="rect">
            <a:avLst/>
          </a:prstGeom>
          <a:noFill/>
        </p:spPr>
      </p:pic>
      <p:pic>
        <p:nvPicPr>
          <p:cNvPr id="9" name="Picture 7" descr="13102">
            <a:hlinkClick r:id="rId5"/>
          </p:cNvPr>
          <p:cNvPicPr>
            <a:picLocks noChangeAspect="1" noChangeArrowheads="1"/>
          </p:cNvPicPr>
          <p:nvPr/>
        </p:nvPicPr>
        <p:blipFill>
          <a:blip r:embed="rId6" cstate="print"/>
          <a:srcRect/>
          <a:stretch>
            <a:fillRect/>
          </a:stretch>
        </p:blipFill>
        <p:spPr bwMode="auto">
          <a:xfrm>
            <a:off x="7380312" y="4653137"/>
            <a:ext cx="1763688" cy="220486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69634" name="Text Box 2"/>
          <p:cNvSpPr txBox="1">
            <a:spLocks noChangeArrowheads="1"/>
          </p:cNvSpPr>
          <p:nvPr/>
        </p:nvSpPr>
        <p:spPr bwMode="auto">
          <a:xfrm>
            <a:off x="684213" y="260649"/>
            <a:ext cx="5543550" cy="769441"/>
          </a:xfrm>
          <a:prstGeom prst="rect">
            <a:avLst/>
          </a:prstGeom>
          <a:noFill/>
          <a:ln w="9525">
            <a:noFill/>
            <a:miter lim="800000"/>
            <a:headEnd/>
            <a:tailEnd/>
          </a:ln>
          <a:effectLst/>
        </p:spPr>
        <p:txBody>
          <a:bodyPr wrap="square">
            <a:spAutoFit/>
          </a:bodyPr>
          <a:lstStyle/>
          <a:p>
            <a:pPr algn="l">
              <a:spcBef>
                <a:spcPct val="50000"/>
              </a:spcBef>
            </a:pPr>
            <a:r>
              <a:rPr lang="ru-RU" sz="4400" b="1" dirty="0" smtClean="0">
                <a:solidFill>
                  <a:srgbClr val="800000"/>
                </a:solidFill>
                <a:effectLst>
                  <a:outerShdw blurRad="38100" dist="38100" dir="2700000" algn="tl">
                    <a:srgbClr val="000000"/>
                  </a:outerShdw>
                </a:effectLst>
                <a:latin typeface="Monotype Corsiva" pitchFamily="66" charset="0"/>
              </a:rPr>
              <a:t>Вред молока:</a:t>
            </a:r>
            <a:endParaRPr lang="ru-RU" sz="4400" b="1" dirty="0">
              <a:solidFill>
                <a:srgbClr val="800000"/>
              </a:solidFill>
              <a:effectLst>
                <a:outerShdw blurRad="38100" dist="38100" dir="2700000" algn="tl">
                  <a:srgbClr val="000000"/>
                </a:outerShdw>
              </a:effectLst>
              <a:latin typeface="Monotype Corsiva" pitchFamily="66" charset="0"/>
            </a:endParaRPr>
          </a:p>
        </p:txBody>
      </p:sp>
      <p:sp>
        <p:nvSpPr>
          <p:cNvPr id="69635" name="Text Box 3"/>
          <p:cNvSpPr txBox="1">
            <a:spLocks noChangeArrowheads="1"/>
          </p:cNvSpPr>
          <p:nvPr/>
        </p:nvSpPr>
        <p:spPr bwMode="auto">
          <a:xfrm>
            <a:off x="539750" y="1988840"/>
            <a:ext cx="8064500" cy="4401205"/>
          </a:xfrm>
          <a:prstGeom prst="rect">
            <a:avLst/>
          </a:prstGeom>
          <a:gradFill rotWithShape="1">
            <a:gsLst>
              <a:gs pos="0">
                <a:srgbClr val="FFCC99"/>
              </a:gs>
              <a:gs pos="50000">
                <a:srgbClr val="FFFFCC"/>
              </a:gs>
              <a:gs pos="100000">
                <a:srgbClr val="FFCC99"/>
              </a:gs>
            </a:gsLst>
            <a:lin ang="18900000" scaled="1"/>
          </a:gradFill>
          <a:ln w="9525">
            <a:solidFill>
              <a:srgbClr val="800000"/>
            </a:solidFill>
            <a:miter lim="800000"/>
            <a:headEnd/>
            <a:tailEnd/>
          </a:ln>
          <a:effectLst>
            <a:outerShdw dist="71842" dir="2700000" algn="ctr" rotWithShape="0">
              <a:srgbClr val="FFCC99"/>
            </a:outerShdw>
          </a:effectLst>
        </p:spPr>
        <p:txBody>
          <a:bodyPr wrap="square">
            <a:spAutoFit/>
          </a:bodyPr>
          <a:lstStyle/>
          <a:p>
            <a:pPr>
              <a:buFont typeface="Wingdings" pitchFamily="2" charset="2"/>
              <a:buChar char="§"/>
            </a:pPr>
            <a:r>
              <a:rPr lang="en-US" sz="1400"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Молоко вредно людям, организм которых склонен к образованию фосфатных камней в почках. Это можно узнать из истории болезни родителей и анализу мочи (наличие осадка из фосфатов).</a:t>
            </a:r>
          </a:p>
          <a:p>
            <a:pPr>
              <a:buFont typeface="Wingdings" pitchFamily="2" charset="2"/>
              <a:buChar char="§"/>
            </a:pPr>
            <a:r>
              <a:rPr lang="en-US" sz="1400"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Чем выше жирность молока – тем выше уровень холестерина, который представляет собой насыщенные жирные кислоты. Холестерин откладывается на внутренних стенках наших сосудов и со временем образует холестериновые бляшки, что препятствует нормальному кровообращению. </a:t>
            </a:r>
            <a:endParaRPr lang="en-US" sz="1400" dirty="0" smtClean="0">
              <a:latin typeface="Times New Roman" pitchFamily="18" charset="0"/>
              <a:cs typeface="Times New Roman" pitchFamily="18" charset="0"/>
            </a:endParaRPr>
          </a:p>
          <a:p>
            <a:r>
              <a:rPr lang="ru-RU" sz="1400" dirty="0" smtClean="0">
                <a:latin typeface="Times New Roman" pitchFamily="18" charset="0"/>
                <a:cs typeface="Times New Roman" pitchFamily="18" charset="0"/>
              </a:rPr>
              <a:t>В дальнейшем это приводит к развитию атеросклероза. А последствия атеросклероза –  инфаркт миокарда, инсульт. Поэтому, для здоровья полезно употреблять обезжиренное молоко – 1-2%. Обезжиренное молоко не содержит холестерина и при этом богато кальцием и витамином D. </a:t>
            </a:r>
          </a:p>
          <a:p>
            <a:pPr>
              <a:buFont typeface="Wingdings" pitchFamily="2" charset="2"/>
              <a:buChar char="§"/>
            </a:pPr>
            <a:r>
              <a:rPr lang="ru-RU" sz="1400" dirty="0" smtClean="0">
                <a:latin typeface="Times New Roman" pitchFamily="18" charset="0"/>
                <a:cs typeface="Times New Roman" pitchFamily="18" charset="0"/>
              </a:rPr>
              <a:t>    Часто встречаются люди, которые жалуются, что после употребления молока у них возникает повышенное газообразование и молоко их слабит. Это говорит о том, что, уровень содержащегося в нашем организме фермента </a:t>
            </a:r>
            <a:r>
              <a:rPr lang="ru-RU" sz="1400" dirty="0" smtClean="0">
                <a:latin typeface="Times New Roman" pitchFamily="18" charset="0"/>
                <a:cs typeface="Times New Roman" pitchFamily="18" charset="0"/>
              </a:rPr>
              <a:t>лактазы</a:t>
            </a:r>
            <a:r>
              <a:rPr lang="ru-RU" sz="1400" dirty="0" smtClean="0">
                <a:latin typeface="Times New Roman" pitchFamily="18" charset="0"/>
                <a:cs typeface="Times New Roman" pitchFamily="18" charset="0"/>
              </a:rPr>
              <a:t> снижен (</a:t>
            </a:r>
            <a:r>
              <a:rPr lang="ru-RU" sz="1400" dirty="0" smtClean="0">
                <a:latin typeface="Times New Roman" pitchFamily="18" charset="0"/>
                <a:cs typeface="Times New Roman" pitchFamily="18" charset="0"/>
              </a:rPr>
              <a:t>лактаза</a:t>
            </a:r>
            <a:r>
              <a:rPr lang="ru-RU" sz="1400" dirty="0" smtClean="0">
                <a:latin typeface="Times New Roman" pitchFamily="18" charset="0"/>
                <a:cs typeface="Times New Roman" pitchFamily="18" charset="0"/>
              </a:rPr>
              <a:t> расщепляет молочный сахар – лактозу на составные части глюкозу и галактозу). Из-за этого лактоза не расщепляется и не всасывается в кровь, а остается в кишечнике, начинает притягивать на себя воду и у человека возникает понос. Также, недостаток </a:t>
            </a:r>
            <a:r>
              <a:rPr lang="ru-RU" sz="1400" dirty="0" smtClean="0">
                <a:latin typeface="Times New Roman" pitchFamily="18" charset="0"/>
                <a:cs typeface="Times New Roman" pitchFamily="18" charset="0"/>
              </a:rPr>
              <a:t>лактазы</a:t>
            </a:r>
            <a:r>
              <a:rPr lang="ru-RU" sz="1400" dirty="0" smtClean="0">
                <a:latin typeface="Times New Roman" pitchFamily="18" charset="0"/>
                <a:cs typeface="Times New Roman" pitchFamily="18" charset="0"/>
              </a:rPr>
              <a:t> приводит еще к тому, что кишечные бактерии начинают ферментировать молочный сахар (лактозу) и это приводит к повышенному газообразованию. Поэтому, людям с пониженным уровнем </a:t>
            </a:r>
            <a:r>
              <a:rPr lang="ru-RU" sz="1400" dirty="0" smtClean="0">
                <a:latin typeface="Times New Roman" pitchFamily="18" charset="0"/>
                <a:cs typeface="Times New Roman" pitchFamily="18" charset="0"/>
              </a:rPr>
              <a:t>лактазы</a:t>
            </a:r>
            <a:r>
              <a:rPr lang="ru-RU" sz="1400" dirty="0" smtClean="0">
                <a:latin typeface="Times New Roman" pitchFamily="18" charset="0"/>
                <a:cs typeface="Times New Roman" pitchFamily="18" charset="0"/>
              </a:rPr>
              <a:t>, рекомендуется принимать в пищу молоко без лактозы или принимать отдельно фермент </a:t>
            </a:r>
            <a:r>
              <a:rPr lang="ru-RU" sz="1400" dirty="0" smtClean="0">
                <a:latin typeface="Times New Roman" pitchFamily="18" charset="0"/>
                <a:cs typeface="Times New Roman" pitchFamily="18" charset="0"/>
              </a:rPr>
              <a:t>лактазу</a:t>
            </a:r>
            <a:r>
              <a:rPr lang="ru-RU" sz="1400" dirty="0" smtClean="0">
                <a:latin typeface="Times New Roman" pitchFamily="18" charset="0"/>
                <a:cs typeface="Times New Roman" pitchFamily="18" charset="0"/>
              </a:rPr>
              <a:t>.</a:t>
            </a:r>
          </a:p>
          <a:p>
            <a:pPr>
              <a:buFont typeface="Wingdings" pitchFamily="2" charset="2"/>
              <a:buChar char="§"/>
            </a:pPr>
            <a:r>
              <a:rPr lang="en-US" sz="1400"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Молоко – передатчик </a:t>
            </a:r>
            <a:r>
              <a:rPr lang="ru-RU" sz="1400" dirty="0" smtClean="0">
                <a:latin typeface="Times New Roman" pitchFamily="18" charset="0"/>
                <a:cs typeface="Times New Roman" pitchFamily="18" charset="0"/>
              </a:rPr>
              <a:t>инфекции</a:t>
            </a:r>
            <a:r>
              <a:rPr lang="en-US" sz="1400"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таких как туберкулез, бруцеллёз, ящур, гнойные маститы, молочные эпидемии брюшного тифа, дизентерии, холеры, дифтерии.</a:t>
            </a:r>
          </a:p>
          <a:p>
            <a:endParaRPr lang="ru-RU" sz="1400" dirty="0" smtClean="0">
              <a:solidFill>
                <a:schemeClr val="accent2">
                  <a:lumMod val="75000"/>
                </a:schemeClr>
              </a:solidFill>
              <a:latin typeface="Times New Roman" pitchFamily="18" charset="0"/>
              <a:cs typeface="Times New Roman" pitchFamily="18" charset="0"/>
            </a:endParaRPr>
          </a:p>
        </p:txBody>
      </p:sp>
      <p:sp>
        <p:nvSpPr>
          <p:cNvPr id="69638" name="Text Box 6">
            <a:hlinkClick r:id="" action="ppaction://noaction"/>
          </p:cNvPr>
          <p:cNvSpPr txBox="1">
            <a:spLocks noChangeArrowheads="1"/>
          </p:cNvSpPr>
          <p:nvPr/>
        </p:nvSpPr>
        <p:spPr bwMode="auto">
          <a:xfrm>
            <a:off x="7199313" y="6237288"/>
            <a:ext cx="1944687" cy="366712"/>
          </a:xfrm>
          <a:prstGeom prst="rect">
            <a:avLst/>
          </a:prstGeom>
          <a:noFill/>
          <a:ln w="9525">
            <a:noFill/>
            <a:miter lim="800000"/>
            <a:headEnd/>
            <a:tailEnd/>
          </a:ln>
          <a:effectLst/>
        </p:spPr>
        <p:txBody>
          <a:bodyPr>
            <a:spAutoFit/>
          </a:bodyPr>
          <a:lstStyle/>
          <a:p>
            <a:pPr>
              <a:spcBef>
                <a:spcPct val="50000"/>
              </a:spcBef>
            </a:pPr>
            <a:r>
              <a:rPr lang="ru-RU" sz="1800" dirty="0">
                <a:solidFill>
                  <a:srgbClr val="FFCC99"/>
                </a:solidFill>
                <a:effectLst>
                  <a:outerShdw blurRad="38100" dist="38100" dir="2700000" algn="tl">
                    <a:srgbClr val="000000"/>
                  </a:outerShdw>
                </a:effectLst>
              </a:rPr>
              <a:t>Содержание</a:t>
            </a:r>
          </a:p>
        </p:txBody>
      </p:sp>
      <p:pic>
        <p:nvPicPr>
          <p:cNvPr id="69639" name="Picture 7" descr="drink32"/>
          <p:cNvPicPr>
            <a:picLocks noChangeAspect="1" noChangeArrowheads="1" noCrop="1"/>
          </p:cNvPicPr>
          <p:nvPr/>
        </p:nvPicPr>
        <p:blipFill>
          <a:blip r:embed="rId3" cstate="print"/>
          <a:srcRect/>
          <a:stretch>
            <a:fillRect/>
          </a:stretch>
        </p:blipFill>
        <p:spPr bwMode="auto">
          <a:xfrm>
            <a:off x="6012160" y="188640"/>
            <a:ext cx="2016224" cy="1584176"/>
          </a:xfrm>
          <a:prstGeom prst="rect">
            <a:avLst/>
          </a:prstGeom>
          <a:noFill/>
        </p:spPr>
      </p:pic>
      <p:pic>
        <p:nvPicPr>
          <p:cNvPr id="6" name="Picture 15" descr="j0282753"/>
          <p:cNvPicPr>
            <a:picLocks noChangeAspect="1" noChangeArrowheads="1" noCrop="1"/>
          </p:cNvPicPr>
          <p:nvPr/>
        </p:nvPicPr>
        <p:blipFill>
          <a:blip r:embed="rId4" cstate="print"/>
          <a:srcRect/>
          <a:stretch>
            <a:fillRect/>
          </a:stretch>
        </p:blipFill>
        <p:spPr bwMode="auto">
          <a:xfrm>
            <a:off x="3923928" y="116632"/>
            <a:ext cx="1584176" cy="1800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69634" name="Text Box 2"/>
          <p:cNvSpPr txBox="1">
            <a:spLocks noChangeArrowheads="1"/>
          </p:cNvSpPr>
          <p:nvPr/>
        </p:nvSpPr>
        <p:spPr bwMode="auto">
          <a:xfrm>
            <a:off x="684213" y="260649"/>
            <a:ext cx="5543550" cy="769441"/>
          </a:xfrm>
          <a:prstGeom prst="rect">
            <a:avLst/>
          </a:prstGeom>
          <a:noFill/>
          <a:ln w="9525">
            <a:noFill/>
            <a:miter lim="800000"/>
            <a:headEnd/>
            <a:tailEnd/>
          </a:ln>
          <a:effectLst/>
        </p:spPr>
        <p:txBody>
          <a:bodyPr wrap="square">
            <a:spAutoFit/>
          </a:bodyPr>
          <a:lstStyle/>
          <a:p>
            <a:pPr algn="l">
              <a:spcBef>
                <a:spcPct val="50000"/>
              </a:spcBef>
            </a:pPr>
            <a:r>
              <a:rPr lang="ru-RU" sz="4400" b="1" dirty="0" smtClean="0">
                <a:solidFill>
                  <a:srgbClr val="800000"/>
                </a:solidFill>
                <a:effectLst>
                  <a:outerShdw blurRad="38100" dist="38100" dir="2700000" algn="tl">
                    <a:srgbClr val="000000"/>
                  </a:outerShdw>
                </a:effectLst>
                <a:latin typeface="Monotype Corsiva" pitchFamily="66" charset="0"/>
              </a:rPr>
              <a:t>Полезные советы:</a:t>
            </a:r>
            <a:endParaRPr lang="ru-RU" sz="4400" b="1" dirty="0">
              <a:solidFill>
                <a:srgbClr val="800000"/>
              </a:solidFill>
              <a:effectLst>
                <a:outerShdw blurRad="38100" dist="38100" dir="2700000" algn="tl">
                  <a:srgbClr val="000000"/>
                </a:outerShdw>
              </a:effectLst>
              <a:latin typeface="Monotype Corsiva" pitchFamily="66" charset="0"/>
            </a:endParaRPr>
          </a:p>
        </p:txBody>
      </p:sp>
      <p:sp>
        <p:nvSpPr>
          <p:cNvPr id="69635" name="Text Box 3"/>
          <p:cNvSpPr txBox="1">
            <a:spLocks noChangeArrowheads="1"/>
          </p:cNvSpPr>
          <p:nvPr/>
        </p:nvSpPr>
        <p:spPr bwMode="auto">
          <a:xfrm>
            <a:off x="539750" y="2276872"/>
            <a:ext cx="8064500" cy="3539430"/>
          </a:xfrm>
          <a:prstGeom prst="rect">
            <a:avLst/>
          </a:prstGeom>
          <a:gradFill rotWithShape="1">
            <a:gsLst>
              <a:gs pos="0">
                <a:srgbClr val="FFCC99"/>
              </a:gs>
              <a:gs pos="50000">
                <a:srgbClr val="FFFFCC"/>
              </a:gs>
              <a:gs pos="100000">
                <a:srgbClr val="FFCC99"/>
              </a:gs>
            </a:gsLst>
            <a:lin ang="18900000" scaled="1"/>
          </a:gradFill>
          <a:ln w="9525">
            <a:solidFill>
              <a:srgbClr val="800000"/>
            </a:solidFill>
            <a:miter lim="800000"/>
            <a:headEnd/>
            <a:tailEnd/>
          </a:ln>
          <a:effectLst>
            <a:outerShdw dist="71842" dir="2700000" algn="ctr" rotWithShape="0">
              <a:srgbClr val="FFCC99"/>
            </a:outerShdw>
          </a:effectLst>
        </p:spPr>
        <p:txBody>
          <a:bodyPr wrap="square">
            <a:spAutoFit/>
          </a:bodyPr>
          <a:lstStyle/>
          <a:p>
            <a:pPr>
              <a:buFont typeface="Wingdings" pitchFamily="2" charset="2"/>
              <a:buChar char="v"/>
            </a:pPr>
            <a:r>
              <a:rPr lang="ru-RU" sz="1400" dirty="0" smtClean="0">
                <a:latin typeface="Times New Roman" pitchFamily="18" charset="0"/>
                <a:cs typeface="Times New Roman" pitchFamily="18" charset="0"/>
              </a:rPr>
              <a:t> </a:t>
            </a:r>
            <a:r>
              <a:rPr lang="en-US" sz="1400"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Молоко при кипячении не свернется и дольше сохранится свежим, если в него положить сахар (чайную ложку на пол-литра молока).</a:t>
            </a:r>
            <a:endParaRPr lang="en-US" sz="1400" dirty="0" smtClean="0">
              <a:latin typeface="Times New Roman" pitchFamily="18" charset="0"/>
              <a:cs typeface="Times New Roman" pitchFamily="18" charset="0"/>
            </a:endParaRPr>
          </a:p>
          <a:p>
            <a:pPr>
              <a:buFont typeface="Wingdings" pitchFamily="2" charset="2"/>
              <a:buChar char="v"/>
            </a:pPr>
            <a:r>
              <a:rPr lang="en-US" sz="1400"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В молоке лучше сохраняются витамины, когда его кипятят в посуде, закрытой крышкой. Время от времени крышку следует приподнимать и взбивать образующуюся пенку венчиком, особенно если молоко предназначается для детей.</a:t>
            </a:r>
          </a:p>
          <a:p>
            <a:pPr>
              <a:buFont typeface="Wingdings" pitchFamily="2" charset="2"/>
              <a:buChar char="v"/>
            </a:pPr>
            <a:r>
              <a:rPr lang="en-US" sz="1400"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Молоко очень плохо совместимо с жирным мясом, солёной и жареной рыбой, а также с кислыми фруктами и овощами (капуста, бобовые). Также молоко плохо сочетается с продуктами, содержащими дубильные вещества (чай, кофе, коньяк). Например, привычка пить чай с молоком может привести к тому, что 20 секунд радости обернутся часами «революционного волнения» всего желудочного тракта. Для любителей такого напитка можно порекомендовать заменить коровье молоко на козье или соевое.</a:t>
            </a:r>
          </a:p>
          <a:p>
            <a:pPr>
              <a:buFont typeface="Wingdings" pitchFamily="2" charset="2"/>
              <a:buChar char="v"/>
            </a:pPr>
            <a:r>
              <a:rPr lang="en-US" sz="1400" dirty="0" smtClean="0">
                <a:solidFill>
                  <a:schemeClr val="accent2">
                    <a:lumMod val="75000"/>
                  </a:schemeClr>
                </a:solidFill>
                <a:latin typeface="Times New Roman" pitchFamily="18" charset="0"/>
                <a:cs typeface="Times New Roman" pitchFamily="18" charset="0"/>
              </a:rPr>
              <a:t>    </a:t>
            </a:r>
            <a:r>
              <a:rPr lang="ru-RU" sz="1400" dirty="0" smtClean="0">
                <a:solidFill>
                  <a:schemeClr val="accent2">
                    <a:lumMod val="75000"/>
                  </a:schemeClr>
                </a:solidFill>
                <a:latin typeface="Times New Roman" pitchFamily="18" charset="0"/>
                <a:cs typeface="Times New Roman" pitchFamily="18" charset="0"/>
              </a:rPr>
              <a:t>Парное молоко обладает бактерицидными свойствами только в течении 3-4 часов после дойки. </a:t>
            </a:r>
            <a:endParaRPr lang="en-US" sz="1400" dirty="0" smtClean="0">
              <a:solidFill>
                <a:schemeClr val="accent2">
                  <a:lumMod val="75000"/>
                </a:schemeClr>
              </a:solidFill>
              <a:latin typeface="Times New Roman" pitchFamily="18" charset="0"/>
              <a:cs typeface="Times New Roman" pitchFamily="18" charset="0"/>
            </a:endParaRPr>
          </a:p>
          <a:p>
            <a:pPr>
              <a:buFont typeface="Wingdings" pitchFamily="2" charset="2"/>
              <a:buChar char="v"/>
            </a:pPr>
            <a:r>
              <a:rPr lang="en-US" sz="1400"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Кипячение – самый распространенный способ тепловой обработки.</a:t>
            </a:r>
            <a:endParaRPr lang="en-US" sz="1400" dirty="0" smtClean="0">
              <a:latin typeface="Times New Roman" pitchFamily="18" charset="0"/>
              <a:cs typeface="Times New Roman" pitchFamily="18" charset="0"/>
            </a:endParaRPr>
          </a:p>
          <a:p>
            <a:r>
              <a:rPr lang="en-US" sz="1400"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Кипятить молоко следует в специально отведенной для этого кастрюле, алюминиевой или </a:t>
            </a:r>
            <a:r>
              <a:rPr lang="en-US" sz="1400"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эмалированной, так как молоко легко воспринимает посторонние запахи.</a:t>
            </a:r>
            <a:endParaRPr lang="en-US" sz="1400" dirty="0" smtClean="0">
              <a:latin typeface="Times New Roman" pitchFamily="18" charset="0"/>
              <a:cs typeface="Times New Roman" pitchFamily="18" charset="0"/>
            </a:endParaRPr>
          </a:p>
          <a:p>
            <a:pPr>
              <a:buFont typeface="Wingdings" pitchFamily="2" charset="2"/>
              <a:buChar char="v"/>
            </a:pPr>
            <a:r>
              <a:rPr lang="en-US" sz="1400"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Молоко не пригорит, если его кипятить в кастрюле с толстым дном.</a:t>
            </a:r>
          </a:p>
          <a:p>
            <a:pPr>
              <a:buFont typeface="Wingdings" pitchFamily="2" charset="2"/>
              <a:buChar char="v"/>
            </a:pPr>
            <a:r>
              <a:rPr lang="ru-RU" sz="1400" dirty="0" smtClean="0">
                <a:latin typeface="Times New Roman" pitchFamily="18" charset="0"/>
                <a:cs typeface="Times New Roman" pitchFamily="18" charset="0"/>
              </a:rPr>
              <a:t> </a:t>
            </a:r>
            <a:r>
              <a:rPr lang="en-US" sz="1400"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Молоко при кипячении не убежит, если края посуды, в  которой его кипятят, смазать жиром.</a:t>
            </a:r>
            <a:endParaRPr lang="ru-RU" sz="1400" dirty="0" smtClean="0">
              <a:solidFill>
                <a:schemeClr val="accent2">
                  <a:lumMod val="75000"/>
                </a:schemeClr>
              </a:solidFill>
              <a:latin typeface="Times New Roman" pitchFamily="18" charset="0"/>
              <a:cs typeface="Times New Roman" pitchFamily="18" charset="0"/>
            </a:endParaRPr>
          </a:p>
        </p:txBody>
      </p:sp>
      <p:sp>
        <p:nvSpPr>
          <p:cNvPr id="69638" name="Text Box 6">
            <a:hlinkClick r:id="" action="ppaction://noaction"/>
          </p:cNvPr>
          <p:cNvSpPr txBox="1">
            <a:spLocks noChangeArrowheads="1"/>
          </p:cNvSpPr>
          <p:nvPr/>
        </p:nvSpPr>
        <p:spPr bwMode="auto">
          <a:xfrm>
            <a:off x="7199313" y="6237288"/>
            <a:ext cx="1944687" cy="366712"/>
          </a:xfrm>
          <a:prstGeom prst="rect">
            <a:avLst/>
          </a:prstGeom>
          <a:noFill/>
          <a:ln w="9525">
            <a:noFill/>
            <a:miter lim="800000"/>
            <a:headEnd/>
            <a:tailEnd/>
          </a:ln>
          <a:effectLst/>
        </p:spPr>
        <p:txBody>
          <a:bodyPr>
            <a:spAutoFit/>
          </a:bodyPr>
          <a:lstStyle/>
          <a:p>
            <a:pPr>
              <a:spcBef>
                <a:spcPct val="50000"/>
              </a:spcBef>
            </a:pPr>
            <a:r>
              <a:rPr lang="ru-RU" sz="1800" dirty="0">
                <a:solidFill>
                  <a:srgbClr val="FFCC99"/>
                </a:solidFill>
                <a:effectLst>
                  <a:outerShdw blurRad="38100" dist="38100" dir="2700000" algn="tl">
                    <a:srgbClr val="000000"/>
                  </a:outerShdw>
                </a:effectLst>
              </a:rPr>
              <a:t>Содержание</a:t>
            </a:r>
          </a:p>
        </p:txBody>
      </p:sp>
      <p:pic>
        <p:nvPicPr>
          <p:cNvPr id="69639" name="Picture 7" descr="drink32"/>
          <p:cNvPicPr>
            <a:picLocks noChangeAspect="1" noChangeArrowheads="1" noCrop="1"/>
          </p:cNvPicPr>
          <p:nvPr/>
        </p:nvPicPr>
        <p:blipFill>
          <a:blip r:embed="rId3" cstate="print"/>
          <a:srcRect/>
          <a:stretch>
            <a:fillRect/>
          </a:stretch>
        </p:blipFill>
        <p:spPr bwMode="auto">
          <a:xfrm>
            <a:off x="5148064" y="260648"/>
            <a:ext cx="2520280" cy="1944216"/>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3" cstate="print"/>
          <a:tile tx="0" ty="0" sx="100000" sy="100000" flip="none" algn="tl"/>
        </a:blipFill>
        <a:effectLst/>
      </p:bgPr>
    </p:bg>
    <p:spTree>
      <p:nvGrpSpPr>
        <p:cNvPr id="1" name=""/>
        <p:cNvGrpSpPr/>
        <p:nvPr/>
      </p:nvGrpSpPr>
      <p:grpSpPr>
        <a:xfrm>
          <a:off x="0" y="0"/>
          <a:ext cx="0" cy="0"/>
          <a:chOff x="0" y="0"/>
          <a:chExt cx="0" cy="0"/>
        </a:xfrm>
      </p:grpSpPr>
      <p:sp>
        <p:nvSpPr>
          <p:cNvPr id="69634" name="Text Box 2"/>
          <p:cNvSpPr txBox="1">
            <a:spLocks noChangeArrowheads="1"/>
          </p:cNvSpPr>
          <p:nvPr/>
        </p:nvSpPr>
        <p:spPr bwMode="auto">
          <a:xfrm>
            <a:off x="684213" y="260648"/>
            <a:ext cx="5543550" cy="707886"/>
          </a:xfrm>
          <a:prstGeom prst="rect">
            <a:avLst/>
          </a:prstGeom>
          <a:noFill/>
          <a:ln w="9525">
            <a:noFill/>
            <a:miter lim="800000"/>
            <a:headEnd/>
            <a:tailEnd/>
          </a:ln>
          <a:effectLst/>
        </p:spPr>
        <p:txBody>
          <a:bodyPr wrap="square">
            <a:spAutoFit/>
          </a:bodyPr>
          <a:lstStyle/>
          <a:p>
            <a:pPr algn="l">
              <a:spcBef>
                <a:spcPct val="50000"/>
              </a:spcBef>
            </a:pPr>
            <a:r>
              <a:rPr lang="ru-RU" sz="4000" b="1" dirty="0" smtClean="0">
                <a:solidFill>
                  <a:srgbClr val="800000"/>
                </a:solidFill>
                <a:effectLst>
                  <a:outerShdw blurRad="38100" dist="38100" dir="2700000" algn="tl">
                    <a:srgbClr val="000000"/>
                  </a:outerShdw>
                </a:effectLst>
                <a:latin typeface="Monotype Corsiva" pitchFamily="66" charset="0"/>
              </a:rPr>
              <a:t>Интересные факты:</a:t>
            </a:r>
            <a:endParaRPr lang="ru-RU" sz="4000" b="1" dirty="0">
              <a:solidFill>
                <a:srgbClr val="800000"/>
              </a:solidFill>
              <a:effectLst>
                <a:outerShdw blurRad="38100" dist="38100" dir="2700000" algn="tl">
                  <a:srgbClr val="000000"/>
                </a:outerShdw>
              </a:effectLst>
              <a:latin typeface="Monotype Corsiva" pitchFamily="66" charset="0"/>
            </a:endParaRPr>
          </a:p>
        </p:txBody>
      </p:sp>
      <p:sp>
        <p:nvSpPr>
          <p:cNvPr id="69635" name="Text Box 3"/>
          <p:cNvSpPr txBox="1">
            <a:spLocks noChangeArrowheads="1"/>
          </p:cNvSpPr>
          <p:nvPr/>
        </p:nvSpPr>
        <p:spPr bwMode="auto">
          <a:xfrm>
            <a:off x="539750" y="1196752"/>
            <a:ext cx="8064500" cy="3299365"/>
          </a:xfrm>
          <a:prstGeom prst="rect">
            <a:avLst/>
          </a:prstGeom>
          <a:gradFill rotWithShape="1">
            <a:gsLst>
              <a:gs pos="0">
                <a:srgbClr val="FFCC99"/>
              </a:gs>
              <a:gs pos="50000">
                <a:srgbClr val="FFFFCC"/>
              </a:gs>
              <a:gs pos="100000">
                <a:srgbClr val="FFCC99"/>
              </a:gs>
            </a:gsLst>
            <a:lin ang="18900000" scaled="1"/>
          </a:gradFill>
          <a:ln w="9525">
            <a:solidFill>
              <a:srgbClr val="800000"/>
            </a:solidFill>
            <a:miter lim="800000"/>
            <a:headEnd/>
            <a:tailEnd/>
          </a:ln>
          <a:effectLst>
            <a:outerShdw dist="71842" dir="2700000" algn="ctr" rotWithShape="0">
              <a:srgbClr val="FFCC99"/>
            </a:outerShdw>
          </a:effectLst>
        </p:spPr>
        <p:txBody>
          <a:bodyPr wrap="square">
            <a:spAutoFit/>
          </a:bodyPr>
          <a:lstStyle/>
          <a:p>
            <a:pPr marL="285750" indent="-285750">
              <a:buFont typeface="Wingdings" pitchFamily="2" charset="2"/>
              <a:buChar char="v"/>
            </a:pPr>
            <a:r>
              <a:rPr lang="ru-RU" sz="1400" dirty="0" smtClean="0">
                <a:latin typeface="Times New Roman" pitchFamily="18" charset="0"/>
                <a:cs typeface="Times New Roman" pitchFamily="18" charset="0"/>
              </a:rPr>
              <a:t>Коровы не дают молока, пока у них не появился теленок.</a:t>
            </a:r>
          </a:p>
          <a:p>
            <a:pPr marL="285750" indent="-285750">
              <a:buFont typeface="Wingdings" pitchFamily="2" charset="2"/>
              <a:buChar char="v"/>
            </a:pPr>
            <a:r>
              <a:rPr lang="ru-RU" sz="1400" dirty="0" smtClean="0">
                <a:latin typeface="Times New Roman" pitchFamily="18" charset="0"/>
                <a:cs typeface="Times New Roman" pitchFamily="18" charset="0"/>
              </a:rPr>
              <a:t>В коровьем вымени содержится от 11 до 23 литров молока.</a:t>
            </a:r>
          </a:p>
          <a:p>
            <a:pPr marL="285750" indent="-285750">
              <a:buFont typeface="Wingdings" pitchFamily="2" charset="2"/>
              <a:buChar char="v"/>
            </a:pPr>
            <a:r>
              <a:rPr lang="ru-RU" sz="1400" dirty="0" smtClean="0">
                <a:latin typeface="Times New Roman" pitchFamily="18" charset="0"/>
                <a:cs typeface="Times New Roman" pitchFamily="18" charset="0"/>
              </a:rPr>
              <a:t>В древней Руси в сосуд с молоком запускали лягушку, чтобы оно не скисало.</a:t>
            </a:r>
          </a:p>
          <a:p>
            <a:pPr marL="285750" indent="-285750">
              <a:buFont typeface="Wingdings" pitchFamily="2" charset="2"/>
              <a:buChar char="v"/>
            </a:pPr>
            <a:r>
              <a:rPr lang="ru-RU" sz="1400" dirty="0" smtClean="0">
                <a:latin typeface="Times New Roman" pitchFamily="18" charset="0"/>
                <a:cs typeface="Times New Roman" pitchFamily="18" charset="0"/>
              </a:rPr>
              <a:t>Корова дает в среднем 90 стаканов молока в день, т.е. около 200.000 стаканов молока за жизнь</a:t>
            </a:r>
          </a:p>
          <a:p>
            <a:pPr marL="285750" indent="-285750">
              <a:buFont typeface="Wingdings" pitchFamily="2" charset="2"/>
              <a:buChar char="v"/>
            </a:pPr>
            <a:r>
              <a:rPr lang="ru-RU" sz="1400" dirty="0" smtClean="0">
                <a:latin typeface="Times New Roman" pitchFamily="18" charset="0"/>
                <a:cs typeface="Times New Roman" pitchFamily="18" charset="0"/>
              </a:rPr>
              <a:t>До того как был изобретен доильный аппарат, фермеры могли доить порядка шести коров в час, а сегодня эта цифра возросла более чем до ста коров в час.</a:t>
            </a:r>
          </a:p>
          <a:p>
            <a:pPr marL="285750" indent="-285750">
              <a:buFont typeface="Wingdings" pitchFamily="2" charset="2"/>
              <a:buChar char="v"/>
            </a:pPr>
            <a:r>
              <a:rPr lang="ru-RU" sz="1400" dirty="0" smtClean="0">
                <a:latin typeface="Times New Roman" pitchFamily="18" charset="0"/>
                <a:cs typeface="Times New Roman" pitchFamily="18" charset="0"/>
              </a:rPr>
              <a:t>С помощью молока можно легко вывести свежее чернильное пятно. Рекомендуется протирать молоком золоченые рамы и зеркала. </a:t>
            </a:r>
          </a:p>
          <a:p>
            <a:pPr marL="285750" indent="-285750">
              <a:buFont typeface="Wingdings" pitchFamily="2" charset="2"/>
              <a:buChar char="v"/>
            </a:pPr>
            <a:r>
              <a:rPr lang="ru-RU" sz="1400" dirty="0" smtClean="0">
                <a:latin typeface="Times New Roman" pitchFamily="18" charset="0"/>
                <a:cs typeface="Times New Roman" pitchFamily="18" charset="0"/>
              </a:rPr>
              <a:t>В грозу молоко киснет быстрее.</a:t>
            </a:r>
            <a:endParaRPr lang="en-US" sz="1400" dirty="0" smtClean="0">
              <a:latin typeface="Times New Roman" pitchFamily="18" charset="0"/>
              <a:cs typeface="Times New Roman" pitchFamily="18" charset="0"/>
            </a:endParaRPr>
          </a:p>
          <a:p>
            <a:pPr>
              <a:lnSpc>
                <a:spcPct val="90000"/>
              </a:lnSpc>
              <a:buFont typeface="Wingdings" pitchFamily="2" charset="2"/>
              <a:buChar char="v"/>
            </a:pPr>
            <a:r>
              <a:rPr lang="en-US" sz="1400"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Коровы поднимают головы к небу, бьются рогами, подпрыгивают – к дождю.</a:t>
            </a:r>
          </a:p>
          <a:p>
            <a:pPr>
              <a:lnSpc>
                <a:spcPct val="90000"/>
              </a:lnSpc>
              <a:buFont typeface="Wingdings" pitchFamily="2" charset="2"/>
              <a:buChar char="v"/>
            </a:pPr>
            <a:r>
              <a:rPr lang="en-US" sz="1400"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Черные или темные коровы возглавляют стадо. Возвращающееся с пастбища – к непогоде.</a:t>
            </a:r>
          </a:p>
          <a:p>
            <a:pPr>
              <a:lnSpc>
                <a:spcPct val="90000"/>
              </a:lnSpc>
              <a:buFont typeface="Wingdings" pitchFamily="2" charset="2"/>
              <a:buChar char="v"/>
            </a:pPr>
            <a:r>
              <a:rPr lang="en-US" sz="1400"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Молоко про доении сильно пенится – к ненастной погоде.</a:t>
            </a:r>
          </a:p>
          <a:p>
            <a:pPr>
              <a:lnSpc>
                <a:spcPct val="90000"/>
              </a:lnSpc>
              <a:buFont typeface="Wingdings" pitchFamily="2" charset="2"/>
              <a:buChar char="v"/>
            </a:pPr>
            <a:r>
              <a:rPr lang="ru-RU" sz="1400" dirty="0" smtClean="0">
                <a:latin typeface="Times New Roman" pitchFamily="18" charset="0"/>
                <a:cs typeface="Times New Roman" pitchFamily="18" charset="0"/>
              </a:rPr>
              <a:t>   Кипяченое молоко может храниться в холодном месте целую неделю.</a:t>
            </a:r>
          </a:p>
          <a:p>
            <a:pPr>
              <a:lnSpc>
                <a:spcPct val="90000"/>
              </a:lnSpc>
              <a:buFont typeface="Wingdings" pitchFamily="2" charset="2"/>
              <a:buChar char="v"/>
            </a:pPr>
            <a:endParaRPr lang="ru-RU" sz="1400" dirty="0" smtClean="0">
              <a:latin typeface="Times New Roman" pitchFamily="18" charset="0"/>
              <a:cs typeface="Times New Roman" pitchFamily="18" charset="0"/>
            </a:endParaRPr>
          </a:p>
          <a:p>
            <a:pPr marL="285750" indent="-285750">
              <a:buFont typeface="Courier New" pitchFamily="49" charset="0"/>
              <a:buChar char="o"/>
            </a:pPr>
            <a:endParaRPr lang="ru-RU" sz="1400" dirty="0" smtClean="0"/>
          </a:p>
        </p:txBody>
      </p:sp>
      <p:sp>
        <p:nvSpPr>
          <p:cNvPr id="69638" name="Text Box 6">
            <a:hlinkClick r:id="" action="ppaction://noaction"/>
          </p:cNvPr>
          <p:cNvSpPr txBox="1">
            <a:spLocks noChangeArrowheads="1"/>
          </p:cNvSpPr>
          <p:nvPr/>
        </p:nvSpPr>
        <p:spPr bwMode="auto">
          <a:xfrm>
            <a:off x="7199313" y="6237288"/>
            <a:ext cx="1944687" cy="366712"/>
          </a:xfrm>
          <a:prstGeom prst="rect">
            <a:avLst/>
          </a:prstGeom>
          <a:noFill/>
          <a:ln w="9525">
            <a:noFill/>
            <a:miter lim="800000"/>
            <a:headEnd/>
            <a:tailEnd/>
          </a:ln>
          <a:effectLst/>
        </p:spPr>
        <p:txBody>
          <a:bodyPr>
            <a:spAutoFit/>
          </a:bodyPr>
          <a:lstStyle/>
          <a:p>
            <a:pPr>
              <a:spcBef>
                <a:spcPct val="50000"/>
              </a:spcBef>
            </a:pPr>
            <a:r>
              <a:rPr lang="ru-RU" sz="1800" dirty="0">
                <a:solidFill>
                  <a:srgbClr val="FFCC99"/>
                </a:solidFill>
                <a:effectLst>
                  <a:outerShdw blurRad="38100" dist="38100" dir="2700000" algn="tl">
                    <a:srgbClr val="000000"/>
                  </a:outerShdw>
                </a:effectLst>
              </a:rPr>
              <a:t>Содержание</a:t>
            </a:r>
          </a:p>
        </p:txBody>
      </p:sp>
      <p:pic>
        <p:nvPicPr>
          <p:cNvPr id="6" name="Picture 4" descr="Ligtning"/>
          <p:cNvPicPr>
            <a:picLocks noChangeAspect="1" noChangeArrowheads="1"/>
          </p:cNvPicPr>
          <p:nvPr/>
        </p:nvPicPr>
        <p:blipFill>
          <a:blip r:embed="rId4" cstate="print"/>
          <a:srcRect/>
          <a:stretch>
            <a:fillRect/>
          </a:stretch>
        </p:blipFill>
        <p:spPr bwMode="auto">
          <a:xfrm>
            <a:off x="7668344" y="116632"/>
            <a:ext cx="1296144" cy="936104"/>
          </a:xfrm>
          <a:prstGeom prst="rect">
            <a:avLst/>
          </a:prstGeom>
          <a:noFill/>
        </p:spPr>
      </p:pic>
      <p:pic>
        <p:nvPicPr>
          <p:cNvPr id="7" name="Picture 5" descr="pered_-1_51"/>
          <p:cNvPicPr>
            <a:picLocks noChangeAspect="1" noChangeArrowheads="1"/>
          </p:cNvPicPr>
          <p:nvPr/>
        </p:nvPicPr>
        <p:blipFill>
          <a:blip r:embed="rId5" cstate="print"/>
          <a:srcRect/>
          <a:stretch>
            <a:fillRect/>
          </a:stretch>
        </p:blipFill>
        <p:spPr bwMode="auto">
          <a:xfrm>
            <a:off x="323528" y="4869160"/>
            <a:ext cx="1853821" cy="1705372"/>
          </a:xfrm>
          <a:prstGeom prst="rect">
            <a:avLst/>
          </a:prstGeom>
          <a:noFill/>
        </p:spPr>
      </p:pic>
      <p:pic>
        <p:nvPicPr>
          <p:cNvPr id="856065" name="Picture 1" descr="C:\Documents and Settings\User\Мои документы\Мои рисунки\292047.jpg"/>
          <p:cNvPicPr>
            <a:picLocks noChangeAspect="1" noChangeArrowheads="1"/>
          </p:cNvPicPr>
          <p:nvPr/>
        </p:nvPicPr>
        <p:blipFill>
          <a:blip r:embed="rId6" cstate="print"/>
          <a:srcRect/>
          <a:stretch>
            <a:fillRect/>
          </a:stretch>
        </p:blipFill>
        <p:spPr bwMode="auto">
          <a:xfrm>
            <a:off x="3203848" y="4797152"/>
            <a:ext cx="2198018" cy="1800200"/>
          </a:xfrm>
          <a:prstGeom prst="rect">
            <a:avLst/>
          </a:prstGeom>
          <a:noFill/>
        </p:spPr>
      </p:pic>
      <p:graphicFrame>
        <p:nvGraphicFramePr>
          <p:cNvPr id="856066" name="Object 2"/>
          <p:cNvGraphicFramePr>
            <a:graphicFrameLocks noChangeAspect="1"/>
          </p:cNvGraphicFramePr>
          <p:nvPr/>
        </p:nvGraphicFramePr>
        <p:xfrm>
          <a:off x="6300192" y="4797152"/>
          <a:ext cx="2016820" cy="1800200"/>
        </p:xfrm>
        <a:graphic>
          <a:graphicData uri="http://schemas.openxmlformats.org/presentationml/2006/ole">
            <p:oleObj spid="_x0000_s856066" name="Image" r:id="rId7" imgW="6349206" imgH="4495238" progId="">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856066"/>
                                        </p:tgtEl>
                                        <p:attrNameLst>
                                          <p:attrName>style.visibility</p:attrName>
                                        </p:attrNameLst>
                                      </p:cBhvr>
                                      <p:to>
                                        <p:strVal val="visible"/>
                                      </p:to>
                                    </p:set>
                                    <p:anim calcmode="lin" valueType="num">
                                      <p:cBhvr>
                                        <p:cTn id="7" dur="500" fill="hold"/>
                                        <p:tgtEl>
                                          <p:spTgt spid="856066"/>
                                        </p:tgtEl>
                                        <p:attrNameLst>
                                          <p:attrName>ppt_w</p:attrName>
                                        </p:attrNameLst>
                                      </p:cBhvr>
                                      <p:tavLst>
                                        <p:tav tm="0">
                                          <p:val>
                                            <p:fltVal val="0"/>
                                          </p:val>
                                        </p:tav>
                                        <p:tav tm="100000">
                                          <p:val>
                                            <p:strVal val="#ppt_w"/>
                                          </p:val>
                                        </p:tav>
                                      </p:tavLst>
                                    </p:anim>
                                    <p:anim calcmode="lin" valueType="num">
                                      <p:cBhvr>
                                        <p:cTn id="8" dur="500" fill="hold"/>
                                        <p:tgtEl>
                                          <p:spTgt spid="856066"/>
                                        </p:tgtEl>
                                        <p:attrNameLst>
                                          <p:attrName>ppt_h</p:attrName>
                                        </p:attrNameLst>
                                      </p:cBhvr>
                                      <p:tavLst>
                                        <p:tav tm="0">
                                          <p:val>
                                            <p:fltVal val="0"/>
                                          </p:val>
                                        </p:tav>
                                        <p:tav tm="100000">
                                          <p:val>
                                            <p:strVal val="#ppt_h"/>
                                          </p:val>
                                        </p:tav>
                                      </p:tavLst>
                                    </p:anim>
                                    <p:animEffect transition="in" filter="fade">
                                      <p:cBhvr>
                                        <p:cTn id="9" dur="500"/>
                                        <p:tgtEl>
                                          <p:spTgt spid="8560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8229600" cy="432048"/>
          </a:xfrm>
        </p:spPr>
        <p:txBody>
          <a:bodyPr>
            <a:noAutofit/>
          </a:bodyPr>
          <a:lstStyle/>
          <a:p>
            <a:r>
              <a:rPr lang="ru-RU" sz="2400" b="1" dirty="0" smtClean="0">
                <a:solidFill>
                  <a:schemeClr val="tx2">
                    <a:lumMod val="75000"/>
                  </a:schemeClr>
                </a:solidFill>
                <a:latin typeface="Times New Roman" pitchFamily="18" charset="0"/>
                <a:cs typeface="Times New Roman" pitchFamily="18" charset="0"/>
              </a:rPr>
              <a:t>ПОРОКИ МОЛОКА</a:t>
            </a:r>
            <a:br>
              <a:rPr lang="ru-RU" sz="2400" b="1" dirty="0" smtClean="0">
                <a:solidFill>
                  <a:schemeClr val="tx2">
                    <a:lumMod val="75000"/>
                  </a:schemeClr>
                </a:solidFill>
                <a:latin typeface="Times New Roman" pitchFamily="18" charset="0"/>
                <a:cs typeface="Times New Roman" pitchFamily="18" charset="0"/>
              </a:rPr>
            </a:br>
            <a:endParaRPr lang="ru-RU" sz="2400" b="1" dirty="0">
              <a:solidFill>
                <a:schemeClr val="tx2">
                  <a:lumMod val="75000"/>
                </a:schemeClr>
              </a:solidFill>
              <a:latin typeface="Times New Roman" pitchFamily="18" charset="0"/>
              <a:cs typeface="Times New Roman" pitchFamily="18" charset="0"/>
            </a:endParaRPr>
          </a:p>
        </p:txBody>
      </p:sp>
      <p:sp>
        <p:nvSpPr>
          <p:cNvPr id="3" name="Содержимое 2"/>
          <p:cNvSpPr>
            <a:spLocks noGrp="1"/>
          </p:cNvSpPr>
          <p:nvPr>
            <p:ph idx="1"/>
          </p:nvPr>
        </p:nvSpPr>
        <p:spPr>
          <a:xfrm>
            <a:off x="179512" y="404664"/>
            <a:ext cx="8856984" cy="5721499"/>
          </a:xfrm>
        </p:spPr>
        <p:txBody>
          <a:bodyPr>
            <a:noAutofit/>
          </a:bodyPr>
          <a:lstStyle/>
          <a:p>
            <a:pPr>
              <a:buNone/>
            </a:pPr>
            <a:r>
              <a:rPr lang="ru-RU" sz="1600" b="1" dirty="0" smtClean="0">
                <a:latin typeface="Times New Roman" pitchFamily="18" charset="0"/>
                <a:cs typeface="Times New Roman" pitchFamily="18" charset="0"/>
              </a:rPr>
              <a:t>     ПОРОКИ ВКУСА</a:t>
            </a:r>
            <a:r>
              <a:rPr lang="ru-RU" sz="1600" dirty="0" smtClean="0">
                <a:latin typeface="Times New Roman" pitchFamily="18" charset="0"/>
                <a:cs typeface="Times New Roman" pitchFamily="18" charset="0"/>
              </a:rPr>
              <a:t> легко возникают под влиянием бактериальных процессов. Так: </a:t>
            </a:r>
            <a:br>
              <a:rPr lang="ru-RU" sz="1600" dirty="0" smtClean="0">
                <a:latin typeface="Times New Roman" pitchFamily="18" charset="0"/>
                <a:cs typeface="Times New Roman" pitchFamily="18" charset="0"/>
              </a:rPr>
            </a:br>
            <a:r>
              <a:rPr lang="ru-RU" sz="1600" dirty="0" smtClean="0">
                <a:latin typeface="Times New Roman" pitchFamily="18" charset="0"/>
                <a:cs typeface="Times New Roman" pitchFamily="18" charset="0"/>
              </a:rPr>
              <a:t>- кислый вкус появляется в результате деятельности молочнокислых бактерий; </a:t>
            </a:r>
            <a:br>
              <a:rPr lang="ru-RU" sz="1600" dirty="0" smtClean="0">
                <a:latin typeface="Times New Roman" pitchFamily="18" charset="0"/>
                <a:cs typeface="Times New Roman" pitchFamily="18" charset="0"/>
              </a:rPr>
            </a:br>
            <a:r>
              <a:rPr lang="ru-RU" sz="1600" dirty="0" smtClean="0">
                <a:latin typeface="Times New Roman" pitchFamily="18" charset="0"/>
                <a:cs typeface="Times New Roman" pitchFamily="18" charset="0"/>
              </a:rPr>
              <a:t>- горький - при длительном хранении молока при температуре ниже 10 градусов в следствии развития гнилостных микроорганизмов; </a:t>
            </a:r>
            <a:br>
              <a:rPr lang="ru-RU" sz="1600" dirty="0" smtClean="0">
                <a:latin typeface="Times New Roman" pitchFamily="18" charset="0"/>
                <a:cs typeface="Times New Roman" pitchFamily="18" charset="0"/>
              </a:rPr>
            </a:br>
            <a:r>
              <a:rPr lang="ru-RU" sz="1600" dirty="0" smtClean="0">
                <a:latin typeface="Times New Roman" pitchFamily="18" charset="0"/>
                <a:cs typeface="Times New Roman" pitchFamily="18" charset="0"/>
              </a:rPr>
              <a:t>- мыльный привкус молоко приобретает при длительном хранении, когда в результате развития гнилостной микрофлоры образуются щелочные вещества, которые омывают жир; </a:t>
            </a:r>
            <a:br>
              <a:rPr lang="ru-RU" sz="1600" dirty="0" smtClean="0">
                <a:latin typeface="Times New Roman" pitchFamily="18" charset="0"/>
                <a:cs typeface="Times New Roman" pitchFamily="18" charset="0"/>
              </a:rPr>
            </a:br>
            <a:r>
              <a:rPr lang="ru-RU" sz="1600" dirty="0" smtClean="0">
                <a:latin typeface="Times New Roman" pitchFamily="18" charset="0"/>
                <a:cs typeface="Times New Roman" pitchFamily="18" charset="0"/>
              </a:rPr>
              <a:t>- неприятные привкусы в молоке могут появляется от скармливания животным свежей крапивы, осоки, капусты, чеснока, репы и др. </a:t>
            </a:r>
            <a:br>
              <a:rPr lang="ru-RU" sz="1600" dirty="0" smtClean="0">
                <a:latin typeface="Times New Roman" pitchFamily="18" charset="0"/>
                <a:cs typeface="Times New Roman" pitchFamily="18" charset="0"/>
              </a:rPr>
            </a:br>
            <a:r>
              <a:rPr lang="ru-RU" sz="1600" dirty="0" smtClean="0">
                <a:latin typeface="Times New Roman" pitchFamily="18" charset="0"/>
                <a:cs typeface="Times New Roman" pitchFamily="18" charset="0"/>
              </a:rPr>
              <a:t>- соленый вкус образуется при некоторых заболеваниях вымени животных.</a:t>
            </a:r>
            <a:br>
              <a:rPr lang="ru-RU" sz="1600" dirty="0" smtClean="0">
                <a:latin typeface="Times New Roman" pitchFamily="18" charset="0"/>
                <a:cs typeface="Times New Roman" pitchFamily="18" charset="0"/>
              </a:rPr>
            </a:b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ru-RU" sz="1600" b="1" dirty="0" smtClean="0">
                <a:latin typeface="Times New Roman" pitchFamily="18" charset="0"/>
                <a:cs typeface="Times New Roman" pitchFamily="18" charset="0"/>
              </a:rPr>
              <a:t>ПОРОКИ ЗАПАХА</a:t>
            </a:r>
            <a:r>
              <a:rPr lang="ru-RU" sz="1600" dirty="0" smtClean="0">
                <a:latin typeface="Times New Roman" pitchFamily="18" charset="0"/>
                <a:cs typeface="Times New Roman" pitchFamily="18" charset="0"/>
              </a:rPr>
              <a:t> чаще всего обусловлены специфичными запахами кормов или возникают при хранении молока в открытой таре в помещениях, где хранятся остро пахнущие продукты. Из порочащих запахов наиболее известны хлебный, чесночный, сырный и др. </a:t>
            </a:r>
            <a:br>
              <a:rPr lang="ru-RU" sz="1600" dirty="0" smtClean="0">
                <a:latin typeface="Times New Roman" pitchFamily="18" charset="0"/>
                <a:cs typeface="Times New Roman" pitchFamily="18" charset="0"/>
              </a:rPr>
            </a:b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ru-RU" sz="1600" b="1" dirty="0" smtClean="0">
                <a:latin typeface="Times New Roman" pitchFamily="18" charset="0"/>
                <a:cs typeface="Times New Roman" pitchFamily="18" charset="0"/>
              </a:rPr>
              <a:t>ПОРОКИ КОНСИСТЕНЦИИ </a:t>
            </a:r>
            <a:r>
              <a:rPr lang="ru-RU" sz="1600" dirty="0" smtClean="0">
                <a:latin typeface="Times New Roman" pitchFamily="18" charset="0"/>
                <a:cs typeface="Times New Roman" pitchFamily="18" charset="0"/>
              </a:rPr>
              <a:t>образуются в результате деятельности некоторых микроорганизмов. ГУСТУЮ КОНСИСТЕНЦИЮ молоко приобретает вследствие деятельности молочнокислых бактерий, СЛИЗИСТУЮ или ТЯГУЧУЮ - при действии слизеобразующих микроорганизмов. В результате развития дрожжей, кишечной палочки и масляно-кислых бактерий в молоке образуется ПЕНА. При замерзании нарушается коллоидное состояние молока, в результате чего оно расслаивается - на стенках тары образуется опресненный лед, жир всплывает на поверхность, а белок концентрируется в центральной и нижней частях. При оттаивании в молоке образуются хлопья и комочки.</a:t>
            </a:r>
            <a:br>
              <a:rPr lang="ru-RU" sz="1600" dirty="0" smtClean="0">
                <a:latin typeface="Times New Roman" pitchFamily="18" charset="0"/>
                <a:cs typeface="Times New Roman" pitchFamily="18" charset="0"/>
              </a:rPr>
            </a:b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ru-RU" sz="1600" b="1" dirty="0" smtClean="0">
                <a:latin typeface="Times New Roman" pitchFamily="18" charset="0"/>
                <a:cs typeface="Times New Roman" pitchFamily="18" charset="0"/>
              </a:rPr>
              <a:t>ПОРОКИ ЦВЕТА </a:t>
            </a:r>
            <a:r>
              <a:rPr lang="ru-RU" sz="1600" dirty="0" smtClean="0">
                <a:latin typeface="Times New Roman" pitchFamily="18" charset="0"/>
                <a:cs typeface="Times New Roman" pitchFamily="18" charset="0"/>
              </a:rPr>
              <a:t>появляются под влиянием пигментирующих бактерий, вызывающих покраснения, посинение и пожелтение молока. Причиной изменения цвета может быть также</a:t>
            </a:r>
          </a:p>
          <a:p>
            <a:endParaRPr lang="ru-RU" sz="16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88640"/>
            <a:ext cx="8229600" cy="576064"/>
          </a:xfrm>
        </p:spPr>
        <p:txBody>
          <a:bodyPr>
            <a:noAutofit/>
          </a:bodyPr>
          <a:lstStyle/>
          <a:p>
            <a:r>
              <a:rPr lang="ru-RU" sz="3600" dirty="0" smtClean="0">
                <a:latin typeface="Times New Roman" pitchFamily="18" charset="0"/>
                <a:cs typeface="Times New Roman" pitchFamily="18" charset="0"/>
              </a:rPr>
              <a:t>Виды порчи молока</a:t>
            </a:r>
            <a:endParaRPr lang="ru-RU" sz="3600" dirty="0">
              <a:latin typeface="Times New Roman" pitchFamily="18" charset="0"/>
              <a:cs typeface="Times New Roman" pitchFamily="18" charset="0"/>
            </a:endParaRPr>
          </a:p>
        </p:txBody>
      </p:sp>
      <p:graphicFrame>
        <p:nvGraphicFramePr>
          <p:cNvPr id="4" name="Таблица 3"/>
          <p:cNvGraphicFramePr>
            <a:graphicFrameLocks noGrp="1"/>
          </p:cNvGraphicFramePr>
          <p:nvPr>
            <p:ph type="tbl" idx="1"/>
          </p:nvPr>
        </p:nvGraphicFramePr>
        <p:xfrm>
          <a:off x="468313" y="908720"/>
          <a:ext cx="8229600" cy="5340645"/>
        </p:xfrm>
        <a:graphic>
          <a:graphicData uri="http://schemas.openxmlformats.org/drawingml/2006/table">
            <a:tbl>
              <a:tblPr firstRow="1" bandRow="1">
                <a:tableStyleId>{93296810-A885-4BE3-A3E7-6D5BEEA58F35}</a:tableStyleId>
              </a:tblPr>
              <a:tblGrid>
                <a:gridCol w="2057400"/>
                <a:gridCol w="2057400"/>
                <a:gridCol w="2057400"/>
                <a:gridCol w="2057400"/>
              </a:tblGrid>
              <a:tr h="86409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dirty="0" smtClean="0">
                          <a:latin typeface="Times New Roman" pitchFamily="18" charset="0"/>
                          <a:cs typeface="Times New Roman" pitchFamily="18" charset="0"/>
                        </a:rPr>
                        <a:t>Вид</a:t>
                      </a:r>
                      <a:r>
                        <a:rPr lang="ru-RU" baseline="0" dirty="0" smtClean="0">
                          <a:latin typeface="Times New Roman" pitchFamily="18" charset="0"/>
                          <a:cs typeface="Times New Roman" pitchFamily="18" charset="0"/>
                        </a:rPr>
                        <a:t>  порчи</a:t>
                      </a:r>
                      <a:endParaRPr lang="ru-RU" dirty="0" smtClean="0">
                        <a:latin typeface="Times New Roman" pitchFamily="18" charset="0"/>
                        <a:cs typeface="Times New Roman" pitchFamily="18" charset="0"/>
                      </a:endParaRPr>
                    </a:p>
                    <a:p>
                      <a:endParaRPr lang="ru-RU" dirty="0">
                        <a:latin typeface="Times New Roman" pitchFamily="18" charset="0"/>
                        <a:cs typeface="Times New Roman" pitchFamily="18" charset="0"/>
                      </a:endParaRPr>
                    </a:p>
                  </a:txBody>
                  <a:tcPr>
                    <a:lnR w="12700" cap="flat" cmpd="sng" algn="ctr">
                      <a:solidFill>
                        <a:schemeClr val="tx1"/>
                      </a:solidFill>
                      <a:prstDash val="solid"/>
                      <a:round/>
                      <a:headEnd type="none" w="med" len="med"/>
                      <a:tailEnd type="none" w="med" len="med"/>
                    </a:lnR>
                  </a:tcPr>
                </a:tc>
                <a:tc>
                  <a:txBody>
                    <a:bodyPr/>
                    <a:lstStyle/>
                    <a:p>
                      <a:r>
                        <a:rPr lang="ru-RU" dirty="0" smtClean="0">
                          <a:latin typeface="Times New Roman" pitchFamily="18" charset="0"/>
                          <a:cs typeface="Times New Roman" pitchFamily="18" charset="0"/>
                        </a:rPr>
                        <a:t>Возбудители</a:t>
                      </a:r>
                      <a:endParaRPr lang="ru-RU"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ru-RU" dirty="0" smtClean="0">
                          <a:latin typeface="Times New Roman" pitchFamily="18" charset="0"/>
                          <a:cs typeface="Times New Roman" pitchFamily="18" charset="0"/>
                        </a:rPr>
                        <a:t>Органолептичес-кие показатели порчи</a:t>
                      </a:r>
                      <a:endParaRPr lang="ru-RU"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lang="ru-RU" dirty="0" smtClean="0">
                          <a:latin typeface="Times New Roman" pitchFamily="18" charset="0"/>
                          <a:cs typeface="Times New Roman" pitchFamily="18" charset="0"/>
                        </a:rPr>
                        <a:t>Меры профилактики</a:t>
                      </a:r>
                      <a:endParaRPr lang="ru-RU"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tcPr>
                </a:tc>
              </a:tr>
              <a:tr h="477379">
                <a:tc>
                  <a:txBody>
                    <a:bodyPr/>
                    <a:lstStyle/>
                    <a:p>
                      <a:pPr algn="l"/>
                      <a:r>
                        <a:rPr lang="ru-RU" dirty="0" smtClean="0">
                          <a:latin typeface="Times New Roman" pitchFamily="18" charset="0"/>
                          <a:cs typeface="Times New Roman" pitchFamily="18" charset="0"/>
                        </a:rPr>
                        <a:t>Кислотное брожение</a:t>
                      </a:r>
                      <a:endParaRPr lang="ru-RU" dirty="0">
                        <a:latin typeface="Times New Roman" pitchFamily="18" charset="0"/>
                        <a:cs typeface="Times New Roman" pitchFamily="18" charset="0"/>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r>
                        <a:rPr lang="ru-RU" dirty="0" smtClean="0">
                          <a:latin typeface="Times New Roman" pitchFamily="18" charset="0"/>
                          <a:cs typeface="Times New Roman" pitchFamily="18" charset="0"/>
                        </a:rPr>
                        <a:t>Молочнокислые бактерии</a:t>
                      </a:r>
                      <a:endParaRPr lang="ru-RU"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r>
                        <a:rPr lang="ru-RU" dirty="0" smtClean="0">
                          <a:latin typeface="Times New Roman" pitchFamily="18" charset="0"/>
                          <a:cs typeface="Times New Roman" pitchFamily="18" charset="0"/>
                        </a:rPr>
                        <a:t>Продукт</a:t>
                      </a:r>
                      <a:r>
                        <a:rPr lang="ru-RU" baseline="0" dirty="0" smtClean="0">
                          <a:latin typeface="Times New Roman" pitchFamily="18" charset="0"/>
                          <a:cs typeface="Times New Roman" pitchFamily="18" charset="0"/>
                        </a:rPr>
                        <a:t> подвергается сквашиванию</a:t>
                      </a:r>
                      <a:endParaRPr lang="ru-RU"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r>
                        <a:rPr lang="ru-RU" dirty="0" smtClean="0">
                          <a:latin typeface="Times New Roman" pitchFamily="18" charset="0"/>
                          <a:cs typeface="Times New Roman" pitchFamily="18" charset="0"/>
                        </a:rPr>
                        <a:t>Использование низких температур</a:t>
                      </a:r>
                      <a:endParaRPr lang="ru-RU"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r>
              <a:tr h="537328">
                <a:tc>
                  <a:txBody>
                    <a:bodyPr/>
                    <a:lstStyle/>
                    <a:p>
                      <a:r>
                        <a:rPr lang="ru-RU" dirty="0" smtClean="0">
                          <a:latin typeface="Times New Roman" pitchFamily="18" charset="0"/>
                          <a:cs typeface="Times New Roman" pitchFamily="18" charset="0"/>
                        </a:rPr>
                        <a:t>Плесневение</a:t>
                      </a:r>
                      <a:endParaRPr lang="ru-RU" dirty="0">
                        <a:latin typeface="Times New Roman" pitchFamily="18" charset="0"/>
                        <a:cs typeface="Times New Roman" pitchFamily="18" charset="0"/>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dirty="0" smtClean="0">
                          <a:latin typeface="Times New Roman" pitchFamily="18" charset="0"/>
                          <a:cs typeface="Times New Roman" pitchFamily="18" charset="0"/>
                        </a:rPr>
                        <a:t>Оидиум пенициллиум</a:t>
                      </a:r>
                      <a:endParaRPr lang="ru-RU"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dirty="0" smtClean="0">
                          <a:latin typeface="Times New Roman" pitchFamily="18" charset="0"/>
                          <a:cs typeface="Times New Roman" pitchFamily="18" charset="0"/>
                        </a:rPr>
                        <a:t>Опреснение продукта</a:t>
                      </a:r>
                      <a:endParaRPr lang="ru-RU"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dirty="0" smtClean="0">
                          <a:latin typeface="Times New Roman" pitchFamily="18" charset="0"/>
                          <a:cs typeface="Times New Roman" pitchFamily="18" charset="0"/>
                        </a:rPr>
                        <a:t>Использование низких температур</a:t>
                      </a:r>
                    </a:p>
                    <a:p>
                      <a:endParaRPr lang="ru-RU"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67045">
                <a:tc>
                  <a:txBody>
                    <a:bodyPr/>
                    <a:lstStyle/>
                    <a:p>
                      <a:r>
                        <a:rPr lang="ru-RU" u="none" dirty="0" smtClean="0">
                          <a:latin typeface="Times New Roman" pitchFamily="18" charset="0"/>
                          <a:cs typeface="Times New Roman" pitchFamily="18" charset="0"/>
                        </a:rPr>
                        <a:t>Гниение</a:t>
                      </a:r>
                      <a:endParaRPr lang="ru-RU" u="none" dirty="0">
                        <a:latin typeface="Times New Roman" pitchFamily="18" charset="0"/>
                        <a:cs typeface="Times New Roman" pitchFamily="18" charset="0"/>
                      </a:endParaRP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dirty="0" smtClean="0">
                          <a:latin typeface="Times New Roman" pitchFamily="18" charset="0"/>
                          <a:cs typeface="Times New Roman" pitchFamily="18" charset="0"/>
                        </a:rPr>
                        <a:t>Кишечная палочка, протей,</a:t>
                      </a:r>
                    </a:p>
                    <a:p>
                      <a:r>
                        <a:rPr lang="ru-RU" dirty="0" smtClean="0">
                          <a:latin typeface="Times New Roman" pitchFamily="18" charset="0"/>
                          <a:cs typeface="Times New Roman" pitchFamily="18" charset="0"/>
                        </a:rPr>
                        <a:t>стафилококки</a:t>
                      </a:r>
                      <a:endParaRPr lang="ru-RU"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dirty="0" smtClean="0">
                          <a:latin typeface="Times New Roman" pitchFamily="18" charset="0"/>
                          <a:cs typeface="Times New Roman" pitchFamily="18" charset="0"/>
                        </a:rPr>
                        <a:t>Горький вкус, сине-серая окраска, неприятный запах</a:t>
                      </a:r>
                      <a:endParaRPr lang="ru-RU"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ru-RU" dirty="0" smtClean="0">
                          <a:latin typeface="Times New Roman" pitchFamily="18" charset="0"/>
                          <a:cs typeface="Times New Roman" pitchFamily="18" charset="0"/>
                        </a:rPr>
                        <a:t>Использование низких температур</a:t>
                      </a:r>
                      <a:endParaRPr lang="ru-RU"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67045">
                <a:tc>
                  <a:txBody>
                    <a:bodyPr/>
                    <a:lstStyle/>
                    <a:p>
                      <a:endParaRPr lang="ru-RU" dirty="0"/>
                    </a:p>
                  </a:txBody>
                  <a:tcPr>
                    <a:lnT w="12700" cap="flat" cmpd="sng" algn="ctr">
                      <a:solidFill>
                        <a:schemeClr val="tx1"/>
                      </a:solidFill>
                      <a:prstDash val="solid"/>
                      <a:round/>
                      <a:headEnd type="none" w="med" len="med"/>
                      <a:tailEnd type="none" w="med" len="med"/>
                    </a:lnT>
                  </a:tcPr>
                </a:tc>
                <a:tc>
                  <a:txBody>
                    <a:bodyPr/>
                    <a:lstStyle/>
                    <a:p>
                      <a:endParaRPr lang="ru-RU" dirty="0"/>
                    </a:p>
                  </a:txBody>
                  <a:tcPr>
                    <a:lnT w="12700" cap="flat" cmpd="sng" algn="ctr">
                      <a:solidFill>
                        <a:schemeClr val="tx1"/>
                      </a:solidFill>
                      <a:prstDash val="solid"/>
                      <a:round/>
                      <a:headEnd type="none" w="med" len="med"/>
                      <a:tailEnd type="none" w="med" len="med"/>
                    </a:lnT>
                  </a:tcPr>
                </a:tc>
                <a:tc>
                  <a:txBody>
                    <a:bodyPr/>
                    <a:lstStyle/>
                    <a:p>
                      <a:endParaRPr lang="ru-RU" dirty="0"/>
                    </a:p>
                  </a:txBody>
                  <a:tcPr>
                    <a:lnT w="12700" cap="flat" cmpd="sng" algn="ctr">
                      <a:solidFill>
                        <a:schemeClr val="tx1"/>
                      </a:solidFill>
                      <a:prstDash val="solid"/>
                      <a:round/>
                      <a:headEnd type="none" w="med" len="med"/>
                      <a:tailEnd type="none" w="med" len="med"/>
                    </a:lnT>
                  </a:tcPr>
                </a:tc>
                <a:tc>
                  <a:txBody>
                    <a:bodyPr/>
                    <a:lstStyle/>
                    <a:p>
                      <a:endParaRPr lang="ru-RU" dirty="0"/>
                    </a:p>
                  </a:txBody>
                  <a:tcPr>
                    <a:lnT w="12700" cap="flat" cmpd="sng" algn="ctr">
                      <a:solidFill>
                        <a:schemeClr val="tx1"/>
                      </a:solidFill>
                      <a:prstDash val="solid"/>
                      <a:round/>
                      <a:headEnd type="none" w="med" len="med"/>
                      <a:tailEnd type="none" w="med" len="med"/>
                    </a:lnT>
                  </a:tcPr>
                </a:tc>
              </a:tr>
              <a:tr h="370840">
                <a:tc>
                  <a:txBody>
                    <a:bodyPr/>
                    <a:lstStyle/>
                    <a:p>
                      <a:endParaRPr lang="ru-RU" dirty="0"/>
                    </a:p>
                  </a:txBody>
                  <a:tcPr/>
                </a:tc>
                <a:tc>
                  <a:txBody>
                    <a:bodyPr/>
                    <a:lstStyle/>
                    <a:p>
                      <a:endParaRPr lang="ru-RU" dirty="0"/>
                    </a:p>
                  </a:txBody>
                  <a:tcPr/>
                </a:tc>
                <a:tc>
                  <a:txBody>
                    <a:bodyPr/>
                    <a:lstStyle/>
                    <a:p>
                      <a:endParaRPr lang="ru-RU" dirty="0"/>
                    </a:p>
                  </a:txBody>
                  <a:tcPr/>
                </a:tc>
                <a:tc>
                  <a:txBody>
                    <a:bodyPr/>
                    <a:lstStyle/>
                    <a:p>
                      <a:endParaRPr lang="ru-RU" dirty="0"/>
                    </a:p>
                  </a:txBody>
                  <a:tcPr/>
                </a:tc>
              </a:tr>
              <a:tr h="370840">
                <a:tc>
                  <a:txBody>
                    <a:bodyPr/>
                    <a:lstStyle/>
                    <a:p>
                      <a:endParaRPr lang="ru-RU" dirty="0"/>
                    </a:p>
                  </a:txBody>
                  <a:tcPr/>
                </a:tc>
                <a:tc>
                  <a:txBody>
                    <a:bodyPr/>
                    <a:lstStyle/>
                    <a:p>
                      <a:endParaRPr lang="ru-RU" dirty="0"/>
                    </a:p>
                  </a:txBody>
                  <a:tcPr/>
                </a:tc>
                <a:tc>
                  <a:txBody>
                    <a:bodyPr/>
                    <a:lstStyle/>
                    <a:p>
                      <a:endParaRPr lang="ru-RU" dirty="0"/>
                    </a:p>
                  </a:txBody>
                  <a:tcPr/>
                </a:tc>
                <a:tc>
                  <a:txBody>
                    <a:bodyPr/>
                    <a:lstStyle/>
                    <a:p>
                      <a:endParaRPr lang="ru-RU" dirty="0"/>
                    </a:p>
                  </a:txBody>
                  <a:tcPr/>
                </a:tc>
              </a:tr>
            </a:tbl>
          </a:graphicData>
        </a:graphic>
      </p:graphicFrame>
      <p:pic>
        <p:nvPicPr>
          <p:cNvPr id="5" name="Picture 5" descr="pered_-1_51"/>
          <p:cNvPicPr>
            <a:picLocks noChangeAspect="1" noChangeArrowheads="1"/>
          </p:cNvPicPr>
          <p:nvPr/>
        </p:nvPicPr>
        <p:blipFill>
          <a:blip r:embed="rId3" cstate="print"/>
          <a:srcRect/>
          <a:stretch>
            <a:fillRect/>
          </a:stretch>
        </p:blipFill>
        <p:spPr bwMode="auto">
          <a:xfrm>
            <a:off x="467544" y="4869160"/>
            <a:ext cx="1944216" cy="1849388"/>
          </a:xfrm>
          <a:prstGeom prst="rect">
            <a:avLst/>
          </a:prstGeom>
          <a:noFill/>
        </p:spPr>
      </p:pic>
      <p:pic>
        <p:nvPicPr>
          <p:cNvPr id="854018" name="Picture 2" descr="C:\Documents and Settings\User\Мои документы\Мои рисунки\anypics.ru-58362.jpg"/>
          <p:cNvPicPr>
            <a:picLocks noChangeAspect="1" noChangeArrowheads="1"/>
          </p:cNvPicPr>
          <p:nvPr/>
        </p:nvPicPr>
        <p:blipFill>
          <a:blip r:embed="rId4" cstate="print"/>
          <a:srcRect/>
          <a:stretch>
            <a:fillRect/>
          </a:stretch>
        </p:blipFill>
        <p:spPr bwMode="auto">
          <a:xfrm>
            <a:off x="3491880" y="5013176"/>
            <a:ext cx="1800200" cy="1728192"/>
          </a:xfrm>
          <a:prstGeom prst="rect">
            <a:avLst/>
          </a:prstGeom>
          <a:noFill/>
        </p:spPr>
      </p:pic>
      <p:pic>
        <p:nvPicPr>
          <p:cNvPr id="854019" name="Picture 3" descr="C:\Documents and Settings\User\Мои документы\Мои рисунки\anypics.ru-51161.jpg"/>
          <p:cNvPicPr>
            <a:picLocks noChangeAspect="1" noChangeArrowheads="1"/>
          </p:cNvPicPr>
          <p:nvPr/>
        </p:nvPicPr>
        <p:blipFill>
          <a:blip r:embed="rId5" cstate="print"/>
          <a:srcRect/>
          <a:stretch>
            <a:fillRect/>
          </a:stretch>
        </p:blipFill>
        <p:spPr bwMode="auto">
          <a:xfrm>
            <a:off x="6372200" y="4941168"/>
            <a:ext cx="2016224" cy="1728192"/>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8229600" cy="576064"/>
          </a:xfrm>
        </p:spPr>
        <p:txBody>
          <a:bodyPr>
            <a:normAutofit/>
          </a:bodyPr>
          <a:lstStyle/>
          <a:p>
            <a:r>
              <a:rPr lang="ru-RU" sz="2800" b="1" i="1" dirty="0" smtClean="0">
                <a:latin typeface="Times New Roman" pitchFamily="18" charset="0"/>
                <a:cs typeface="Times New Roman" pitchFamily="18" charset="0"/>
              </a:rPr>
              <a:t>Термические способы обработки молока</a:t>
            </a:r>
            <a:endParaRPr lang="ru-RU" sz="2800" i="1" dirty="0">
              <a:latin typeface="Times New Roman" pitchFamily="18" charset="0"/>
              <a:cs typeface="Times New Roman" pitchFamily="18" charset="0"/>
            </a:endParaRPr>
          </a:p>
        </p:txBody>
      </p:sp>
      <p:sp>
        <p:nvSpPr>
          <p:cNvPr id="3" name="Содержимое 2"/>
          <p:cNvSpPr>
            <a:spLocks noGrp="1"/>
          </p:cNvSpPr>
          <p:nvPr>
            <p:ph idx="1"/>
          </p:nvPr>
        </p:nvSpPr>
        <p:spPr>
          <a:xfrm>
            <a:off x="179512" y="620688"/>
            <a:ext cx="8507288" cy="5976664"/>
          </a:xfrm>
        </p:spPr>
        <p:txBody>
          <a:bodyPr>
            <a:normAutofit lnSpcReduction="10000"/>
          </a:bodyPr>
          <a:lstStyle/>
          <a:p>
            <a:r>
              <a:rPr lang="ru-RU" sz="1400" dirty="0" smtClean="0">
                <a:latin typeface="Times New Roman" pitchFamily="18" charset="0"/>
                <a:cs typeface="Times New Roman" pitchFamily="18" charset="0"/>
              </a:rPr>
              <a:t>Практически все молоко, которое можно найти в магазине проходит промышленную термическую обработку, что в высокой степени гарантирует безопасность потребления такого молока, хотя польза его по сравнению с парным естественно ниже. От температуры и времени термической обработки зависит и срок годности продукта.</a:t>
            </a:r>
          </a:p>
          <a:p>
            <a:pPr algn="ctr">
              <a:buNone/>
            </a:pPr>
            <a:r>
              <a:rPr lang="ru-RU" sz="1600" b="1" i="1" dirty="0" smtClean="0">
                <a:solidFill>
                  <a:schemeClr val="accent6">
                    <a:lumMod val="50000"/>
                  </a:schemeClr>
                </a:solidFill>
                <a:latin typeface="Times New Roman" pitchFamily="18" charset="0"/>
                <a:cs typeface="Times New Roman" pitchFamily="18" charset="0"/>
              </a:rPr>
              <a:t>Молоко пастеризованное</a:t>
            </a:r>
          </a:p>
          <a:p>
            <a:r>
              <a:rPr lang="ru-RU" sz="1400" dirty="0" smtClean="0">
                <a:latin typeface="Times New Roman" pitchFamily="18" charset="0"/>
                <a:cs typeface="Times New Roman" pitchFamily="18" charset="0"/>
              </a:rPr>
              <a:t>Наиболее щадящий и, как следствие, распространенный </a:t>
            </a:r>
            <a:r>
              <a:rPr lang="ru-RU" sz="1400" b="1" i="1" dirty="0" smtClean="0">
                <a:solidFill>
                  <a:schemeClr val="accent6">
                    <a:lumMod val="50000"/>
                  </a:schemeClr>
                </a:solidFill>
                <a:latin typeface="Times New Roman" pitchFamily="18" charset="0"/>
                <a:cs typeface="Times New Roman" pitchFamily="18" charset="0"/>
              </a:rPr>
              <a:t>способ обработки молока – это пастеризация</a:t>
            </a:r>
            <a:r>
              <a:rPr lang="ru-RU" sz="1400" dirty="0" smtClean="0">
                <a:latin typeface="Times New Roman" pitchFamily="18" charset="0"/>
                <a:cs typeface="Times New Roman" pitchFamily="18" charset="0"/>
              </a:rPr>
              <a:t>. Этот способ позволяет сохранить полезные свойства, запах и вкус молока с наименьшими потерями. При пастеризации молоко нагревают до температур, при которых уничтожается патогенная, </a:t>
            </a:r>
            <a:r>
              <a:rPr lang="ru-RU" sz="1400" dirty="0" smtClean="0">
                <a:latin typeface="Times New Roman" pitchFamily="18" charset="0"/>
                <a:cs typeface="Times New Roman" pitchFamily="18" charset="0"/>
              </a:rPr>
              <a:t>токсинообразующая</a:t>
            </a:r>
            <a:r>
              <a:rPr lang="ru-RU" sz="1400" dirty="0" smtClean="0">
                <a:latin typeface="Times New Roman" pitchFamily="18" charset="0"/>
                <a:cs typeface="Times New Roman" pitchFamily="18" charset="0"/>
              </a:rPr>
              <a:t> микрофлора. Как следствие, обеспечивается более длительный срок хранения продукта и с большой вероятностью исключается развитие инфекционных заболеваний. Устойчивость различных микроорганизмов к повышенным температурам различна, наиболее стойкой к высоким температурам является туберкулезная палочка, она погибает при температуре 60-65 </a:t>
            </a:r>
            <a:r>
              <a:rPr lang="ru-RU" sz="1400" baseline="30000" dirty="0" smtClean="0">
                <a:latin typeface="Times New Roman" pitchFamily="18" charset="0"/>
                <a:cs typeface="Times New Roman" pitchFamily="18" charset="0"/>
              </a:rPr>
              <a:t>о</a:t>
            </a:r>
            <a:r>
              <a:rPr lang="ru-RU" sz="1400" dirty="0" smtClean="0">
                <a:latin typeface="Times New Roman" pitchFamily="18" charset="0"/>
                <a:cs typeface="Times New Roman" pitchFamily="18" charset="0"/>
              </a:rPr>
              <a:t>С</a:t>
            </a:r>
            <a:r>
              <a:rPr lang="ru-RU" sz="1400" dirty="0" smtClean="0">
                <a:latin typeface="Times New Roman" pitchFamily="18" charset="0"/>
                <a:cs typeface="Times New Roman" pitchFamily="18" charset="0"/>
              </a:rPr>
              <a:t> с выдержкой 30 минут, хотя есть сведения, что некоторые штаммы погибают лишь при </a:t>
            </a:r>
            <a:r>
              <a:rPr lang="ru-RU" sz="1400" dirty="0" smtClean="0">
                <a:latin typeface="Times New Roman" pitchFamily="18" charset="0"/>
                <a:cs typeface="Times New Roman" pitchFamily="18" charset="0"/>
              </a:rPr>
              <a:t>t</a:t>
            </a:r>
            <a:r>
              <a:rPr lang="ru-RU" sz="1400" dirty="0" smtClean="0">
                <a:latin typeface="Times New Roman" pitchFamily="18" charset="0"/>
                <a:cs typeface="Times New Roman" pitchFamily="18" charset="0"/>
              </a:rPr>
              <a:t> =75 </a:t>
            </a:r>
            <a:r>
              <a:rPr lang="ru-RU" sz="1400" baseline="30000" dirty="0" smtClean="0">
                <a:latin typeface="Times New Roman" pitchFamily="18" charset="0"/>
                <a:cs typeface="Times New Roman" pitchFamily="18" charset="0"/>
              </a:rPr>
              <a:t>о</a:t>
            </a:r>
            <a:r>
              <a:rPr lang="ru-RU" sz="1400" dirty="0" smtClean="0">
                <a:latin typeface="Times New Roman" pitchFamily="18" charset="0"/>
                <a:cs typeface="Times New Roman" pitchFamily="18" charset="0"/>
              </a:rPr>
              <a:t>С</a:t>
            </a:r>
            <a:r>
              <a:rPr lang="ru-RU" sz="1400" dirty="0" smtClean="0">
                <a:latin typeface="Times New Roman" pitchFamily="18" charset="0"/>
                <a:cs typeface="Times New Roman" pitchFamily="18" charset="0"/>
              </a:rPr>
              <a:t> с выдержкой 30 минут. Пастеризация, обеспечивающая уничтожение туберкулезной и кишечной палочек, других микроорганизмов и </a:t>
            </a:r>
            <a:r>
              <a:rPr lang="ru-RU" sz="1400" dirty="0" smtClean="0">
                <a:latin typeface="Times New Roman" pitchFamily="18" charset="0"/>
                <a:cs typeface="Times New Roman" pitchFamily="18" charset="0"/>
              </a:rPr>
              <a:t>инактивацию</a:t>
            </a:r>
            <a:r>
              <a:rPr lang="ru-RU" sz="1400" dirty="0" smtClean="0">
                <a:latin typeface="Times New Roman" pitchFamily="18" charset="0"/>
                <a:cs typeface="Times New Roman" pitchFamily="18" charset="0"/>
              </a:rPr>
              <a:t> ферментов, может проходить в нескольких режимах:</a:t>
            </a:r>
          </a:p>
          <a:p>
            <a:r>
              <a:rPr lang="ru-RU" sz="1400" b="1" i="1" dirty="0" smtClean="0">
                <a:solidFill>
                  <a:schemeClr val="accent6">
                    <a:lumMod val="50000"/>
                  </a:schemeClr>
                </a:solidFill>
                <a:latin typeface="Times New Roman" pitchFamily="18" charset="0"/>
                <a:cs typeface="Times New Roman" pitchFamily="18" charset="0"/>
              </a:rPr>
              <a:t>длительная пастеризация: </a:t>
            </a:r>
            <a:r>
              <a:rPr lang="ru-RU" sz="1400" b="1" i="1" dirty="0" smtClean="0">
                <a:solidFill>
                  <a:schemeClr val="accent6">
                    <a:lumMod val="50000"/>
                  </a:schemeClr>
                </a:solidFill>
                <a:latin typeface="Times New Roman" pitchFamily="18" charset="0"/>
                <a:cs typeface="Times New Roman" pitchFamily="18" charset="0"/>
              </a:rPr>
              <a:t>t</a:t>
            </a:r>
            <a:r>
              <a:rPr lang="ru-RU" sz="1400" b="1" i="1" dirty="0" smtClean="0">
                <a:solidFill>
                  <a:schemeClr val="accent6">
                    <a:lumMod val="50000"/>
                  </a:schemeClr>
                </a:solidFill>
                <a:latin typeface="Times New Roman" pitchFamily="18" charset="0"/>
                <a:cs typeface="Times New Roman" pitchFamily="18" charset="0"/>
              </a:rPr>
              <a:t> = 65 </a:t>
            </a:r>
            <a:r>
              <a:rPr lang="ru-RU" sz="1400" b="1" i="1" baseline="30000" dirty="0" smtClean="0">
                <a:solidFill>
                  <a:schemeClr val="accent6">
                    <a:lumMod val="50000"/>
                  </a:schemeClr>
                </a:solidFill>
                <a:latin typeface="Times New Roman" pitchFamily="18" charset="0"/>
                <a:cs typeface="Times New Roman" pitchFamily="18" charset="0"/>
              </a:rPr>
              <a:t>о</a:t>
            </a:r>
            <a:r>
              <a:rPr lang="ru-RU" sz="1400" b="1" i="1" dirty="0" smtClean="0">
                <a:solidFill>
                  <a:schemeClr val="accent6">
                    <a:lumMod val="50000"/>
                  </a:schemeClr>
                </a:solidFill>
                <a:latin typeface="Times New Roman" pitchFamily="18" charset="0"/>
                <a:cs typeface="Times New Roman" pitchFamily="18" charset="0"/>
              </a:rPr>
              <a:t>С</a:t>
            </a:r>
            <a:r>
              <a:rPr lang="ru-RU" sz="1400" b="1" i="1" dirty="0" smtClean="0">
                <a:solidFill>
                  <a:schemeClr val="accent6">
                    <a:lumMod val="50000"/>
                  </a:schemeClr>
                </a:solidFill>
                <a:latin typeface="Times New Roman" pitchFamily="18" charset="0"/>
                <a:cs typeface="Times New Roman" pitchFamily="18" charset="0"/>
              </a:rPr>
              <a:t>, время – 30 минут.</a:t>
            </a:r>
          </a:p>
          <a:p>
            <a:r>
              <a:rPr lang="ru-RU" sz="1400" b="1" i="1" dirty="0" smtClean="0">
                <a:solidFill>
                  <a:schemeClr val="accent6">
                    <a:lumMod val="50000"/>
                  </a:schemeClr>
                </a:solidFill>
                <a:latin typeface="Times New Roman" pitchFamily="18" charset="0"/>
                <a:cs typeface="Times New Roman" pitchFamily="18" charset="0"/>
              </a:rPr>
              <a:t>кратковременная пастеризация: t=71-75 </a:t>
            </a:r>
            <a:r>
              <a:rPr lang="ru-RU" sz="1400" b="1" i="1" baseline="30000" dirty="0" smtClean="0">
                <a:solidFill>
                  <a:schemeClr val="accent6">
                    <a:lumMod val="50000"/>
                  </a:schemeClr>
                </a:solidFill>
                <a:latin typeface="Times New Roman" pitchFamily="18" charset="0"/>
                <a:cs typeface="Times New Roman" pitchFamily="18" charset="0"/>
              </a:rPr>
              <a:t>о</a:t>
            </a:r>
            <a:r>
              <a:rPr lang="ru-RU" sz="1400" b="1" i="1" dirty="0" smtClean="0">
                <a:solidFill>
                  <a:schemeClr val="accent6">
                    <a:lumMod val="50000"/>
                  </a:schemeClr>
                </a:solidFill>
                <a:latin typeface="Times New Roman" pitchFamily="18" charset="0"/>
                <a:cs typeface="Times New Roman" pitchFamily="18" charset="0"/>
              </a:rPr>
              <a:t>С</a:t>
            </a:r>
            <a:r>
              <a:rPr lang="ru-RU" sz="1400" b="1" i="1" dirty="0" smtClean="0">
                <a:solidFill>
                  <a:schemeClr val="accent6">
                    <a:lumMod val="50000"/>
                  </a:schemeClr>
                </a:solidFill>
                <a:latin typeface="Times New Roman" pitchFamily="18" charset="0"/>
                <a:cs typeface="Times New Roman" pitchFamily="18" charset="0"/>
              </a:rPr>
              <a:t>, время – 15-40 с.</a:t>
            </a:r>
          </a:p>
          <a:p>
            <a:r>
              <a:rPr lang="ru-RU" sz="1400" b="1" i="1" dirty="0" smtClean="0">
                <a:solidFill>
                  <a:schemeClr val="accent6">
                    <a:lumMod val="50000"/>
                  </a:schemeClr>
                </a:solidFill>
                <a:latin typeface="Times New Roman" pitchFamily="18" charset="0"/>
                <a:cs typeface="Times New Roman" pitchFamily="18" charset="0"/>
              </a:rPr>
              <a:t>мгновенная пастеризация: t=85 </a:t>
            </a:r>
            <a:r>
              <a:rPr lang="ru-RU" sz="1400" b="1" i="1" baseline="30000" dirty="0" smtClean="0">
                <a:solidFill>
                  <a:schemeClr val="accent6">
                    <a:lumMod val="50000"/>
                  </a:schemeClr>
                </a:solidFill>
                <a:latin typeface="Times New Roman" pitchFamily="18" charset="0"/>
                <a:cs typeface="Times New Roman" pitchFamily="18" charset="0"/>
              </a:rPr>
              <a:t>о</a:t>
            </a:r>
            <a:r>
              <a:rPr lang="ru-RU" sz="1400" b="1" i="1" dirty="0" smtClean="0">
                <a:solidFill>
                  <a:schemeClr val="accent6">
                    <a:lumMod val="50000"/>
                  </a:schemeClr>
                </a:solidFill>
                <a:latin typeface="Times New Roman" pitchFamily="18" charset="0"/>
                <a:cs typeface="Times New Roman" pitchFamily="18" charset="0"/>
              </a:rPr>
              <a:t>С</a:t>
            </a:r>
            <a:r>
              <a:rPr lang="ru-RU" sz="1400" b="1" i="1" dirty="0" smtClean="0">
                <a:solidFill>
                  <a:schemeClr val="accent6">
                    <a:lumMod val="50000"/>
                  </a:schemeClr>
                </a:solidFill>
                <a:latin typeface="Times New Roman" pitchFamily="18" charset="0"/>
                <a:cs typeface="Times New Roman" pitchFamily="18" charset="0"/>
              </a:rPr>
              <a:t>, время – 8-10 с.</a:t>
            </a:r>
          </a:p>
          <a:p>
            <a:r>
              <a:rPr lang="ru-RU" sz="1400" dirty="0" smtClean="0">
                <a:latin typeface="Times New Roman" pitchFamily="18" charset="0"/>
                <a:cs typeface="Times New Roman" pitchFamily="18" charset="0"/>
              </a:rPr>
              <a:t>Вследствие того, что молоко не доводится до высоких температур, в нем сохраняется больше полезных веществ, чем при кипячении и стерилизации. Благодаря тому, что ряд молочнокислых микроорганизмов сохраняется, такое молоко скисает, из него можно получить кисломолочные продукты, например творог. </a:t>
            </a:r>
            <a:r>
              <a:rPr lang="ru-RU" sz="1400" b="1" i="1" dirty="0" smtClean="0">
                <a:solidFill>
                  <a:schemeClr val="accent6">
                    <a:lumMod val="50000"/>
                  </a:schemeClr>
                </a:solidFill>
                <a:latin typeface="Times New Roman" pitchFamily="18" charset="0"/>
                <a:cs typeface="Times New Roman" pitchFamily="18" charset="0"/>
              </a:rPr>
              <a:t>Недостаток пастеризации </a:t>
            </a:r>
            <a:r>
              <a:rPr lang="ru-RU" sz="1400" dirty="0" smtClean="0">
                <a:latin typeface="Times New Roman" pitchFamily="18" charset="0"/>
                <a:cs typeface="Times New Roman" pitchFamily="18" charset="0"/>
              </a:rPr>
              <a:t>состоит в том, что для уничтожения спор бактерий необходима более высокая температура (то есть методы стерилизации). Поэтому срок хранения пастеризованного молока существенно ниже, чем у стерилизованного, и составляет, в зависимости от вида пастеризации и используемой тары, 4-15 дней (в неповрежденной упаковке). </a:t>
            </a:r>
            <a:r>
              <a:rPr lang="ru-RU" sz="1400" dirty="0" smtClean="0">
                <a:latin typeface="Times New Roman" pitchFamily="18" charset="0"/>
                <a:cs typeface="Times New Roman" pitchFamily="18" charset="0"/>
              </a:rPr>
              <a:t>Xранить</a:t>
            </a:r>
            <a:r>
              <a:rPr lang="ru-RU" sz="1400" dirty="0" smtClean="0">
                <a:latin typeface="Times New Roman" pitchFamily="18" charset="0"/>
                <a:cs typeface="Times New Roman" pitchFamily="18" charset="0"/>
              </a:rPr>
              <a:t> пастеризованное молоко следует в холодильнике. Теоретически, такое молоко можно пить без дополнительной термической обработки, как, впрочем, многие и делают, но все же для полной безопасности, перед употреблением пастеризованное молоко рекомендуют кипятить, особенно если Вы используете его в детском питании.</a:t>
            </a:r>
          </a:p>
          <a:p>
            <a:endParaRPr lang="ru-RU" sz="1200"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16632"/>
            <a:ext cx="8229600" cy="360040"/>
          </a:xfrm>
        </p:spPr>
        <p:txBody>
          <a:bodyPr>
            <a:noAutofit/>
          </a:bodyPr>
          <a:lstStyle/>
          <a:p>
            <a:r>
              <a:rPr lang="en-US" sz="2800" b="1" i="1" dirty="0" smtClean="0">
                <a:solidFill>
                  <a:schemeClr val="tx2">
                    <a:lumMod val="75000"/>
                  </a:schemeClr>
                </a:solidFill>
                <a:latin typeface="Times New Roman" pitchFamily="18" charset="0"/>
                <a:cs typeface="Times New Roman" pitchFamily="18" charset="0"/>
              </a:rPr>
              <a:t/>
            </a:r>
            <a:br>
              <a:rPr lang="en-US" sz="2800" b="1" i="1" dirty="0" smtClean="0">
                <a:solidFill>
                  <a:schemeClr val="tx2">
                    <a:lumMod val="75000"/>
                  </a:schemeClr>
                </a:solidFill>
                <a:latin typeface="Times New Roman" pitchFamily="18" charset="0"/>
                <a:cs typeface="Times New Roman" pitchFamily="18" charset="0"/>
              </a:rPr>
            </a:br>
            <a:r>
              <a:rPr lang="ru-RU" sz="2800" b="1" i="1" dirty="0" smtClean="0">
                <a:latin typeface="Times New Roman" pitchFamily="18" charset="0"/>
                <a:cs typeface="Times New Roman" pitchFamily="18" charset="0"/>
              </a:rPr>
              <a:t>Термические способы обработки молока</a:t>
            </a:r>
            <a:endParaRPr lang="ru-RU" sz="2800" i="1" dirty="0">
              <a:solidFill>
                <a:schemeClr val="tx2">
                  <a:lumMod val="75000"/>
                </a:schemeClr>
              </a:solidFill>
              <a:latin typeface="Times New Roman" pitchFamily="18" charset="0"/>
              <a:cs typeface="Times New Roman" pitchFamily="18" charset="0"/>
            </a:endParaRPr>
          </a:p>
        </p:txBody>
      </p:sp>
      <p:sp>
        <p:nvSpPr>
          <p:cNvPr id="3" name="Содержимое 2"/>
          <p:cNvSpPr>
            <a:spLocks noGrp="1"/>
          </p:cNvSpPr>
          <p:nvPr>
            <p:ph idx="1"/>
          </p:nvPr>
        </p:nvSpPr>
        <p:spPr>
          <a:xfrm>
            <a:off x="251520" y="548680"/>
            <a:ext cx="8640960" cy="5577483"/>
          </a:xfrm>
        </p:spPr>
        <p:txBody>
          <a:bodyPr>
            <a:normAutofit fontScale="47500" lnSpcReduction="20000"/>
          </a:bodyPr>
          <a:lstStyle/>
          <a:p>
            <a:endParaRPr lang="en-US" sz="3400" b="1" i="1" dirty="0" smtClean="0">
              <a:solidFill>
                <a:schemeClr val="accent6">
                  <a:lumMod val="50000"/>
                </a:schemeClr>
              </a:solidFill>
              <a:latin typeface="Times New Roman" pitchFamily="18" charset="0"/>
              <a:cs typeface="Times New Roman" pitchFamily="18" charset="0"/>
            </a:endParaRPr>
          </a:p>
          <a:p>
            <a:endParaRPr lang="en-US" sz="3400" b="1" i="1" dirty="0" smtClean="0">
              <a:solidFill>
                <a:schemeClr val="accent6">
                  <a:lumMod val="50000"/>
                </a:schemeClr>
              </a:solidFill>
              <a:latin typeface="Times New Roman" pitchFamily="18" charset="0"/>
              <a:cs typeface="Times New Roman" pitchFamily="18" charset="0"/>
            </a:endParaRPr>
          </a:p>
          <a:p>
            <a:r>
              <a:rPr lang="ru-RU" sz="3600" b="1" i="1" dirty="0" smtClean="0">
                <a:solidFill>
                  <a:schemeClr val="tx2">
                    <a:lumMod val="75000"/>
                  </a:schemeClr>
                </a:solidFill>
                <a:latin typeface="Times New Roman" pitchFamily="18" charset="0"/>
                <a:cs typeface="Times New Roman" pitchFamily="18" charset="0"/>
              </a:rPr>
              <a:t>Молоко </a:t>
            </a:r>
            <a:r>
              <a:rPr lang="ru-RU" sz="3600" b="1" i="1" dirty="0" smtClean="0">
                <a:solidFill>
                  <a:schemeClr val="tx2">
                    <a:lumMod val="75000"/>
                  </a:schemeClr>
                </a:solidFill>
                <a:latin typeface="Times New Roman" pitchFamily="18" charset="0"/>
                <a:cs typeface="Times New Roman" pitchFamily="18" charset="0"/>
              </a:rPr>
              <a:t>ультрапастеризованное</a:t>
            </a:r>
            <a:r>
              <a:rPr lang="ru-RU" sz="3600" b="1" i="1" dirty="0" smtClean="0">
                <a:solidFill>
                  <a:schemeClr val="tx2">
                    <a:lumMod val="75000"/>
                  </a:schemeClr>
                </a:solidFill>
                <a:latin typeface="Times New Roman" pitchFamily="18" charset="0"/>
                <a:cs typeface="Times New Roman" pitchFamily="18" charset="0"/>
              </a:rPr>
              <a:t/>
            </a:r>
            <a:br>
              <a:rPr lang="ru-RU" sz="3600" b="1" i="1" dirty="0" smtClean="0">
                <a:solidFill>
                  <a:schemeClr val="tx2">
                    <a:lumMod val="75000"/>
                  </a:schemeClr>
                </a:solidFill>
                <a:latin typeface="Times New Roman" pitchFamily="18" charset="0"/>
                <a:cs typeface="Times New Roman" pitchFamily="18" charset="0"/>
              </a:rPr>
            </a:br>
            <a:endParaRPr lang="en-US" sz="3400" b="1" i="1" dirty="0" smtClean="0">
              <a:solidFill>
                <a:schemeClr val="accent6">
                  <a:lumMod val="50000"/>
                </a:schemeClr>
              </a:solidFill>
              <a:latin typeface="Times New Roman" pitchFamily="18" charset="0"/>
              <a:cs typeface="Times New Roman" pitchFamily="18" charset="0"/>
            </a:endParaRPr>
          </a:p>
          <a:p>
            <a:r>
              <a:rPr lang="ru-RU" sz="3400" b="1" i="1" dirty="0" smtClean="0">
                <a:solidFill>
                  <a:schemeClr val="accent6">
                    <a:lumMod val="50000"/>
                  </a:schemeClr>
                </a:solidFill>
                <a:latin typeface="Times New Roman" pitchFamily="18" charset="0"/>
                <a:cs typeface="Times New Roman" pitchFamily="18" charset="0"/>
              </a:rPr>
              <a:t>Ультрапастеризация</a:t>
            </a:r>
            <a:endParaRPr lang="en-US" sz="3400" b="1" i="1" dirty="0" smtClean="0">
              <a:solidFill>
                <a:schemeClr val="accent6">
                  <a:lumMod val="50000"/>
                </a:schemeClr>
              </a:solidFill>
              <a:latin typeface="Times New Roman" pitchFamily="18" charset="0"/>
              <a:cs typeface="Times New Roman" pitchFamily="18" charset="0"/>
            </a:endParaRPr>
          </a:p>
          <a:p>
            <a:pPr>
              <a:buNone/>
            </a:pPr>
            <a:r>
              <a:rPr lang="en-US" sz="3400" b="1" i="1" dirty="0" smtClean="0">
                <a:solidFill>
                  <a:schemeClr val="tx2">
                    <a:lumMod val="75000"/>
                  </a:schemeClr>
                </a:solidFill>
                <a:latin typeface="Times New Roman" pitchFamily="18" charset="0"/>
                <a:cs typeface="Times New Roman" pitchFamily="18" charset="0"/>
              </a:rPr>
              <a:t>     </a:t>
            </a:r>
            <a:r>
              <a:rPr lang="ru-RU" sz="3400" b="1" i="1" dirty="0" smtClean="0">
                <a:solidFill>
                  <a:schemeClr val="tx2">
                    <a:lumMod val="75000"/>
                  </a:schemeClr>
                </a:solidFill>
                <a:latin typeface="Times New Roman" pitchFamily="18" charset="0"/>
                <a:cs typeface="Times New Roman" pitchFamily="18" charset="0"/>
              </a:rPr>
              <a:t> </a:t>
            </a:r>
            <a:r>
              <a:rPr lang="ru-RU" sz="3400" dirty="0" smtClean="0">
                <a:latin typeface="Times New Roman" pitchFamily="18" charset="0"/>
                <a:cs typeface="Times New Roman" pitchFamily="18" charset="0"/>
              </a:rPr>
              <a:t>(также применяется термин </a:t>
            </a:r>
            <a:r>
              <a:rPr lang="ru-RU" sz="3400" b="1" i="1" dirty="0" smtClean="0">
                <a:solidFill>
                  <a:schemeClr val="accent6">
                    <a:lumMod val="50000"/>
                  </a:schemeClr>
                </a:solidFill>
                <a:latin typeface="Times New Roman" pitchFamily="18" charset="0"/>
                <a:cs typeface="Times New Roman" pitchFamily="18" charset="0"/>
              </a:rPr>
              <a:t>«асептическая пастеризация»</a:t>
            </a:r>
            <a:r>
              <a:rPr lang="ru-RU" sz="3400" b="1" dirty="0" smtClean="0">
                <a:solidFill>
                  <a:schemeClr val="accent6">
                    <a:lumMod val="50000"/>
                  </a:schemeClr>
                </a:solidFill>
                <a:latin typeface="Times New Roman" pitchFamily="18" charset="0"/>
                <a:cs typeface="Times New Roman" pitchFamily="18" charset="0"/>
              </a:rPr>
              <a:t> </a:t>
            </a:r>
            <a:r>
              <a:rPr lang="ru-RU" sz="3400" dirty="0" smtClean="0">
                <a:latin typeface="Times New Roman" pitchFamily="18" charset="0"/>
                <a:cs typeface="Times New Roman" pitchFamily="18" charset="0"/>
              </a:rPr>
              <a:t>– это один из самых современных методов промышленной обработки молока. Он подразумевает, что </a:t>
            </a:r>
            <a:endParaRPr lang="en-US" sz="3400" dirty="0" smtClean="0">
              <a:latin typeface="Times New Roman" pitchFamily="18" charset="0"/>
              <a:cs typeface="Times New Roman" pitchFamily="18" charset="0"/>
            </a:endParaRPr>
          </a:p>
          <a:p>
            <a:pPr>
              <a:buNone/>
            </a:pPr>
            <a:r>
              <a:rPr lang="en-US" sz="3400" b="1" i="1" dirty="0" smtClean="0">
                <a:solidFill>
                  <a:schemeClr val="tx2">
                    <a:lumMod val="75000"/>
                  </a:schemeClr>
                </a:solidFill>
                <a:latin typeface="Times New Roman" pitchFamily="18" charset="0"/>
                <a:cs typeface="Times New Roman" pitchFamily="18" charset="0"/>
              </a:rPr>
              <a:t>       </a:t>
            </a:r>
            <a:r>
              <a:rPr lang="ru-RU" sz="3400" b="1" i="1" dirty="0" smtClean="0">
                <a:solidFill>
                  <a:schemeClr val="accent6">
                    <a:lumMod val="50000"/>
                  </a:schemeClr>
                </a:solidFill>
                <a:latin typeface="Times New Roman" pitchFamily="18" charset="0"/>
                <a:cs typeface="Times New Roman" pitchFamily="18" charset="0"/>
              </a:rPr>
              <a:t>сырое молоко высшего качества</a:t>
            </a:r>
            <a:endParaRPr lang="en-US" sz="3400" b="1" i="1" dirty="0" smtClean="0">
              <a:solidFill>
                <a:schemeClr val="accent6">
                  <a:lumMod val="50000"/>
                </a:schemeClr>
              </a:solidFill>
              <a:latin typeface="Times New Roman" pitchFamily="18" charset="0"/>
              <a:cs typeface="Times New Roman" pitchFamily="18" charset="0"/>
            </a:endParaRPr>
          </a:p>
          <a:p>
            <a:r>
              <a:rPr lang="ru-RU" sz="3400" dirty="0" smtClean="0">
                <a:solidFill>
                  <a:schemeClr val="accent6">
                    <a:lumMod val="50000"/>
                  </a:schemeClr>
                </a:solidFill>
                <a:latin typeface="Times New Roman" pitchFamily="18" charset="0"/>
                <a:cs typeface="Times New Roman" pitchFamily="18" charset="0"/>
              </a:rPr>
              <a:t> </a:t>
            </a:r>
            <a:r>
              <a:rPr lang="ru-RU" sz="3400" b="1" i="1" dirty="0" smtClean="0">
                <a:solidFill>
                  <a:schemeClr val="accent6">
                    <a:lumMod val="50000"/>
                  </a:schemeClr>
                </a:solidFill>
                <a:latin typeface="Times New Roman" pitchFamily="18" charset="0"/>
                <a:cs typeface="Times New Roman" pitchFamily="18" charset="0"/>
              </a:rPr>
              <a:t>проходит тепловую обработку при сверхвысоких температурах t=135-135 </a:t>
            </a:r>
            <a:r>
              <a:rPr lang="ru-RU" sz="3400" b="1" i="1" baseline="30000" dirty="0" smtClean="0">
                <a:solidFill>
                  <a:schemeClr val="accent6">
                    <a:lumMod val="50000"/>
                  </a:schemeClr>
                </a:solidFill>
                <a:latin typeface="Times New Roman" pitchFamily="18" charset="0"/>
                <a:cs typeface="Times New Roman" pitchFamily="18" charset="0"/>
              </a:rPr>
              <a:t>о</a:t>
            </a:r>
            <a:r>
              <a:rPr lang="ru-RU" sz="3400" b="1" i="1" dirty="0" smtClean="0">
                <a:solidFill>
                  <a:schemeClr val="accent6">
                    <a:lumMod val="50000"/>
                  </a:schemeClr>
                </a:solidFill>
                <a:latin typeface="Times New Roman" pitchFamily="18" charset="0"/>
                <a:cs typeface="Times New Roman" pitchFamily="18" charset="0"/>
              </a:rPr>
              <a:t>С</a:t>
            </a:r>
            <a:r>
              <a:rPr lang="ru-RU" sz="3400" b="1" i="1" dirty="0" smtClean="0">
                <a:solidFill>
                  <a:schemeClr val="accent6">
                    <a:lumMod val="50000"/>
                  </a:schemeClr>
                </a:solidFill>
                <a:latin typeface="Times New Roman" pitchFamily="18" charset="0"/>
                <a:cs typeface="Times New Roman" pitchFamily="18" charset="0"/>
              </a:rPr>
              <a:t> </a:t>
            </a:r>
            <a:r>
              <a:rPr lang="en-US" sz="3400" b="1" i="1" dirty="0" smtClean="0">
                <a:solidFill>
                  <a:schemeClr val="accent6">
                    <a:lumMod val="50000"/>
                  </a:schemeClr>
                </a:solidFill>
                <a:latin typeface="Times New Roman" pitchFamily="18" charset="0"/>
                <a:cs typeface="Times New Roman" pitchFamily="18" charset="0"/>
              </a:rPr>
              <a:t> </a:t>
            </a:r>
            <a:r>
              <a:rPr lang="ru-RU" sz="3400" b="1" i="1" dirty="0" smtClean="0">
                <a:solidFill>
                  <a:schemeClr val="accent6">
                    <a:lumMod val="50000"/>
                  </a:schemeClr>
                </a:solidFill>
                <a:latin typeface="Times New Roman" pitchFamily="18" charset="0"/>
                <a:cs typeface="Times New Roman" pitchFamily="18" charset="0"/>
              </a:rPr>
              <a:t>в течение 3-4 секунд</a:t>
            </a:r>
            <a:r>
              <a:rPr lang="ru-RU" sz="3400" b="1" i="1" dirty="0" smtClean="0">
                <a:solidFill>
                  <a:schemeClr val="tx2">
                    <a:lumMod val="75000"/>
                  </a:schemeClr>
                </a:solidFill>
                <a:latin typeface="Times New Roman" pitchFamily="18" charset="0"/>
                <a:cs typeface="Times New Roman" pitchFamily="18" charset="0"/>
              </a:rPr>
              <a:t>, </a:t>
            </a:r>
            <a:r>
              <a:rPr lang="ru-RU" sz="3400" dirty="0" smtClean="0">
                <a:latin typeface="Times New Roman" pitchFamily="18" charset="0"/>
                <a:cs typeface="Times New Roman" pitchFamily="18" charset="0"/>
              </a:rPr>
              <a:t>после чего моментально охлаждается до 4-5 </a:t>
            </a:r>
            <a:r>
              <a:rPr lang="ru-RU" sz="3400" baseline="30000" dirty="0" smtClean="0">
                <a:latin typeface="Times New Roman" pitchFamily="18" charset="0"/>
                <a:cs typeface="Times New Roman" pitchFamily="18" charset="0"/>
              </a:rPr>
              <a:t>о</a:t>
            </a:r>
            <a:r>
              <a:rPr lang="ru-RU" sz="3400" dirty="0" smtClean="0">
                <a:latin typeface="Times New Roman" pitchFamily="18" charset="0"/>
                <a:cs typeface="Times New Roman" pitchFamily="18" charset="0"/>
              </a:rPr>
              <a:t>С</a:t>
            </a:r>
            <a:r>
              <a:rPr lang="ru-RU" sz="3400" dirty="0" smtClean="0">
                <a:latin typeface="Times New Roman" pitchFamily="18" charset="0"/>
                <a:cs typeface="Times New Roman" pitchFamily="18" charset="0"/>
              </a:rPr>
              <a:t>. Затем молоко в стерильных условиях разливается в специальную асептическую упаковку.</a:t>
            </a:r>
          </a:p>
          <a:p>
            <a:r>
              <a:rPr lang="ru-RU" sz="3400" dirty="0" smtClean="0">
                <a:latin typeface="Times New Roman" pitchFamily="18" charset="0"/>
                <a:cs typeface="Times New Roman" pitchFamily="18" charset="0"/>
              </a:rPr>
              <a:t>Такой метод позволяет практически полностью уничтожить все микроорганизмы и их споры, но в высокой степени сохраняет молочный белок, витаминный и минеральный состав молока. В результате получается почти пастеризованное стерилизованное молоко, которое можно хранить при комнатной температуре в течение 6-8 недель. Перед употребление такое молоко кипятить не нужно.</a:t>
            </a:r>
          </a:p>
          <a:p>
            <a:r>
              <a:rPr lang="ru-RU" sz="3400" b="1" i="1" dirty="0" smtClean="0">
                <a:solidFill>
                  <a:schemeClr val="accent6">
                    <a:lumMod val="50000"/>
                  </a:schemeClr>
                </a:solidFill>
                <a:latin typeface="Times New Roman" pitchFamily="18" charset="0"/>
                <a:cs typeface="Times New Roman" pitchFamily="18" charset="0"/>
              </a:rPr>
              <a:t>Ультрапастеризованное</a:t>
            </a:r>
            <a:r>
              <a:rPr lang="ru-RU" sz="3400" b="1" i="1" dirty="0" smtClean="0">
                <a:solidFill>
                  <a:schemeClr val="accent6">
                    <a:lumMod val="50000"/>
                  </a:schemeClr>
                </a:solidFill>
                <a:latin typeface="Times New Roman" pitchFamily="18" charset="0"/>
                <a:cs typeface="Times New Roman" pitchFamily="18" charset="0"/>
              </a:rPr>
              <a:t> молоко </a:t>
            </a:r>
            <a:r>
              <a:rPr lang="ru-RU" sz="3400" dirty="0" smtClean="0">
                <a:latin typeface="Times New Roman" pitchFamily="18" charset="0"/>
                <a:cs typeface="Times New Roman" pitchFamily="18" charset="0"/>
              </a:rPr>
              <a:t>(как и стерилизованное) полностью лишено каких-либо бактерий, как вредных, так и полезных, поэтому такое молоко не скисает даже в открытой упаковке. О порче молока свидетельствует появление горького привкуса, это происходит от того, что молочный жир в конце концов окисляется (</a:t>
            </a:r>
            <a:r>
              <a:rPr lang="ru-RU" sz="3400" dirty="0" smtClean="0">
                <a:latin typeface="Times New Roman" pitchFamily="18" charset="0"/>
                <a:cs typeface="Times New Roman" pitchFamily="18" charset="0"/>
              </a:rPr>
              <a:t>прогоркает</a:t>
            </a:r>
            <a:r>
              <a:rPr lang="ru-RU" sz="3400" dirty="0" smtClean="0">
                <a:latin typeface="Times New Roman" pitchFamily="18" charset="0"/>
                <a:cs typeface="Times New Roman" pitchFamily="18" charset="0"/>
              </a:rPr>
              <a:t>) и дает горечь. Также процессу порче подвержены и молочные белки, по прошествии какого-то времени они начинают гнить и молоко становится тухлым.</a:t>
            </a:r>
          </a:p>
          <a:p>
            <a:r>
              <a:rPr lang="ru-RU" sz="3400" dirty="0" smtClean="0">
                <a:latin typeface="Times New Roman" pitchFamily="18" charset="0"/>
                <a:cs typeface="Times New Roman" pitchFamily="18" charset="0"/>
              </a:rPr>
              <a:t>Естественным образом простоквашу или творог из </a:t>
            </a:r>
            <a:r>
              <a:rPr lang="ru-RU" sz="3400" dirty="0" smtClean="0">
                <a:latin typeface="Times New Roman" pitchFamily="18" charset="0"/>
                <a:cs typeface="Times New Roman" pitchFamily="18" charset="0"/>
              </a:rPr>
              <a:t>ультрапастеризованного</a:t>
            </a:r>
            <a:r>
              <a:rPr lang="ru-RU" sz="3400" dirty="0" smtClean="0">
                <a:latin typeface="Times New Roman" pitchFamily="18" charset="0"/>
                <a:cs typeface="Times New Roman" pitchFamily="18" charset="0"/>
              </a:rPr>
              <a:t>, впрочем, как и из стерилизованного молока получить не получится, но кое-что попробовать можно, например, йогурт. Для этого необходима специальная закваска.</a:t>
            </a:r>
          </a:p>
          <a:p>
            <a:endParaRPr lang="ru-RU"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8229600" cy="504056"/>
          </a:xfrm>
        </p:spPr>
        <p:txBody>
          <a:bodyPr>
            <a:noAutofit/>
          </a:bodyPr>
          <a:lstStyle/>
          <a:p>
            <a:r>
              <a:rPr lang="ru-RU" sz="2800" b="1" i="1" dirty="0" smtClean="0">
                <a:latin typeface="Times New Roman" pitchFamily="18" charset="0"/>
                <a:cs typeface="Times New Roman" pitchFamily="18" charset="0"/>
              </a:rPr>
              <a:t>Термические способы обработки молока</a:t>
            </a:r>
            <a:endParaRPr lang="ru-RU" sz="2800" b="1" i="1" dirty="0">
              <a:latin typeface="Times New Roman" pitchFamily="18" charset="0"/>
              <a:cs typeface="Times New Roman" pitchFamily="18" charset="0"/>
            </a:endParaRPr>
          </a:p>
        </p:txBody>
      </p:sp>
      <p:sp>
        <p:nvSpPr>
          <p:cNvPr id="3" name="Содержимое 2"/>
          <p:cNvSpPr>
            <a:spLocks noGrp="1"/>
          </p:cNvSpPr>
          <p:nvPr>
            <p:ph idx="1"/>
          </p:nvPr>
        </p:nvSpPr>
        <p:spPr>
          <a:xfrm>
            <a:off x="457200" y="620688"/>
            <a:ext cx="8229600" cy="5505475"/>
          </a:xfrm>
        </p:spPr>
        <p:txBody>
          <a:bodyPr>
            <a:normAutofit/>
          </a:bodyPr>
          <a:lstStyle/>
          <a:p>
            <a:r>
              <a:rPr lang="ru-RU" sz="1600" b="1" i="1" dirty="0" smtClean="0">
                <a:solidFill>
                  <a:schemeClr val="accent6">
                    <a:lumMod val="50000"/>
                  </a:schemeClr>
                </a:solidFill>
                <a:latin typeface="Times New Roman" pitchFamily="18" charset="0"/>
                <a:cs typeface="Times New Roman" pitchFamily="18" charset="0"/>
              </a:rPr>
              <a:t>Стерилизованное молоко </a:t>
            </a:r>
            <a:r>
              <a:rPr lang="ru-RU" sz="1600" dirty="0" smtClean="0">
                <a:latin typeface="Times New Roman" pitchFamily="18" charset="0"/>
                <a:cs typeface="Times New Roman" pitchFamily="18" charset="0"/>
              </a:rPr>
              <a:t>получают при нагревании молочного сырья на 10-30 минут до очень высоких температур, 110-120 – 130-150 </a:t>
            </a:r>
            <a:r>
              <a:rPr lang="ru-RU" sz="1600" baseline="30000" dirty="0" smtClean="0">
                <a:latin typeface="Times New Roman" pitchFamily="18" charset="0"/>
                <a:cs typeface="Times New Roman" pitchFamily="18" charset="0"/>
              </a:rPr>
              <a:t>о</a:t>
            </a:r>
            <a:r>
              <a:rPr lang="ru-RU" sz="1600" dirty="0" smtClean="0">
                <a:latin typeface="Times New Roman" pitchFamily="18" charset="0"/>
                <a:cs typeface="Times New Roman" pitchFamily="18" charset="0"/>
              </a:rPr>
              <a:t>С</a:t>
            </a:r>
            <a:r>
              <a:rPr lang="ru-RU" sz="1600" dirty="0" smtClean="0">
                <a:latin typeface="Times New Roman" pitchFamily="18" charset="0"/>
                <a:cs typeface="Times New Roman" pitchFamily="18" charset="0"/>
              </a:rPr>
              <a:t>. При таком нагревании погибают не только все виды болезнетворных микроорганизмов, но и их споры. Такое молоко имеет максимальный срок годности, 6 месяцев и даже 1 года в неповрежденной упаковке. При этом стерилизованное молоко может храниться в теплом месте и транспортироваться без дополнительного охлаждения. Естественно питательные и вкусовые свойства такого молока снижаются.</a:t>
            </a:r>
          </a:p>
          <a:p>
            <a:r>
              <a:rPr lang="ru-RU" sz="1600" b="1" i="1" dirty="0" smtClean="0">
                <a:solidFill>
                  <a:schemeClr val="accent6">
                    <a:lumMod val="50000"/>
                  </a:schemeClr>
                </a:solidFill>
                <a:latin typeface="Times New Roman" pitchFamily="18" charset="0"/>
                <a:cs typeface="Times New Roman" pitchFamily="18" charset="0"/>
              </a:rPr>
              <a:t>Существуют различные схемы стерилизации:</a:t>
            </a:r>
          </a:p>
          <a:p>
            <a:r>
              <a:rPr lang="ru-RU" sz="1600" b="1" i="1" dirty="0" smtClean="0">
                <a:solidFill>
                  <a:schemeClr val="tx2">
                    <a:lumMod val="75000"/>
                  </a:schemeClr>
                </a:solidFill>
                <a:latin typeface="Times New Roman" pitchFamily="18" charset="0"/>
                <a:cs typeface="Times New Roman" pitchFamily="18" charset="0"/>
              </a:rPr>
              <a:t>одноступенчатая в упаковке, разлитое и герметично упакованное в тару молоко выдерживают при </a:t>
            </a:r>
            <a:r>
              <a:rPr lang="ru-RU" sz="1600" b="1" i="1" dirty="0" smtClean="0">
                <a:solidFill>
                  <a:schemeClr val="tx2">
                    <a:lumMod val="75000"/>
                  </a:schemeClr>
                </a:solidFill>
                <a:latin typeface="Times New Roman" pitchFamily="18" charset="0"/>
                <a:cs typeface="Times New Roman" pitchFamily="18" charset="0"/>
              </a:rPr>
              <a:t>t</a:t>
            </a:r>
            <a:r>
              <a:rPr lang="ru-RU" sz="1600" b="1" i="1" dirty="0" smtClean="0">
                <a:solidFill>
                  <a:schemeClr val="tx2">
                    <a:lumMod val="75000"/>
                  </a:schemeClr>
                </a:solidFill>
                <a:latin typeface="Times New Roman" pitchFamily="18" charset="0"/>
                <a:cs typeface="Times New Roman" pitchFamily="18" charset="0"/>
              </a:rPr>
              <a:t> =115-120 </a:t>
            </a:r>
            <a:r>
              <a:rPr lang="ru-RU" sz="1600" b="1" i="1" baseline="30000" dirty="0" smtClean="0">
                <a:solidFill>
                  <a:schemeClr val="tx2">
                    <a:lumMod val="75000"/>
                  </a:schemeClr>
                </a:solidFill>
                <a:latin typeface="Times New Roman" pitchFamily="18" charset="0"/>
                <a:cs typeface="Times New Roman" pitchFamily="18" charset="0"/>
              </a:rPr>
              <a:t>o</a:t>
            </a:r>
            <a:r>
              <a:rPr lang="ru-RU" sz="1600" b="1" i="1" dirty="0" smtClean="0">
                <a:solidFill>
                  <a:schemeClr val="tx2">
                    <a:lumMod val="75000"/>
                  </a:schemeClr>
                </a:solidFill>
                <a:latin typeface="Times New Roman" pitchFamily="18" charset="0"/>
                <a:cs typeface="Times New Roman" pitchFamily="18" charset="0"/>
              </a:rPr>
              <a:t>C</a:t>
            </a:r>
            <a:r>
              <a:rPr lang="ru-RU" sz="1600" b="1" i="1" dirty="0" smtClean="0">
                <a:solidFill>
                  <a:schemeClr val="tx2">
                    <a:lumMod val="75000"/>
                  </a:schemeClr>
                </a:solidFill>
                <a:latin typeface="Times New Roman" pitchFamily="18" charset="0"/>
                <a:cs typeface="Times New Roman" pitchFamily="18" charset="0"/>
              </a:rPr>
              <a:t> в течение 15-30 минут.</a:t>
            </a:r>
          </a:p>
          <a:p>
            <a:r>
              <a:rPr lang="ru-RU" sz="1600" b="1" i="1" dirty="0" smtClean="0">
                <a:solidFill>
                  <a:schemeClr val="accent3">
                    <a:lumMod val="50000"/>
                  </a:schemeClr>
                </a:solidFill>
                <a:latin typeface="Times New Roman" pitchFamily="18" charset="0"/>
                <a:cs typeface="Times New Roman" pitchFamily="18" charset="0"/>
              </a:rPr>
              <a:t>двухступенчатая (на выходе дает, наверное, самое безопасное молоко) – молочное сырье в течение нескольких секунд стерилизуется в потоке при температуре     130-150 </a:t>
            </a:r>
            <a:r>
              <a:rPr lang="ru-RU" sz="1600" b="1" i="1" baseline="30000" dirty="0" smtClean="0">
                <a:solidFill>
                  <a:schemeClr val="accent3">
                    <a:lumMod val="50000"/>
                  </a:schemeClr>
                </a:solidFill>
                <a:latin typeface="Times New Roman" pitchFamily="18" charset="0"/>
                <a:cs typeface="Times New Roman" pitchFamily="18" charset="0"/>
              </a:rPr>
              <a:t>о</a:t>
            </a:r>
            <a:r>
              <a:rPr lang="ru-RU" sz="1600" b="1" i="1" dirty="0" smtClean="0">
                <a:solidFill>
                  <a:schemeClr val="accent3">
                    <a:lumMod val="50000"/>
                  </a:schemeClr>
                </a:solidFill>
                <a:latin typeface="Times New Roman" pitchFamily="18" charset="0"/>
                <a:cs typeface="Times New Roman" pitchFamily="18" charset="0"/>
              </a:rPr>
              <a:t>С</a:t>
            </a:r>
            <a:r>
              <a:rPr lang="ru-RU" sz="1600" b="1" i="1" dirty="0" smtClean="0">
                <a:solidFill>
                  <a:schemeClr val="accent3">
                    <a:lumMod val="50000"/>
                  </a:schemeClr>
                </a:solidFill>
                <a:latin typeface="Times New Roman" pitchFamily="18" charset="0"/>
                <a:cs typeface="Times New Roman" pitchFamily="18" charset="0"/>
              </a:rPr>
              <a:t>, затем разливается в герметичную тару и повторно стерилизуется     при </a:t>
            </a:r>
            <a:r>
              <a:rPr lang="ru-RU" sz="1600" b="1" i="1" dirty="0" smtClean="0">
                <a:solidFill>
                  <a:schemeClr val="accent3">
                    <a:lumMod val="50000"/>
                  </a:schemeClr>
                </a:solidFill>
                <a:latin typeface="Times New Roman" pitchFamily="18" charset="0"/>
                <a:cs typeface="Times New Roman" pitchFamily="18" charset="0"/>
              </a:rPr>
              <a:t>t</a:t>
            </a:r>
            <a:r>
              <a:rPr lang="ru-RU" sz="1600" b="1" i="1" dirty="0" smtClean="0">
                <a:solidFill>
                  <a:schemeClr val="accent3">
                    <a:lumMod val="50000"/>
                  </a:schemeClr>
                </a:solidFill>
                <a:latin typeface="Times New Roman" pitchFamily="18" charset="0"/>
                <a:cs typeface="Times New Roman" pitchFamily="18" charset="0"/>
              </a:rPr>
              <a:t> =115-120 </a:t>
            </a:r>
            <a:r>
              <a:rPr lang="ru-RU" sz="1600" b="1" i="1" baseline="30000" dirty="0" smtClean="0">
                <a:solidFill>
                  <a:schemeClr val="accent3">
                    <a:lumMod val="50000"/>
                  </a:schemeClr>
                </a:solidFill>
                <a:latin typeface="Times New Roman" pitchFamily="18" charset="0"/>
                <a:cs typeface="Times New Roman" pitchFamily="18" charset="0"/>
              </a:rPr>
              <a:t>о</a:t>
            </a:r>
            <a:r>
              <a:rPr lang="ru-RU" sz="1600" b="1" i="1" dirty="0" smtClean="0">
                <a:solidFill>
                  <a:schemeClr val="accent3">
                    <a:lumMod val="50000"/>
                  </a:schemeClr>
                </a:solidFill>
                <a:latin typeface="Times New Roman" pitchFamily="18" charset="0"/>
                <a:cs typeface="Times New Roman" pitchFamily="18" charset="0"/>
              </a:rPr>
              <a:t>С</a:t>
            </a:r>
            <a:r>
              <a:rPr lang="ru-RU" sz="1600" b="1" i="1" dirty="0" smtClean="0">
                <a:solidFill>
                  <a:schemeClr val="accent3">
                    <a:lumMod val="50000"/>
                  </a:schemeClr>
                </a:solidFill>
                <a:latin typeface="Times New Roman" pitchFamily="18" charset="0"/>
                <a:cs typeface="Times New Roman" pitchFamily="18" charset="0"/>
              </a:rPr>
              <a:t> 15-20 минут.</a:t>
            </a:r>
            <a:endParaRPr lang="ru-RU" sz="1600" b="1" i="1" dirty="0">
              <a:solidFill>
                <a:schemeClr val="accent3">
                  <a:lumMod val="50000"/>
                </a:schemeClr>
              </a:solidFill>
              <a:latin typeface="Times New Roman" pitchFamily="18" charset="0"/>
              <a:cs typeface="Times New Roman" pitchFamily="18" charset="0"/>
            </a:endParaRPr>
          </a:p>
        </p:txBody>
      </p:sp>
      <p:pic>
        <p:nvPicPr>
          <p:cNvPr id="850945" name="Picture 1" descr="C:\Documents and Settings\User\Мои документы\Мои рисунки\67273669_1291133949_363.jpg"/>
          <p:cNvPicPr>
            <a:picLocks noChangeAspect="1" noChangeArrowheads="1"/>
          </p:cNvPicPr>
          <p:nvPr/>
        </p:nvPicPr>
        <p:blipFill>
          <a:blip r:embed="rId2" cstate="print"/>
          <a:srcRect/>
          <a:stretch>
            <a:fillRect/>
          </a:stretch>
        </p:blipFill>
        <p:spPr bwMode="auto">
          <a:xfrm>
            <a:off x="5292080" y="4149080"/>
            <a:ext cx="3173338" cy="2492499"/>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346050"/>
          </a:xfrm>
        </p:spPr>
        <p:txBody>
          <a:bodyPr>
            <a:noAutofit/>
          </a:bodyPr>
          <a:lstStyle/>
          <a:p>
            <a:r>
              <a:rPr lang="ru-RU" sz="3200" b="1" i="1" dirty="0" smtClean="0">
                <a:latin typeface="Times New Roman" pitchFamily="18" charset="0"/>
                <a:cs typeface="Times New Roman" pitchFamily="18" charset="0"/>
              </a:rPr>
              <a:t>Классификация</a:t>
            </a:r>
            <a:endParaRPr lang="ru-RU" sz="3200" i="1" dirty="0">
              <a:latin typeface="Times New Roman" pitchFamily="18" charset="0"/>
              <a:cs typeface="Times New Roman" pitchFamily="18" charset="0"/>
            </a:endParaRPr>
          </a:p>
        </p:txBody>
      </p:sp>
      <p:sp>
        <p:nvSpPr>
          <p:cNvPr id="3" name="Содержимое 2"/>
          <p:cNvSpPr>
            <a:spLocks noGrp="1"/>
          </p:cNvSpPr>
          <p:nvPr>
            <p:ph idx="1"/>
          </p:nvPr>
        </p:nvSpPr>
        <p:spPr>
          <a:xfrm>
            <a:off x="0" y="476672"/>
            <a:ext cx="8964488" cy="5649491"/>
          </a:xfrm>
        </p:spPr>
        <p:txBody>
          <a:bodyPr>
            <a:noAutofit/>
          </a:bodyPr>
          <a:lstStyle/>
          <a:p>
            <a:r>
              <a:rPr lang="ru-RU" sz="1600" b="1" i="1" dirty="0" smtClean="0">
                <a:solidFill>
                  <a:schemeClr val="accent6">
                    <a:lumMod val="50000"/>
                  </a:schemeClr>
                </a:solidFill>
                <a:latin typeface="Times New Roman" pitchFamily="18" charset="0"/>
                <a:cs typeface="Times New Roman" pitchFamily="18" charset="0"/>
              </a:rPr>
              <a:t>Сепарирование молока</a:t>
            </a:r>
          </a:p>
          <a:p>
            <a:pPr>
              <a:buNone/>
            </a:pPr>
            <a:r>
              <a:rPr lang="ru-RU" sz="1400" dirty="0" smtClean="0">
                <a:latin typeface="Times New Roman" pitchFamily="18" charset="0"/>
                <a:cs typeface="Times New Roman" pitchFamily="18" charset="0"/>
              </a:rPr>
              <a:t>       Сепарирование молока, по сути, представляет собой процесс «быстрого перемешивания», «взбалтывания» молока в приборе, который называется сепаратор. Сепаратор – это своего рада центрифуга, работающая на 5500-6000 оборотов в минута. Под действием центробежной силы нежирное молоко отделяется от сливок. Помимо отделения молочного жира, сепарирование также осуществляет процесс очистки молока от грязи, посторонних тяжелых частиц и некоторых бактерий.</a:t>
            </a:r>
          </a:p>
          <a:p>
            <a:r>
              <a:rPr lang="ru-RU" sz="1600" b="1" i="1" dirty="0" smtClean="0">
                <a:solidFill>
                  <a:schemeClr val="accent2">
                    <a:lumMod val="75000"/>
                  </a:schemeClr>
                </a:solidFill>
                <a:latin typeface="Times New Roman" pitchFamily="18" charset="0"/>
                <a:cs typeface="Times New Roman" pitchFamily="18" charset="0"/>
              </a:rPr>
              <a:t>Молоко гомогенизированное</a:t>
            </a:r>
          </a:p>
          <a:p>
            <a:pPr>
              <a:buNone/>
            </a:pPr>
            <a:r>
              <a:rPr lang="ru-RU" sz="1400" dirty="0" smtClean="0">
                <a:latin typeface="Times New Roman" pitchFamily="18" charset="0"/>
                <a:cs typeface="Times New Roman" pitchFamily="18" charset="0"/>
              </a:rPr>
              <a:t>       Известно, что если молоко постоит некоторое время, то на его поверхности образуется слой сливок. Сливки – это не что иное, как молочный жир, который находится в молоке в виде маленьких шариков. Но в промышленности в процессе подготовки молока к хранению и дальнейшей продаже молоко обычно гомогенизируют. Для этого молоко механически прессуют с помощью специальных насадок, в результате шарики жира измельчаются и равномерно распределяются по всему объему молока. Этот процесс положительно сказывается на вкусовых качествах, кроме того, гомогенизированное молоко легче переваривается. Ко всему, нужно отметить, что современный городской потребитель, не пробовавший деревенского молока, привык покупать молоко однородной консистенции, и образование сливок воспринимается скорее с подозрением, нежели с радостью.</a:t>
            </a:r>
          </a:p>
          <a:p>
            <a:r>
              <a:rPr lang="ru-RU" sz="1600" b="1" i="1" dirty="0" smtClean="0">
                <a:solidFill>
                  <a:schemeClr val="accent2">
                    <a:lumMod val="75000"/>
                  </a:schemeClr>
                </a:solidFill>
                <a:latin typeface="Times New Roman" pitchFamily="18" charset="0"/>
                <a:cs typeface="Times New Roman" pitchFamily="18" charset="0"/>
              </a:rPr>
              <a:t>Цельное молоко</a:t>
            </a:r>
          </a:p>
          <a:p>
            <a:pPr>
              <a:buNone/>
            </a:pPr>
            <a:r>
              <a:rPr lang="ru-RU" sz="1400" dirty="0" smtClean="0">
                <a:latin typeface="Times New Roman" pitchFamily="18" charset="0"/>
                <a:cs typeface="Times New Roman" pitchFamily="18" charset="0"/>
              </a:rPr>
              <a:t>        Цельное молоко – это молоко, имеющее естественную жирность, то есть ту жирность, которую имеет нормальное, свежевыдоенное молоко. Такое молоко не подвергается процессу сепарации жира. Однако естественная жирность – величина не постоянная и колеблется в пределах 2,8 – 5%. Даже у одного животного жирность молока меняется не только в течение года, но и в течение суток и даже в процессе одной дойки. Когда же речь идет о молоке, полученном от нескольких животных, говорить о стандартах не приходится.</a:t>
            </a:r>
          </a:p>
          <a:p>
            <a:pPr>
              <a:buNone/>
            </a:pPr>
            <a:r>
              <a:rPr lang="ru-RU" sz="1400" dirty="0" smtClean="0">
                <a:latin typeface="Times New Roman" pitchFamily="18" charset="0"/>
                <a:cs typeface="Times New Roman" pitchFamily="18" charset="0"/>
              </a:rPr>
              <a:t>        В этой связи жирность цельного молока указывается в виде диапазона «от … до … процентов», но она не может быть ниже 2,8%.</a:t>
            </a:r>
          </a:p>
          <a:p>
            <a:r>
              <a:rPr lang="ru-RU" sz="1400" dirty="0" smtClean="0">
                <a:latin typeface="Times New Roman" pitchFamily="18" charset="0"/>
                <a:cs typeface="Times New Roman" pitchFamily="18" charset="0"/>
              </a:rPr>
              <a:t>Затем цельное молоко подвергается термической обработке в соответствии с утвержденными на предприятии требованиями. Кроме того обычно цельное молоко гомогенизируется, что лишает его особого вкуса парного молока, превращая в понятный и знакомый нам продукт.</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8229600" cy="144016"/>
          </a:xfrm>
        </p:spPr>
        <p:txBody>
          <a:bodyPr>
            <a:normAutofit fontScale="90000"/>
          </a:bodyPr>
          <a:lstStyle/>
          <a:p>
            <a:r>
              <a:rPr lang="ru-RU" b="1" i="1" dirty="0" smtClean="0">
                <a:latin typeface="Times New Roman" pitchFamily="18" charset="0"/>
                <a:cs typeface="Times New Roman" pitchFamily="18" charset="0"/>
              </a:rPr>
              <a:t>Классификация</a:t>
            </a:r>
            <a:endParaRPr lang="ru-RU" dirty="0"/>
          </a:p>
        </p:txBody>
      </p:sp>
      <p:sp>
        <p:nvSpPr>
          <p:cNvPr id="3" name="Содержимое 2"/>
          <p:cNvSpPr>
            <a:spLocks noGrp="1"/>
          </p:cNvSpPr>
          <p:nvPr>
            <p:ph idx="1"/>
          </p:nvPr>
        </p:nvSpPr>
        <p:spPr>
          <a:xfrm>
            <a:off x="179512" y="260648"/>
            <a:ext cx="8784976" cy="6597352"/>
          </a:xfrm>
        </p:spPr>
        <p:txBody>
          <a:bodyPr>
            <a:noAutofit/>
          </a:bodyPr>
          <a:lstStyle/>
          <a:p>
            <a:endParaRPr lang="ru-RU" sz="1600" b="1" i="1" dirty="0" smtClean="0">
              <a:solidFill>
                <a:schemeClr val="accent6">
                  <a:lumMod val="50000"/>
                </a:schemeClr>
              </a:solidFill>
              <a:latin typeface="Times New Roman" pitchFamily="18" charset="0"/>
              <a:cs typeface="Times New Roman" pitchFamily="18" charset="0"/>
            </a:endParaRPr>
          </a:p>
          <a:p>
            <a:r>
              <a:rPr lang="ru-RU" sz="1600" b="1" i="1" dirty="0" smtClean="0">
                <a:solidFill>
                  <a:schemeClr val="accent6">
                    <a:lumMod val="50000"/>
                  </a:schemeClr>
                </a:solidFill>
                <a:latin typeface="Times New Roman" pitchFamily="18" charset="0"/>
                <a:cs typeface="Times New Roman" pitchFamily="18" charset="0"/>
              </a:rPr>
              <a:t>Нормализованное молоко</a:t>
            </a:r>
          </a:p>
          <a:p>
            <a:pPr>
              <a:buNone/>
            </a:pPr>
            <a:r>
              <a:rPr lang="ru-RU" sz="1400" b="1" i="1" dirty="0" smtClean="0">
                <a:solidFill>
                  <a:schemeClr val="accent6">
                    <a:lumMod val="50000"/>
                  </a:schemeClr>
                </a:solidFill>
                <a:latin typeface="Times New Roman" pitchFamily="18" charset="0"/>
                <a:cs typeface="Times New Roman" pitchFamily="18" charset="0"/>
              </a:rPr>
              <a:t>      </a:t>
            </a:r>
            <a:r>
              <a:rPr lang="ru-RU" sz="1400" dirty="0" smtClean="0">
                <a:latin typeface="Times New Roman" pitchFamily="18" charset="0"/>
                <a:cs typeface="Times New Roman" pitchFamily="18" charset="0"/>
              </a:rPr>
              <a:t> В магазине мы обычно покупаем молоко с совершенно конкретным показателем жирности, хотя говоря чуть ранее о цельном молоке, мы выяснили, что коровы стандартного молока не дают. Процесс нормализации – это приведение различного молочного сырья к определенным стандартам жирности. Для этого сначала молоко сепарируют, то есть отделяют нежирное молоко от молочного жира, и снова смешивают эти две субстанции, но уже в совершенно определенных пропорциях.</a:t>
            </a:r>
          </a:p>
          <a:p>
            <a:r>
              <a:rPr lang="ru-RU" sz="1600" b="1" i="1" dirty="0" smtClean="0">
                <a:solidFill>
                  <a:schemeClr val="accent6">
                    <a:lumMod val="50000"/>
                  </a:schemeClr>
                </a:solidFill>
                <a:latin typeface="Times New Roman" pitchFamily="18" charset="0"/>
                <a:cs typeface="Times New Roman" pitchFamily="18" charset="0"/>
              </a:rPr>
              <a:t>Какую жирность может иметь молоко?</a:t>
            </a:r>
          </a:p>
          <a:p>
            <a:pPr>
              <a:buNone/>
            </a:pPr>
            <a:r>
              <a:rPr lang="ru-RU" sz="1400" dirty="0" smtClean="0">
                <a:latin typeface="Times New Roman" pitchFamily="18" charset="0"/>
                <a:cs typeface="Times New Roman" pitchFamily="18" charset="0"/>
              </a:rPr>
              <a:t>        За норму принята жирность 3,2 процента, такое молоко еще называют </a:t>
            </a:r>
            <a:r>
              <a:rPr lang="ru-RU" sz="1400" b="1" dirty="0" smtClean="0">
                <a:solidFill>
                  <a:schemeClr val="accent6">
                    <a:lumMod val="50000"/>
                  </a:schemeClr>
                </a:solidFill>
                <a:latin typeface="Times New Roman" pitchFamily="18" charset="0"/>
                <a:cs typeface="Times New Roman" pitchFamily="18" charset="0"/>
              </a:rPr>
              <a:t>нормальным, или молоком с нормальной жирностью</a:t>
            </a:r>
            <a:r>
              <a:rPr lang="ru-RU" sz="1400" dirty="0" smtClean="0">
                <a:solidFill>
                  <a:schemeClr val="accent6">
                    <a:lumMod val="50000"/>
                  </a:schemeClr>
                </a:solidFill>
                <a:latin typeface="Times New Roman" pitchFamily="18" charset="0"/>
                <a:cs typeface="Times New Roman" pitchFamily="18" charset="0"/>
              </a:rPr>
              <a:t>.</a:t>
            </a:r>
          </a:p>
          <a:p>
            <a:r>
              <a:rPr lang="ru-RU" sz="1400" b="1" dirty="0" smtClean="0">
                <a:solidFill>
                  <a:schemeClr val="accent6">
                    <a:lumMod val="50000"/>
                  </a:schemeClr>
                </a:solidFill>
                <a:latin typeface="Times New Roman" pitchFamily="18" charset="0"/>
                <a:cs typeface="Times New Roman" pitchFamily="18" charset="0"/>
              </a:rPr>
              <a:t>Молоко с низким содержанием жира</a:t>
            </a:r>
            <a:r>
              <a:rPr lang="ru-RU" sz="1400" dirty="0" smtClean="0">
                <a:solidFill>
                  <a:schemeClr val="accent6">
                    <a:lumMod val="50000"/>
                  </a:schemeClr>
                </a:solidFill>
                <a:latin typeface="Times New Roman" pitchFamily="18" charset="0"/>
                <a:cs typeface="Times New Roman" pitchFamily="18" charset="0"/>
              </a:rPr>
              <a:t> </a:t>
            </a:r>
            <a:r>
              <a:rPr lang="ru-RU" sz="1400" dirty="0" smtClean="0">
                <a:latin typeface="Times New Roman" pitchFamily="18" charset="0"/>
                <a:cs typeface="Times New Roman" pitchFamily="18" charset="0"/>
              </a:rPr>
              <a:t>– это молоко, содержащее 1–2,5% жира.</a:t>
            </a:r>
          </a:p>
          <a:p>
            <a:r>
              <a:rPr lang="ru-RU" sz="1400" dirty="0" smtClean="0">
                <a:latin typeface="Times New Roman" pitchFamily="18" charset="0"/>
                <a:cs typeface="Times New Roman" pitchFamily="18" charset="0"/>
              </a:rPr>
              <a:t>Термин </a:t>
            </a:r>
            <a:r>
              <a:rPr lang="ru-RU" sz="1400" b="1" dirty="0" smtClean="0">
                <a:solidFill>
                  <a:schemeClr val="accent6">
                    <a:lumMod val="50000"/>
                  </a:schemeClr>
                </a:solidFill>
                <a:latin typeface="Times New Roman" pitchFamily="18" charset="0"/>
                <a:cs typeface="Times New Roman" pitchFamily="18" charset="0"/>
              </a:rPr>
              <a:t>«обезжиренное» молоко»</a:t>
            </a:r>
            <a:r>
              <a:rPr lang="ru-RU" sz="1400" dirty="0" smtClean="0">
                <a:solidFill>
                  <a:schemeClr val="accent6">
                    <a:lumMod val="50000"/>
                  </a:schemeClr>
                </a:solidFill>
                <a:latin typeface="Times New Roman" pitchFamily="18" charset="0"/>
                <a:cs typeface="Times New Roman" pitchFamily="18" charset="0"/>
              </a:rPr>
              <a:t> </a:t>
            </a:r>
            <a:r>
              <a:rPr lang="ru-RU" sz="1400" dirty="0" smtClean="0">
                <a:latin typeface="Times New Roman" pitchFamily="18" charset="0"/>
                <a:cs typeface="Times New Roman" pitchFamily="18" charset="0"/>
              </a:rPr>
              <a:t>означает, что молочного жира в продукте не более 0,5%.</a:t>
            </a:r>
          </a:p>
          <a:p>
            <a:pPr>
              <a:buNone/>
            </a:pPr>
            <a:r>
              <a:rPr lang="ru-RU" sz="1400" dirty="0" smtClean="0">
                <a:latin typeface="Times New Roman" pitchFamily="18" charset="0"/>
                <a:cs typeface="Times New Roman" pitchFamily="18" charset="0"/>
              </a:rPr>
              <a:t>        Максимальная разрешенная жирность молока может составлять не более 8,9%. От буренки такого молока не получишь, поэтому в него добавляют молочный жир. Более жирный продукт – это уже не жирное молоко, а сливки.</a:t>
            </a:r>
          </a:p>
          <a:p>
            <a:r>
              <a:rPr lang="ru-RU" sz="1600" b="1" i="1" dirty="0" smtClean="0">
                <a:solidFill>
                  <a:schemeClr val="accent6">
                    <a:lumMod val="50000"/>
                  </a:schemeClr>
                </a:solidFill>
                <a:latin typeface="Times New Roman" pitchFamily="18" charset="0"/>
                <a:cs typeface="Times New Roman" pitchFamily="18" charset="0"/>
              </a:rPr>
              <a:t>Восстановленное молоко и молочный напиток</a:t>
            </a:r>
          </a:p>
          <a:p>
            <a:pPr>
              <a:buNone/>
            </a:pPr>
            <a:r>
              <a:rPr lang="ru-RU" sz="1400" dirty="0" smtClean="0">
                <a:latin typeface="Times New Roman" pitchFamily="18" charset="0"/>
                <a:cs typeface="Times New Roman" pitchFamily="18" charset="0"/>
              </a:rPr>
              <a:t>       Восстановленным называют молоко, которое получают из сухого или сгущенного молока при добавлении воды. Если продукт восстанавливают из сухого молока, то процесс в упрощенном виде представляется так: сухое молоко разводят теплой водой и выдерживают несколько часов для восстановления нормальной плотности и вязкости молока. Никакие добавки и консерванты в таком продукте присутствовать не должны. Затем смесь очищают, термически обрабатывают и расфасовывают. Ранее такое молоко на прилавках магазинов могло называться просто «молоко», теперь же, после вступления в силу федерального закона №88 «</a:t>
            </a:r>
            <a:r>
              <a:rPr lang="ru-RU" sz="1400" dirty="0" smtClean="0">
                <a:latin typeface="Times New Roman" pitchFamily="18" charset="0"/>
                <a:cs typeface="Times New Roman" pitchFamily="18" charset="0"/>
              </a:rPr>
              <a:t>Техрегламент</a:t>
            </a:r>
            <a:r>
              <a:rPr lang="ru-RU" sz="1400" dirty="0" smtClean="0">
                <a:latin typeface="Times New Roman" pitchFamily="18" charset="0"/>
                <a:cs typeface="Times New Roman" pitchFamily="18" charset="0"/>
              </a:rPr>
              <a:t> на молоко и молочную продукцию» продукты из восстановленного молока должны называться «молочный напиток». В соответствии с этим регламентом молочным напитком теперь являются все молочные продукты, произведенные из концентрированного или сгущенного молока, сухого цельного или сухого обезжиренного молока и воды.</a:t>
            </a:r>
          </a:p>
          <a:p>
            <a:endParaRPr lang="ru-RU" sz="1400" dirty="0" smtClean="0">
              <a:latin typeface="Times New Roman" pitchFamily="18" charset="0"/>
              <a:cs typeface="Times New Roman" pitchFamily="18" charset="0"/>
            </a:endParaRPr>
          </a:p>
          <a:p>
            <a:endParaRPr lang="ru-RU" sz="1400"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30026"/>
          </a:xfrm>
        </p:spPr>
        <p:txBody>
          <a:bodyPr>
            <a:normAutofit fontScale="90000"/>
          </a:bodyPr>
          <a:lstStyle/>
          <a:p>
            <a:r>
              <a:rPr lang="ru-RU" b="1" i="1" dirty="0" smtClean="0">
                <a:latin typeface="Times New Roman" pitchFamily="18" charset="0"/>
                <a:cs typeface="Times New Roman" pitchFamily="18" charset="0"/>
              </a:rPr>
              <a:t>Классификация</a:t>
            </a:r>
            <a:endParaRPr lang="ru-RU" dirty="0"/>
          </a:p>
        </p:txBody>
      </p:sp>
      <p:sp>
        <p:nvSpPr>
          <p:cNvPr id="3" name="Содержимое 2"/>
          <p:cNvSpPr>
            <a:spLocks noGrp="1"/>
          </p:cNvSpPr>
          <p:nvPr>
            <p:ph idx="1"/>
          </p:nvPr>
        </p:nvSpPr>
        <p:spPr>
          <a:xfrm>
            <a:off x="251520" y="476672"/>
            <a:ext cx="8640960" cy="5649491"/>
          </a:xfrm>
        </p:spPr>
        <p:txBody>
          <a:bodyPr>
            <a:noAutofit/>
          </a:bodyPr>
          <a:lstStyle/>
          <a:p>
            <a:endParaRPr lang="ru-RU" sz="1600" b="1" i="1" dirty="0" smtClean="0">
              <a:solidFill>
                <a:schemeClr val="accent6">
                  <a:lumMod val="50000"/>
                </a:schemeClr>
              </a:solidFill>
              <a:latin typeface="Times New Roman" pitchFamily="18" charset="0"/>
              <a:cs typeface="Times New Roman" pitchFamily="18" charset="0"/>
            </a:endParaRPr>
          </a:p>
          <a:p>
            <a:r>
              <a:rPr lang="ru-RU" sz="1600" b="1" i="1" dirty="0" smtClean="0">
                <a:solidFill>
                  <a:schemeClr val="accent6">
                    <a:lumMod val="50000"/>
                  </a:schemeClr>
                </a:solidFill>
                <a:latin typeface="Times New Roman" pitchFamily="18" charset="0"/>
                <a:cs typeface="Times New Roman" pitchFamily="18" charset="0"/>
              </a:rPr>
              <a:t>Сухое молоко</a:t>
            </a:r>
          </a:p>
          <a:p>
            <a:pPr>
              <a:buNone/>
            </a:pPr>
            <a:r>
              <a:rPr lang="ru-RU" sz="1400" dirty="0" smtClean="0">
                <a:latin typeface="Times New Roman" pitchFamily="18" charset="0"/>
                <a:cs typeface="Times New Roman" pitchFamily="18" charset="0"/>
              </a:rPr>
              <a:t>       Сухое молоко получают в процессе высушивания нормализованного пастеризованного коровьего молока. Оно представляет растворимый порошок, который разводят теплой водой и получают молочный напиток, обладающий большинством полезных свойств свежего пастеризованного молока. Однако у сухого молока есть существенный минус. После процессов нормализации, пастеризации и сгущения молоко сушат в специальных машинах при температуре 150-180 </a:t>
            </a:r>
            <a:r>
              <a:rPr lang="ru-RU" sz="1400" baseline="30000" dirty="0" smtClean="0">
                <a:latin typeface="Times New Roman" pitchFamily="18" charset="0"/>
                <a:cs typeface="Times New Roman" pitchFamily="18" charset="0"/>
              </a:rPr>
              <a:t>о</a:t>
            </a:r>
            <a:r>
              <a:rPr lang="ru-RU" sz="1400" dirty="0" smtClean="0">
                <a:latin typeface="Times New Roman" pitchFamily="18" charset="0"/>
                <a:cs typeface="Times New Roman" pitchFamily="18" charset="0"/>
              </a:rPr>
              <a:t>С</a:t>
            </a:r>
            <a:r>
              <a:rPr lang="ru-RU" sz="1400" dirty="0" smtClean="0">
                <a:latin typeface="Times New Roman" pitchFamily="18" charset="0"/>
                <a:cs typeface="Times New Roman" pitchFamily="18" charset="0"/>
              </a:rPr>
              <a:t>. </a:t>
            </a:r>
          </a:p>
          <a:p>
            <a:pPr>
              <a:buNone/>
            </a:pPr>
            <a:r>
              <a:rPr lang="ru-RU" sz="1400" dirty="0" smtClean="0">
                <a:latin typeface="Times New Roman" pitchFamily="18" charset="0"/>
                <a:cs typeface="Times New Roman" pitchFamily="18" charset="0"/>
              </a:rPr>
              <a:t>        В зависимости от того, на какой оборудовании производят сухое молоко, оно может иметь своеобразный привкус карамели.</a:t>
            </a:r>
          </a:p>
          <a:p>
            <a:r>
              <a:rPr lang="ru-RU" sz="1600" b="1" i="1" dirty="0" smtClean="0">
                <a:solidFill>
                  <a:schemeClr val="accent6">
                    <a:lumMod val="50000"/>
                  </a:schemeClr>
                </a:solidFill>
                <a:latin typeface="Times New Roman" pitchFamily="18" charset="0"/>
                <a:cs typeface="Times New Roman" pitchFamily="18" charset="0"/>
              </a:rPr>
              <a:t>Сухое молоко </a:t>
            </a:r>
            <a:r>
              <a:rPr lang="ru-RU" sz="1400" dirty="0" smtClean="0">
                <a:latin typeface="Times New Roman" pitchFamily="18" charset="0"/>
                <a:cs typeface="Times New Roman" pitchFamily="18" charset="0"/>
              </a:rPr>
              <a:t>широко применяется в кондитерской промышленности, в изготовлении хлебобулочных изделий и изделий из мяла, например, колбасах и сосисках, также сухом молоко входит в состав многих видов детского питания.</a:t>
            </a:r>
          </a:p>
          <a:p>
            <a:r>
              <a:rPr lang="ru-RU" sz="1600" b="1" i="1" dirty="0" smtClean="0">
                <a:solidFill>
                  <a:schemeClr val="accent6">
                    <a:lumMod val="50000"/>
                  </a:schemeClr>
                </a:solidFill>
                <a:latin typeface="Times New Roman" pitchFamily="18" charset="0"/>
                <a:cs typeface="Times New Roman" pitchFamily="18" charset="0"/>
              </a:rPr>
              <a:t>Сухое молоко </a:t>
            </a:r>
            <a:r>
              <a:rPr lang="ru-RU" sz="1400" dirty="0" smtClean="0">
                <a:latin typeface="Times New Roman" pitchFamily="18" charset="0"/>
                <a:cs typeface="Times New Roman" pitchFamily="18" charset="0"/>
              </a:rPr>
              <a:t>бывает цельным и обезжиренным. Эти разновидности имеют разный процент белков, жиров, углеводов и калорийности. Различия могут быть примерно следующими:</a:t>
            </a:r>
          </a:p>
          <a:p>
            <a:r>
              <a:rPr lang="ru-RU" sz="1600" b="1" i="1" dirty="0" smtClean="0">
                <a:solidFill>
                  <a:schemeClr val="accent6">
                    <a:lumMod val="50000"/>
                  </a:schemeClr>
                </a:solidFill>
                <a:latin typeface="Times New Roman" pitchFamily="18" charset="0"/>
                <a:cs typeface="Times New Roman" pitchFamily="18" charset="0"/>
              </a:rPr>
              <a:t>Топлёное молоко </a:t>
            </a:r>
          </a:p>
          <a:p>
            <a:pPr>
              <a:buNone/>
            </a:pPr>
            <a:r>
              <a:rPr lang="ru-RU" sz="1400" dirty="0" smtClean="0">
                <a:latin typeface="Times New Roman" pitchFamily="18" charset="0"/>
                <a:cs typeface="Times New Roman" pitchFamily="18" charset="0"/>
              </a:rPr>
              <a:t>        получают при помощи особой технологии тепловой обработки, которая и обуславливает цвет и вкус продукта. При нагревании до температуры 95–99 градусов Цельсия и выдержки при ней 3–4 часов происходит побурение молока вследствие образования особых веществ (</a:t>
            </a:r>
            <a:r>
              <a:rPr lang="ru-RU" sz="1400" dirty="0" smtClean="0">
                <a:latin typeface="Times New Roman" pitchFamily="18" charset="0"/>
                <a:cs typeface="Times New Roman" pitchFamily="18" charset="0"/>
              </a:rPr>
              <a:t>меланоидов</a:t>
            </a:r>
            <a:r>
              <a:rPr lang="ru-RU" sz="1400" dirty="0" smtClean="0">
                <a:latin typeface="Times New Roman" pitchFamily="18" charset="0"/>
                <a:cs typeface="Times New Roman" pitchFamily="18" charset="0"/>
              </a:rPr>
              <a:t>) при взаимодействии аминокислот белков с молочным сахаром. </a:t>
            </a:r>
          </a:p>
          <a:p>
            <a:r>
              <a:rPr lang="ru-RU" sz="1400" b="1" i="1" dirty="0" smtClean="0">
                <a:solidFill>
                  <a:schemeClr val="accent6">
                    <a:lumMod val="50000"/>
                  </a:schemeClr>
                </a:solidFill>
                <a:latin typeface="Times New Roman" pitchFamily="18" charset="0"/>
                <a:cs typeface="Times New Roman" pitchFamily="18" charset="0"/>
              </a:rPr>
              <a:t>Топленое (с жирностью 4 и 6%), полученное путем длительной выдержки (в течение 5-6 час) при температуре 95-98°С.</a:t>
            </a:r>
            <a:endParaRPr lang="en-US" sz="1400" b="1" i="1" dirty="0" smtClean="0">
              <a:solidFill>
                <a:schemeClr val="accent6">
                  <a:lumMod val="50000"/>
                </a:schemeClr>
              </a:solidFill>
              <a:latin typeface="Times New Roman" pitchFamily="18" charset="0"/>
              <a:cs typeface="Times New Roman" pitchFamily="18" charset="0"/>
            </a:endParaRPr>
          </a:p>
          <a:p>
            <a:endParaRPr lang="ru-RU" sz="1400"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cstate="print">
            <a:extLst>
              <a:ext uri="{BEBA8EAE-BF5A-486C-A8C5-ECC9F3942E4B}">
                <a14:imgProps xmlns="" xmlns:a14="http://schemas.microsoft.com/office/drawing/2010/main">
                  <a14:imgLayer r:embed="rId3">
                    <a14:imgEffect>
                      <a14:sharpenSoften amount="27000"/>
                    </a14:imgEffect>
                    <a14:imgEffect>
                      <a14:brightnessContrast bright="-3000" contrast="22000"/>
                    </a14:imgEffect>
                  </a14:imgLayer>
                </a14:imgProps>
              </a:ext>
              <a:ext uri="{28A0092B-C50C-407E-A947-70E740481C1C}">
                <a14:useLocalDpi xmlns="" xmlns:a14="http://schemas.microsoft.com/office/drawing/2010/main" val="0"/>
              </a:ext>
            </a:extLst>
          </a:blip>
          <a:stretch>
            <a:fillRect/>
          </a:stretch>
        </p:blipFill>
        <p:spPr>
          <a:xfrm>
            <a:off x="3879542" y="1412776"/>
            <a:ext cx="5256584" cy="3804250"/>
          </a:xfrm>
          <a:prstGeom prst="rect">
            <a:avLst/>
          </a:prstGeom>
        </p:spPr>
      </p:pic>
      <p:sp>
        <p:nvSpPr>
          <p:cNvPr id="2" name="Заголовок 1"/>
          <p:cNvSpPr>
            <a:spLocks noGrp="1"/>
          </p:cNvSpPr>
          <p:nvPr>
            <p:ph type="title"/>
          </p:nvPr>
        </p:nvSpPr>
        <p:spPr>
          <a:xfrm>
            <a:off x="1907704" y="11875"/>
            <a:ext cx="4896544" cy="836712"/>
          </a:xfrm>
        </p:spPr>
        <p:txBody>
          <a:bodyPr>
            <a:normAutofit/>
          </a:bodyPr>
          <a:lstStyle/>
          <a:p>
            <a:pPr algn="ctr"/>
            <a:r>
              <a:rPr lang="ru-RU" sz="3600" dirty="0" smtClean="0">
                <a:solidFill>
                  <a:schemeClr val="accent2">
                    <a:lumMod val="75000"/>
                  </a:schemeClr>
                </a:solidFill>
                <a:latin typeface="Monotype Corsiva" pitchFamily="66" charset="0"/>
                <a:cs typeface="Times New Roman" pitchFamily="18" charset="0"/>
              </a:rPr>
              <a:t>Фальсификация</a:t>
            </a:r>
            <a:endParaRPr lang="ru-RU" sz="3600" dirty="0">
              <a:solidFill>
                <a:schemeClr val="accent2">
                  <a:lumMod val="75000"/>
                </a:schemeClr>
              </a:solidFill>
              <a:latin typeface="Monotype Corsiva" pitchFamily="66" charset="0"/>
              <a:cs typeface="Times New Roman" pitchFamily="18" charset="0"/>
            </a:endParaRPr>
          </a:p>
        </p:txBody>
      </p:sp>
      <p:sp>
        <p:nvSpPr>
          <p:cNvPr id="4" name="Текст 3"/>
          <p:cNvSpPr>
            <a:spLocks noGrp="1"/>
          </p:cNvSpPr>
          <p:nvPr>
            <p:ph type="body" sz="half" idx="2"/>
          </p:nvPr>
        </p:nvSpPr>
        <p:spPr>
          <a:xfrm>
            <a:off x="0" y="836712"/>
            <a:ext cx="3995936" cy="6021288"/>
          </a:xfrm>
        </p:spPr>
        <p:txBody>
          <a:bodyPr>
            <a:normAutofit fontScale="92500" lnSpcReduction="10000"/>
          </a:bodyPr>
          <a:lstStyle/>
          <a:p>
            <a:r>
              <a:rPr lang="ru-RU" dirty="0">
                <a:latin typeface="Times New Roman" pitchFamily="18" charset="0"/>
                <a:cs typeface="Times New Roman" pitchFamily="18" charset="0"/>
              </a:rPr>
              <a:t>Фальсификация натурального молока может осуществляться добавлением воды, обезжиренного молока, нейтрализующих веществ: </a:t>
            </a:r>
            <a:r>
              <a:rPr lang="ru-RU" dirty="0">
                <a:latin typeface="Times New Roman" pitchFamily="18" charset="0"/>
                <a:cs typeface="Times New Roman" pitchFamily="18" charset="0"/>
              </a:rPr>
              <a:t>подснятием</a:t>
            </a:r>
            <a:r>
              <a:rPr lang="ru-RU" dirty="0">
                <a:latin typeface="Times New Roman" pitchFamily="18" charset="0"/>
                <a:cs typeface="Times New Roman" pitchFamily="18" charset="0"/>
              </a:rPr>
              <a:t> сливок. </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При фальсификации молока водой понижается плотность (менее 1,027 г/см3), жирность, сухой остаток (менее 11,2 %), СОМО (менее 8,0%), а также кислотность. </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При фальсификации молока (сливок) водой изменяется его натуральный цвет. Молоко становится немного прозрачнее, с менее выраженным желтым оттенком и вкусом, консистенция водянистая. </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При фальсификации молока добавлением обезжиренного молока или </a:t>
            </a:r>
            <a:r>
              <a:rPr lang="ru-RU" dirty="0">
                <a:latin typeface="Times New Roman" pitchFamily="18" charset="0"/>
                <a:cs typeface="Times New Roman" pitchFamily="18" charset="0"/>
              </a:rPr>
              <a:t>подснятием</a:t>
            </a:r>
            <a:r>
              <a:rPr lang="ru-RU" dirty="0">
                <a:latin typeface="Times New Roman" pitchFamily="18" charset="0"/>
                <a:cs typeface="Times New Roman" pitchFamily="18" charset="0"/>
              </a:rPr>
              <a:t> жира увеличивается плотность до 1,034 г/см3, понижаются сухой остаток и жирность, СОМО не изменяется. </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Разбавление молока водой определяют по плотности, которая должна быть в пределах 1,027-1,032 г/см3. Плотность молока определяют при 20°С с помощью </a:t>
            </a:r>
            <a:r>
              <a:rPr lang="ru-RU" dirty="0">
                <a:latin typeface="Times New Roman" pitchFamily="18" charset="0"/>
                <a:cs typeface="Times New Roman" pitchFamily="18" charset="0"/>
              </a:rPr>
              <a:t>лактоденсиметра</a:t>
            </a:r>
            <a:r>
              <a:rPr lang="ru-RU" dirty="0">
                <a:latin typeface="Times New Roman" pitchFamily="18" charset="0"/>
                <a:cs typeface="Times New Roman" pitchFamily="18" charset="0"/>
              </a:rPr>
              <a:t>. Если плотность молока стала меньше 1,027 г/см3 на 0,003, то это свидетельствует о том, что в молоко добавлено воды примерно 10% от общего объема.</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
            </a:r>
            <a:br>
              <a:rPr lang="ru-RU" dirty="0">
                <a:latin typeface="Times New Roman" pitchFamily="18" charset="0"/>
                <a:cs typeface="Times New Roman" pitchFamily="18" charset="0"/>
              </a:rPr>
            </a:br>
            <a:r>
              <a:rPr lang="ru-RU" dirty="0">
                <a:latin typeface="Times New Roman" pitchFamily="18" charset="0"/>
                <a:cs typeface="Times New Roman" pitchFamily="18" charset="0"/>
              </a:rPr>
              <a:t>Разбавление молока водой можно установить по </a:t>
            </a:r>
            <a:r>
              <a:rPr lang="ru-RU" dirty="0">
                <a:latin typeface="Times New Roman" pitchFamily="18" charset="0"/>
                <a:cs typeface="Times New Roman" pitchFamily="18" charset="0"/>
              </a:rPr>
              <a:t>криоскопической</a:t>
            </a:r>
            <a:r>
              <a:rPr lang="ru-RU" dirty="0">
                <a:latin typeface="Times New Roman" pitchFamily="18" charset="0"/>
                <a:cs typeface="Times New Roman" pitchFamily="18" charset="0"/>
              </a:rPr>
              <a:t> температуре (начальная температура замерзания, при которой лед и вода находятся в равновесном состоянии). </a:t>
            </a:r>
          </a:p>
        </p:txBody>
      </p:sp>
      <p:sp>
        <p:nvSpPr>
          <p:cNvPr id="6" name="Управляющая кнопка: домой 5">
            <a:hlinkClick r:id="" action="ppaction://noaction" highlightClick="1"/>
          </p:cNvPr>
          <p:cNvSpPr/>
          <p:nvPr/>
        </p:nvSpPr>
        <p:spPr>
          <a:xfrm>
            <a:off x="8100392" y="6226838"/>
            <a:ext cx="720080" cy="648072"/>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Tree>
    <p:extLst>
      <p:ext uri="{BB962C8B-B14F-4D97-AF65-F5344CB8AC3E}">
        <p14:creationId xmlns="" xmlns:p14="http://schemas.microsoft.com/office/powerpoint/2010/main" val="4276877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500"/>
                                        <p:tgtEl>
                                          <p:spTgt spid="4">
                                            <p:txEl>
                                              <p:pRg st="0" end="0"/>
                                            </p:txEl>
                                          </p:spTgt>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250"/>
                                        <p:tgtEl>
                                          <p:spTgt spid="5"/>
                                        </p:tgtEl>
                                      </p:cBhvr>
                                    </p:animEffect>
                                    <p:anim calcmode="lin" valueType="num">
                                      <p:cBhvr>
                                        <p:cTn id="12" dur="1250" fill="hold"/>
                                        <p:tgtEl>
                                          <p:spTgt spid="5"/>
                                        </p:tgtEl>
                                        <p:attrNameLst>
                                          <p:attrName>ppt_x</p:attrName>
                                        </p:attrNameLst>
                                      </p:cBhvr>
                                      <p:tavLst>
                                        <p:tav tm="0">
                                          <p:val>
                                            <p:strVal val="#ppt_x"/>
                                          </p:val>
                                        </p:tav>
                                        <p:tav tm="100000">
                                          <p:val>
                                            <p:strVal val="#ppt_x"/>
                                          </p:val>
                                        </p:tav>
                                      </p:tavLst>
                                    </p:anim>
                                    <p:anim calcmode="lin" valueType="num">
                                      <p:cBhvr>
                                        <p:cTn id="13" dur="125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4200000" scaled="0"/>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6632"/>
            <a:ext cx="8229600" cy="504056"/>
          </a:xfrm>
        </p:spPr>
        <p:txBody>
          <a:bodyPr>
            <a:normAutofit fontScale="90000"/>
          </a:bodyPr>
          <a:lstStyle/>
          <a:p>
            <a:r>
              <a:rPr lang="ru-RU" sz="2800" b="1" i="1" dirty="0" smtClean="0">
                <a:solidFill>
                  <a:schemeClr val="tx2"/>
                </a:solidFill>
                <a:latin typeface="Times New Roman" pitchFamily="18" charset="0"/>
                <a:cs typeface="Times New Roman" pitchFamily="18" charset="0"/>
              </a:rPr>
              <a:t>Сроки хранения молочных продуктов</a:t>
            </a:r>
            <a:endParaRPr lang="ru-RU" sz="2800" b="1" i="1" dirty="0">
              <a:latin typeface="Times New Roman" pitchFamily="18" charset="0"/>
              <a:cs typeface="Times New Roman" pitchFamily="18" charset="0"/>
            </a:endParaRPr>
          </a:p>
        </p:txBody>
      </p:sp>
      <p:sp>
        <p:nvSpPr>
          <p:cNvPr id="3" name="Содержимое 2"/>
          <p:cNvSpPr>
            <a:spLocks noGrp="1"/>
          </p:cNvSpPr>
          <p:nvPr>
            <p:ph idx="1"/>
          </p:nvPr>
        </p:nvSpPr>
        <p:spPr>
          <a:xfrm>
            <a:off x="457200" y="620688"/>
            <a:ext cx="8229600" cy="5505475"/>
          </a:xfrm>
        </p:spPr>
        <p:txBody>
          <a:bodyPr>
            <a:normAutofit/>
          </a:bodyPr>
          <a:lstStyle/>
          <a:p>
            <a:r>
              <a:rPr lang="ru-RU" sz="1400" b="1" dirty="0" smtClean="0">
                <a:solidFill>
                  <a:schemeClr val="bg2">
                    <a:lumMod val="25000"/>
                  </a:schemeClr>
                </a:solidFill>
                <a:latin typeface="Times New Roman" pitchFamily="18" charset="0"/>
                <a:cs typeface="Times New Roman" pitchFamily="18" charset="0"/>
              </a:rPr>
              <a:t>Все молочные продукты следует держать в холодильнике или в холодном помещении.</a:t>
            </a:r>
          </a:p>
          <a:p>
            <a:r>
              <a:rPr lang="ru-RU" sz="1400" b="1" dirty="0" smtClean="0">
                <a:solidFill>
                  <a:schemeClr val="bg2">
                    <a:lumMod val="25000"/>
                  </a:schemeClr>
                </a:solidFill>
                <a:latin typeface="Times New Roman" pitchFamily="18" charset="0"/>
                <a:cs typeface="Times New Roman" pitchFamily="18" charset="0"/>
              </a:rPr>
              <a:t>Срок годности напрямую зависит от типа термической обработки, которой подвергалось молоко. Так, например, срок годности пастеризованного молока может составлять около 3-5 суток, тогда, как срок годности стерилизованного </a:t>
            </a:r>
            <a:endParaRPr lang="en-US" sz="1400" b="1" dirty="0" smtClean="0">
              <a:solidFill>
                <a:schemeClr val="bg2">
                  <a:lumMod val="25000"/>
                </a:schemeClr>
              </a:solidFill>
              <a:latin typeface="Times New Roman" pitchFamily="18" charset="0"/>
              <a:cs typeface="Times New Roman" pitchFamily="18" charset="0"/>
            </a:endParaRPr>
          </a:p>
          <a:p>
            <a:pPr>
              <a:buNone/>
            </a:pPr>
            <a:r>
              <a:rPr lang="en-US" sz="1400" b="1" dirty="0" smtClean="0">
                <a:solidFill>
                  <a:schemeClr val="bg2">
                    <a:lumMod val="25000"/>
                  </a:schemeClr>
                </a:solidFill>
                <a:latin typeface="Times New Roman" pitchFamily="18" charset="0"/>
                <a:cs typeface="Times New Roman" pitchFamily="18" charset="0"/>
              </a:rPr>
              <a:t>       </a:t>
            </a:r>
            <a:r>
              <a:rPr lang="ru-RU" sz="1400" b="1" dirty="0" smtClean="0">
                <a:solidFill>
                  <a:schemeClr val="bg2">
                    <a:lumMod val="25000"/>
                  </a:schemeClr>
                </a:solidFill>
                <a:latin typeface="Times New Roman" pitchFamily="18" charset="0"/>
                <a:cs typeface="Times New Roman" pitchFamily="18" charset="0"/>
              </a:rPr>
              <a:t>3 месяца и больше.</a:t>
            </a:r>
          </a:p>
          <a:p>
            <a:r>
              <a:rPr lang="ru-RU" sz="1400" b="1" dirty="0" smtClean="0">
                <a:solidFill>
                  <a:schemeClr val="bg2">
                    <a:lumMod val="25000"/>
                  </a:schemeClr>
                </a:solidFill>
                <a:latin typeface="Times New Roman" pitchFamily="18" charset="0"/>
                <a:cs typeface="Times New Roman" pitchFamily="18" charset="0"/>
              </a:rPr>
              <a:t>Понятно, что чем меньший срок – тем более «натуральное» молоко Вы можете купить.</a:t>
            </a:r>
          </a:p>
          <a:p>
            <a:r>
              <a:rPr lang="ru-RU" sz="1400" b="1" dirty="0" smtClean="0">
                <a:solidFill>
                  <a:schemeClr val="bg2">
                    <a:lumMod val="25000"/>
                  </a:schemeClr>
                </a:solidFill>
                <a:latin typeface="Times New Roman" pitchFamily="18" charset="0"/>
                <a:cs typeface="Times New Roman" pitchFamily="18" charset="0"/>
              </a:rPr>
              <a:t>При температуре;  4-8 С  сырое молоко можно хранить 20 часов, сметану 72 ч, творог – 36 ч, сливочное масло 10 дней.</a:t>
            </a:r>
          </a:p>
          <a:p>
            <a:r>
              <a:rPr lang="ru-RU" sz="1400" b="1" dirty="0" smtClean="0">
                <a:solidFill>
                  <a:schemeClr val="bg2">
                    <a:lumMod val="25000"/>
                  </a:schemeClr>
                </a:solidFill>
                <a:latin typeface="Times New Roman" pitchFamily="18" charset="0"/>
                <a:cs typeface="Times New Roman" pitchFamily="18" charset="0"/>
              </a:rPr>
              <a:t>Известно, что на свету оно теряет значительную часть витамина А и С.</a:t>
            </a:r>
            <a:endParaRPr lang="en-US" sz="1400" b="1" dirty="0" smtClean="0">
              <a:solidFill>
                <a:schemeClr val="bg2">
                  <a:lumMod val="25000"/>
                </a:schemeClr>
              </a:solidFill>
              <a:latin typeface="Times New Roman" pitchFamily="18" charset="0"/>
              <a:cs typeface="Times New Roman" pitchFamily="18" charset="0"/>
            </a:endParaRPr>
          </a:p>
          <a:p>
            <a:r>
              <a:rPr lang="ru-RU" sz="1400" b="1" dirty="0" smtClean="0">
                <a:latin typeface="Times New Roman" pitchFamily="18" charset="0"/>
                <a:cs typeface="Times New Roman" pitchFamily="18" charset="0"/>
              </a:rPr>
              <a:t>Молочные продукты не могут храниться по месяцу (исключение будет только для стерилизованного молока в </a:t>
            </a:r>
            <a:r>
              <a:rPr lang="ru-RU" sz="1400" b="1" dirty="0" smtClean="0">
                <a:latin typeface="Times New Roman" pitchFamily="18" charset="0"/>
                <a:cs typeface="Times New Roman" pitchFamily="18" charset="0"/>
              </a:rPr>
              <a:t>тетрапаках</a:t>
            </a:r>
            <a:r>
              <a:rPr lang="ru-RU" sz="1400" b="1" dirty="0" smtClean="0">
                <a:latin typeface="Times New Roman" pitchFamily="18" charset="0"/>
                <a:cs typeface="Times New Roman" pitchFamily="18" charset="0"/>
              </a:rPr>
              <a:t>), срок жизни бактерий – 5 дней. Поэтому, если вы видите на этикетке, что срок хранения йогурта составляет 2 недели и выше – это означает только то, что в него добавили консерванты для длительного хранения.</a:t>
            </a:r>
            <a:endParaRPr lang="ru-RU" sz="1400" b="1" dirty="0" smtClean="0">
              <a:solidFill>
                <a:schemeClr val="bg2">
                  <a:lumMod val="25000"/>
                </a:schemeClr>
              </a:solidFill>
              <a:effectLst>
                <a:outerShdw blurRad="38100" dist="38100" dir="2700000" algn="tl">
                  <a:srgbClr val="FFFFFF"/>
                </a:outerShdw>
              </a:effectLst>
              <a:latin typeface="Times New Roman" pitchFamily="18" charset="0"/>
              <a:cs typeface="Times New Roman" pitchFamily="18" charset="0"/>
            </a:endParaRPr>
          </a:p>
          <a:p>
            <a:endParaRPr lang="ru-RU" sz="1400" b="1" dirty="0">
              <a:solidFill>
                <a:schemeClr val="bg2">
                  <a:lumMod val="25000"/>
                </a:schemeClr>
              </a:solidFill>
              <a:latin typeface="Times New Roman" pitchFamily="18" charset="0"/>
              <a:cs typeface="Times New Roman" pitchFamily="18" charset="0"/>
            </a:endParaRPr>
          </a:p>
        </p:txBody>
      </p:sp>
      <p:pic>
        <p:nvPicPr>
          <p:cNvPr id="4" name="Picture 6" descr="холодильник"/>
          <p:cNvPicPr>
            <a:picLocks noChangeAspect="1" noChangeArrowheads="1" noCrop="1"/>
          </p:cNvPicPr>
          <p:nvPr/>
        </p:nvPicPr>
        <p:blipFill>
          <a:blip r:embed="rId2" cstate="print">
            <a:duotone>
              <a:prstClr val="black"/>
              <a:schemeClr val="tx2">
                <a:tint val="45000"/>
                <a:satMod val="400000"/>
              </a:schemeClr>
            </a:duotone>
          </a:blip>
          <a:srcRect/>
          <a:stretch>
            <a:fillRect/>
          </a:stretch>
        </p:blipFill>
        <p:spPr bwMode="auto">
          <a:xfrm>
            <a:off x="5724128" y="3356992"/>
            <a:ext cx="4263101" cy="3356992"/>
          </a:xfrm>
          <a:prstGeom prst="rect">
            <a:avLst/>
          </a:prstGeom>
          <a:noFill/>
        </p:spPr>
      </p:pic>
      <p:graphicFrame>
        <p:nvGraphicFramePr>
          <p:cNvPr id="6" name="Таблица 5"/>
          <p:cNvGraphicFramePr>
            <a:graphicFrameLocks noGrp="1"/>
          </p:cNvGraphicFramePr>
          <p:nvPr/>
        </p:nvGraphicFramePr>
        <p:xfrm>
          <a:off x="395537" y="3933055"/>
          <a:ext cx="5688631" cy="2694432"/>
        </p:xfrm>
        <a:graphic>
          <a:graphicData uri="http://schemas.openxmlformats.org/drawingml/2006/table">
            <a:tbl>
              <a:tblPr/>
              <a:tblGrid>
                <a:gridCol w="2641150"/>
                <a:gridCol w="3047481"/>
              </a:tblGrid>
              <a:tr h="41681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dirty="0" smtClean="0">
                          <a:ln>
                            <a:noFill/>
                          </a:ln>
                          <a:solidFill>
                            <a:schemeClr val="tx1"/>
                          </a:solidFill>
                          <a:effectLst/>
                          <a:latin typeface="Times New Roman" pitchFamily="18" charset="0"/>
                          <a:cs typeface="Times New Roman" pitchFamily="18" charset="0"/>
                        </a:rPr>
                        <a:t>ПРОДУКТЫ </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8CD4A7"/>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dirty="0" smtClean="0">
                          <a:ln>
                            <a:noFill/>
                          </a:ln>
                          <a:solidFill>
                            <a:schemeClr val="tx1"/>
                          </a:solidFill>
                          <a:effectLst/>
                          <a:latin typeface="Times New Roman" pitchFamily="18" charset="0"/>
                          <a:cs typeface="Times New Roman" pitchFamily="18" charset="0"/>
                        </a:rPr>
                        <a:t>СРОК ХРАНЕНИЯ</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1" i="0" u="none" strike="noStrike" cap="none" normalizeH="0" baseline="0" dirty="0" smtClean="0">
                          <a:ln>
                            <a:noFill/>
                          </a:ln>
                          <a:solidFill>
                            <a:schemeClr val="tx1"/>
                          </a:solidFill>
                          <a:effectLst/>
                          <a:latin typeface="Times New Roman" pitchFamily="18" charset="0"/>
                          <a:cs typeface="Times New Roman" pitchFamily="18" charset="0"/>
                        </a:rPr>
                        <a:t>(при температуре от +4  до +8º С)</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8CD4A7"/>
                    </a:solidFill>
                  </a:tcPr>
                </a:tc>
              </a:tr>
              <a:tr h="17684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Молоко сырое </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20 час. </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7684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Кисломолочные продукты </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24 час. </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7684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Творог </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36 час. </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7684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Сметана </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72 час. </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7684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Сыр </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от 5 до 15 сут. </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7684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Масло сливочное </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5 сут. </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7684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Масло топленое </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cs typeface="Times New Roman" pitchFamily="18" charset="0"/>
                        </a:rPr>
                        <a:t>15 сут. </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10242" name="Заголовок 4"/>
          <p:cNvSpPr>
            <a:spLocks noGrp="1"/>
          </p:cNvSpPr>
          <p:nvPr>
            <p:ph type="title"/>
          </p:nvPr>
        </p:nvSpPr>
        <p:spPr>
          <a:xfrm>
            <a:off x="428625" y="285750"/>
            <a:ext cx="8229600" cy="1143000"/>
          </a:xfrm>
        </p:spPr>
        <p:txBody>
          <a:bodyPr>
            <a:normAutofit/>
          </a:bodyPr>
          <a:lstStyle/>
          <a:p>
            <a:pPr eaLnBrk="1" hangingPunct="1"/>
            <a:r>
              <a:rPr lang="ru-RU" sz="2800" b="1" dirty="0" smtClean="0">
                <a:solidFill>
                  <a:schemeClr val="tx2">
                    <a:lumMod val="75000"/>
                  </a:schemeClr>
                </a:solidFill>
                <a:latin typeface="Times New Roman" pitchFamily="18" charset="0"/>
                <a:cs typeface="Times New Roman" pitchFamily="18" charset="0"/>
              </a:rPr>
              <a:t>Молочные продукты , изготовленные из молока </a:t>
            </a:r>
            <a:r>
              <a:rPr lang="en-US" sz="2800" b="1" dirty="0" smtClean="0">
                <a:solidFill>
                  <a:schemeClr val="tx2">
                    <a:lumMod val="75000"/>
                  </a:schemeClr>
                </a:solidFill>
                <a:latin typeface="Times New Roman" pitchFamily="18" charset="0"/>
                <a:cs typeface="Times New Roman" pitchFamily="18" charset="0"/>
              </a:rPr>
              <a:t/>
            </a:r>
            <a:br>
              <a:rPr lang="en-US" sz="2800" b="1" dirty="0" smtClean="0">
                <a:solidFill>
                  <a:schemeClr val="tx2">
                    <a:lumMod val="75000"/>
                  </a:schemeClr>
                </a:solidFill>
                <a:latin typeface="Times New Roman" pitchFamily="18" charset="0"/>
                <a:cs typeface="Times New Roman" pitchFamily="18" charset="0"/>
              </a:rPr>
            </a:br>
            <a:endParaRPr lang="ru-RU" sz="2800" b="1" dirty="0" smtClean="0">
              <a:solidFill>
                <a:schemeClr val="tx2">
                  <a:lumMod val="75000"/>
                </a:schemeClr>
              </a:solidFill>
              <a:latin typeface="Times New Roman" pitchFamily="18" charset="0"/>
              <a:cs typeface="Times New Roman" pitchFamily="18" charset="0"/>
            </a:endParaRPr>
          </a:p>
        </p:txBody>
      </p:sp>
      <p:pic>
        <p:nvPicPr>
          <p:cNvPr id="10243" name="Picture 2" descr="C:\Users\Rita\Desktop\МОЛОКО\4139.jpg"/>
          <p:cNvPicPr>
            <a:picLocks noGrp="1" noChangeAspect="1" noChangeArrowheads="1"/>
          </p:cNvPicPr>
          <p:nvPr>
            <p:ph sz="half" idx="1"/>
          </p:nvPr>
        </p:nvPicPr>
        <p:blipFill>
          <a:blip r:embed="rId2" cstate="print"/>
          <a:srcRect/>
          <a:stretch>
            <a:fillRect/>
          </a:stretch>
        </p:blipFill>
        <p:spPr>
          <a:xfrm>
            <a:off x="214313" y="1643063"/>
            <a:ext cx="5543550" cy="5000625"/>
          </a:xfrm>
          <a:noFill/>
        </p:spPr>
      </p:pic>
      <p:sp>
        <p:nvSpPr>
          <p:cNvPr id="10244" name="Содержимое 8"/>
          <p:cNvSpPr>
            <a:spLocks noGrp="1"/>
          </p:cNvSpPr>
          <p:nvPr>
            <p:ph sz="half" idx="2"/>
          </p:nvPr>
        </p:nvSpPr>
        <p:spPr>
          <a:xfrm>
            <a:off x="6072188" y="1500188"/>
            <a:ext cx="2928937" cy="5143500"/>
          </a:xfrm>
        </p:spPr>
        <p:txBody>
          <a:bodyPr/>
          <a:lstStyle/>
          <a:p>
            <a:pPr marL="0" indent="0" eaLnBrk="1" hangingPunct="1">
              <a:lnSpc>
                <a:spcPct val="80000"/>
              </a:lnSpc>
              <a:spcBef>
                <a:spcPct val="0"/>
              </a:spcBef>
              <a:buFont typeface="Arial" charset="0"/>
              <a:buNone/>
            </a:pPr>
            <a:endParaRPr lang="ru-RU" sz="1700" dirty="0" smtClean="0">
              <a:latin typeface="Arial" charset="0"/>
              <a:cs typeface="Arial" charset="0"/>
            </a:endParaRPr>
          </a:p>
          <a:p>
            <a:pPr marL="0" indent="0">
              <a:lnSpc>
                <a:spcPct val="80000"/>
              </a:lnSpc>
              <a:spcBef>
                <a:spcPct val="0"/>
              </a:spcBef>
              <a:buFontTx/>
              <a:buChar char="•"/>
            </a:pPr>
            <a:r>
              <a:rPr lang="ru-RU" sz="1800" b="1" dirty="0" smtClean="0">
                <a:solidFill>
                  <a:srgbClr val="036188"/>
                </a:solidFill>
                <a:cs typeface="Times New Roman" pitchFamily="18" charset="0"/>
                <a:hlinkClick r:id="rId3"/>
              </a:rPr>
              <a:t>айран</a:t>
            </a:r>
            <a:r>
              <a:rPr lang="ru-RU" sz="1800" b="1" dirty="0" smtClean="0">
                <a:solidFill>
                  <a:srgbClr val="575757"/>
                </a:solidFill>
                <a:cs typeface="Times New Roman" pitchFamily="18" charset="0"/>
              </a:rPr>
              <a:t>  </a:t>
            </a:r>
            <a:endParaRPr lang="ru-RU" sz="1800" b="1" dirty="0" smtClean="0">
              <a:solidFill>
                <a:srgbClr val="575757"/>
              </a:solidFill>
              <a:ea typeface="Calibri" pitchFamily="34" charset="0"/>
              <a:cs typeface="Times New Roman" pitchFamily="18" charset="0"/>
            </a:endParaRPr>
          </a:p>
          <a:p>
            <a:pPr marL="0" indent="0">
              <a:lnSpc>
                <a:spcPct val="80000"/>
              </a:lnSpc>
              <a:spcBef>
                <a:spcPct val="0"/>
              </a:spcBef>
              <a:buFontTx/>
              <a:buChar char="•"/>
            </a:pPr>
            <a:r>
              <a:rPr lang="ru-RU" sz="1800" b="1" dirty="0" smtClean="0">
                <a:solidFill>
                  <a:srgbClr val="036188"/>
                </a:solidFill>
                <a:ea typeface="Calibri" pitchFamily="34" charset="0"/>
                <a:cs typeface="Times New Roman" pitchFamily="18" charset="0"/>
                <a:hlinkClick r:id="rId4"/>
              </a:rPr>
              <a:t>ацидофилин</a:t>
            </a:r>
            <a:r>
              <a:rPr lang="ru-RU" sz="1800" b="1" dirty="0" smtClean="0">
                <a:solidFill>
                  <a:srgbClr val="575757"/>
                </a:solidFill>
                <a:ea typeface="Calibri" pitchFamily="34" charset="0"/>
                <a:cs typeface="Times New Roman" pitchFamily="18" charset="0"/>
              </a:rPr>
              <a:t> </a:t>
            </a:r>
          </a:p>
          <a:p>
            <a:pPr marL="0" indent="0">
              <a:lnSpc>
                <a:spcPct val="80000"/>
              </a:lnSpc>
              <a:spcBef>
                <a:spcPct val="0"/>
              </a:spcBef>
              <a:buFontTx/>
              <a:buChar char="•"/>
            </a:pPr>
            <a:r>
              <a:rPr lang="ru-RU" sz="1800" b="1" dirty="0" smtClean="0">
                <a:solidFill>
                  <a:srgbClr val="036188"/>
                </a:solidFill>
                <a:ea typeface="Calibri" pitchFamily="34" charset="0"/>
                <a:cs typeface="Times New Roman" pitchFamily="18" charset="0"/>
                <a:hlinkClick r:id="rId5"/>
              </a:rPr>
              <a:t>варенец</a:t>
            </a:r>
            <a:r>
              <a:rPr lang="ru-RU" sz="1800" b="1" dirty="0" smtClean="0">
                <a:solidFill>
                  <a:srgbClr val="575757"/>
                </a:solidFill>
                <a:ea typeface="Calibri" pitchFamily="34" charset="0"/>
                <a:cs typeface="Times New Roman" pitchFamily="18" charset="0"/>
              </a:rPr>
              <a:t> </a:t>
            </a:r>
          </a:p>
          <a:p>
            <a:pPr marL="0" indent="0">
              <a:lnSpc>
                <a:spcPct val="80000"/>
              </a:lnSpc>
              <a:spcBef>
                <a:spcPct val="0"/>
              </a:spcBef>
              <a:buFontTx/>
              <a:buChar char="•"/>
            </a:pPr>
            <a:r>
              <a:rPr lang="ru-RU" sz="1800" b="1" dirty="0" smtClean="0">
                <a:solidFill>
                  <a:srgbClr val="036188"/>
                </a:solidFill>
                <a:cs typeface="Times New Roman" pitchFamily="18" charset="0"/>
                <a:hlinkClick r:id="rId6"/>
              </a:rPr>
              <a:t>катык</a:t>
            </a:r>
            <a:r>
              <a:rPr lang="ru-RU" sz="1800" b="1" dirty="0" smtClean="0">
                <a:solidFill>
                  <a:srgbClr val="575757"/>
                </a:solidFill>
                <a:cs typeface="Times New Roman" pitchFamily="18" charset="0"/>
              </a:rPr>
              <a:t> </a:t>
            </a:r>
            <a:endParaRPr lang="ru-RU" sz="1800" b="1" dirty="0" smtClean="0">
              <a:solidFill>
                <a:srgbClr val="575757"/>
              </a:solidFill>
              <a:ea typeface="Calibri" pitchFamily="34" charset="0"/>
              <a:cs typeface="Calibri" pitchFamily="34" charset="0"/>
            </a:endParaRPr>
          </a:p>
          <a:p>
            <a:pPr marL="0" indent="0">
              <a:lnSpc>
                <a:spcPct val="80000"/>
              </a:lnSpc>
              <a:spcBef>
                <a:spcPct val="0"/>
              </a:spcBef>
              <a:buFontTx/>
              <a:buChar char="•"/>
            </a:pPr>
            <a:r>
              <a:rPr lang="ru-RU" sz="1800" b="1" dirty="0" smtClean="0">
                <a:solidFill>
                  <a:srgbClr val="036188"/>
                </a:solidFill>
                <a:cs typeface="Times New Roman" pitchFamily="18" charset="0"/>
                <a:hlinkClick r:id="rId7"/>
              </a:rPr>
              <a:t>йогурт</a:t>
            </a:r>
            <a:r>
              <a:rPr lang="ru-RU" sz="1800" b="1" dirty="0" smtClean="0">
                <a:solidFill>
                  <a:srgbClr val="575757"/>
                </a:solidFill>
                <a:cs typeface="Times New Roman" pitchFamily="18" charset="0"/>
              </a:rPr>
              <a:t> </a:t>
            </a:r>
            <a:endParaRPr lang="ru-RU" sz="1800" b="1" dirty="0" smtClean="0">
              <a:solidFill>
                <a:srgbClr val="575757"/>
              </a:solidFill>
              <a:ea typeface="Calibri" pitchFamily="34" charset="0"/>
              <a:cs typeface="Calibri" pitchFamily="34" charset="0"/>
            </a:endParaRPr>
          </a:p>
          <a:p>
            <a:pPr marL="0" indent="0">
              <a:lnSpc>
                <a:spcPct val="80000"/>
              </a:lnSpc>
              <a:spcBef>
                <a:spcPct val="0"/>
              </a:spcBef>
              <a:buFontTx/>
              <a:buChar char="•"/>
            </a:pPr>
            <a:r>
              <a:rPr lang="ru-RU" sz="1800" b="1" dirty="0" smtClean="0">
                <a:solidFill>
                  <a:srgbClr val="036188"/>
                </a:solidFill>
                <a:cs typeface="Times New Roman" pitchFamily="18" charset="0"/>
                <a:hlinkClick r:id="rId8"/>
              </a:rPr>
              <a:t>кефир</a:t>
            </a:r>
            <a:r>
              <a:rPr lang="ru-RU" sz="1800" b="1" dirty="0" smtClean="0">
                <a:solidFill>
                  <a:srgbClr val="575757"/>
                </a:solidFill>
                <a:cs typeface="Times New Roman" pitchFamily="18" charset="0"/>
              </a:rPr>
              <a:t> </a:t>
            </a:r>
            <a:endParaRPr lang="ru-RU" sz="1800" b="1" dirty="0" smtClean="0">
              <a:solidFill>
                <a:srgbClr val="575757"/>
              </a:solidFill>
              <a:ea typeface="Calibri" pitchFamily="34" charset="0"/>
              <a:cs typeface="Calibri" pitchFamily="34" charset="0"/>
            </a:endParaRPr>
          </a:p>
          <a:p>
            <a:pPr marL="0" indent="0">
              <a:lnSpc>
                <a:spcPct val="80000"/>
              </a:lnSpc>
              <a:spcBef>
                <a:spcPct val="0"/>
              </a:spcBef>
              <a:buFontTx/>
              <a:buChar char="•"/>
            </a:pPr>
            <a:r>
              <a:rPr lang="ru-RU" sz="1800" b="1" dirty="0" smtClean="0">
                <a:solidFill>
                  <a:srgbClr val="036188"/>
                </a:solidFill>
                <a:cs typeface="Times New Roman" pitchFamily="18" charset="0"/>
                <a:hlinkClick r:id="rId9"/>
              </a:rPr>
              <a:t>кумыс</a:t>
            </a:r>
            <a:r>
              <a:rPr lang="ru-RU" sz="1800" b="1" dirty="0" smtClean="0">
                <a:solidFill>
                  <a:srgbClr val="575757"/>
                </a:solidFill>
                <a:cs typeface="Times New Roman" pitchFamily="18" charset="0"/>
              </a:rPr>
              <a:t> </a:t>
            </a:r>
            <a:endParaRPr lang="ru-RU" sz="1800" b="1" dirty="0" smtClean="0">
              <a:solidFill>
                <a:srgbClr val="575757"/>
              </a:solidFill>
              <a:ea typeface="Calibri" pitchFamily="34" charset="0"/>
              <a:cs typeface="Calibri" pitchFamily="34" charset="0"/>
            </a:endParaRPr>
          </a:p>
          <a:p>
            <a:pPr marL="0" indent="0">
              <a:lnSpc>
                <a:spcPct val="80000"/>
              </a:lnSpc>
              <a:spcBef>
                <a:spcPct val="0"/>
              </a:spcBef>
              <a:buFontTx/>
              <a:buChar char="•"/>
            </a:pPr>
            <a:r>
              <a:rPr lang="ru-RU" sz="1800" b="1" dirty="0" smtClean="0">
                <a:solidFill>
                  <a:srgbClr val="036188"/>
                </a:solidFill>
                <a:cs typeface="Times New Roman" pitchFamily="18" charset="0"/>
                <a:hlinkClick r:id="rId10"/>
              </a:rPr>
              <a:t>мацун</a:t>
            </a:r>
            <a:r>
              <a:rPr lang="ru-RU" sz="1800" b="1" dirty="0" smtClean="0">
                <a:solidFill>
                  <a:srgbClr val="575757"/>
                </a:solidFill>
                <a:cs typeface="Times New Roman" pitchFamily="18" charset="0"/>
              </a:rPr>
              <a:t> </a:t>
            </a:r>
            <a:endParaRPr lang="ru-RU" sz="1800" b="1" dirty="0" smtClean="0">
              <a:solidFill>
                <a:srgbClr val="575757"/>
              </a:solidFill>
              <a:ea typeface="Calibri" pitchFamily="34" charset="0"/>
              <a:cs typeface="Calibri" pitchFamily="34" charset="0"/>
            </a:endParaRPr>
          </a:p>
          <a:p>
            <a:pPr marL="0" indent="0">
              <a:lnSpc>
                <a:spcPct val="80000"/>
              </a:lnSpc>
              <a:spcBef>
                <a:spcPct val="0"/>
              </a:spcBef>
              <a:buFontTx/>
              <a:buChar char="•"/>
            </a:pPr>
            <a:r>
              <a:rPr lang="ru-RU" sz="1800" b="1" dirty="0" smtClean="0">
                <a:solidFill>
                  <a:srgbClr val="036188"/>
                </a:solidFill>
                <a:cs typeface="Times New Roman" pitchFamily="18" charset="0"/>
                <a:hlinkClick r:id="rId11"/>
              </a:rPr>
              <a:t>пахта</a:t>
            </a:r>
            <a:r>
              <a:rPr lang="ru-RU" sz="1800" b="1" dirty="0" smtClean="0">
                <a:solidFill>
                  <a:srgbClr val="575757"/>
                </a:solidFill>
                <a:cs typeface="Times New Roman" pitchFamily="18" charset="0"/>
              </a:rPr>
              <a:t> </a:t>
            </a:r>
            <a:endParaRPr lang="ru-RU" sz="1800" b="1" dirty="0" smtClean="0">
              <a:solidFill>
                <a:srgbClr val="575757"/>
              </a:solidFill>
              <a:ea typeface="Calibri" pitchFamily="34" charset="0"/>
              <a:cs typeface="Calibri" pitchFamily="34" charset="0"/>
            </a:endParaRPr>
          </a:p>
          <a:p>
            <a:pPr marL="0" indent="0">
              <a:lnSpc>
                <a:spcPct val="80000"/>
              </a:lnSpc>
              <a:spcBef>
                <a:spcPct val="0"/>
              </a:spcBef>
              <a:buFontTx/>
              <a:buChar char="•"/>
            </a:pPr>
            <a:r>
              <a:rPr lang="ru-RU" sz="1800" b="1" dirty="0" smtClean="0">
                <a:solidFill>
                  <a:srgbClr val="036188"/>
                </a:solidFill>
                <a:cs typeface="Times New Roman" pitchFamily="18" charset="0"/>
                <a:hlinkClick r:id="rId12"/>
              </a:rPr>
              <a:t>простокваша</a:t>
            </a:r>
            <a:r>
              <a:rPr lang="ru-RU" sz="1800" b="1" dirty="0" smtClean="0">
                <a:solidFill>
                  <a:srgbClr val="575757"/>
                </a:solidFill>
                <a:cs typeface="Times New Roman" pitchFamily="18" charset="0"/>
              </a:rPr>
              <a:t> </a:t>
            </a:r>
            <a:endParaRPr lang="ru-RU" sz="1800" b="1" dirty="0" smtClean="0">
              <a:solidFill>
                <a:srgbClr val="575757"/>
              </a:solidFill>
              <a:ea typeface="Calibri" pitchFamily="34" charset="0"/>
              <a:cs typeface="Calibri" pitchFamily="34" charset="0"/>
            </a:endParaRPr>
          </a:p>
          <a:p>
            <a:pPr marL="0" indent="0">
              <a:lnSpc>
                <a:spcPct val="80000"/>
              </a:lnSpc>
              <a:spcBef>
                <a:spcPct val="0"/>
              </a:spcBef>
              <a:buFontTx/>
              <a:buChar char="•"/>
            </a:pPr>
            <a:r>
              <a:rPr lang="ru-RU" sz="1800" b="1" dirty="0" smtClean="0">
                <a:solidFill>
                  <a:srgbClr val="036188"/>
                </a:solidFill>
                <a:cs typeface="Times New Roman" pitchFamily="18" charset="0"/>
                <a:hlinkClick r:id="rId13"/>
              </a:rPr>
              <a:t>ряженка</a:t>
            </a:r>
            <a:r>
              <a:rPr lang="ru-RU" sz="1800" b="1" dirty="0" smtClean="0">
                <a:solidFill>
                  <a:srgbClr val="575757"/>
                </a:solidFill>
                <a:cs typeface="Times New Roman" pitchFamily="18" charset="0"/>
              </a:rPr>
              <a:t> </a:t>
            </a:r>
            <a:endParaRPr lang="ru-RU" sz="1800" b="1" dirty="0" smtClean="0">
              <a:solidFill>
                <a:srgbClr val="575757"/>
              </a:solidFill>
              <a:ea typeface="Calibri" pitchFamily="34" charset="0"/>
              <a:cs typeface="Calibri" pitchFamily="34" charset="0"/>
            </a:endParaRPr>
          </a:p>
          <a:p>
            <a:pPr marL="0" indent="0">
              <a:lnSpc>
                <a:spcPct val="80000"/>
              </a:lnSpc>
              <a:spcBef>
                <a:spcPct val="0"/>
              </a:spcBef>
              <a:buFontTx/>
              <a:buChar char="•"/>
            </a:pPr>
            <a:r>
              <a:rPr lang="ru-RU" sz="1800" b="1" dirty="0" smtClean="0">
                <a:solidFill>
                  <a:srgbClr val="036188"/>
                </a:solidFill>
                <a:cs typeface="Times New Roman" pitchFamily="18" charset="0"/>
                <a:hlinkClick r:id="rId14"/>
              </a:rPr>
              <a:t>сгущённое молоко</a:t>
            </a:r>
            <a:r>
              <a:rPr lang="ru-RU" sz="1800" b="1" dirty="0" smtClean="0">
                <a:solidFill>
                  <a:srgbClr val="575757"/>
                </a:solidFill>
                <a:cs typeface="Times New Roman" pitchFamily="18" charset="0"/>
              </a:rPr>
              <a:t> </a:t>
            </a:r>
            <a:endParaRPr lang="ru-RU" sz="1800" b="1" dirty="0" smtClean="0">
              <a:solidFill>
                <a:srgbClr val="575757"/>
              </a:solidFill>
              <a:ea typeface="Calibri" pitchFamily="34" charset="0"/>
              <a:cs typeface="Calibri" pitchFamily="34" charset="0"/>
            </a:endParaRPr>
          </a:p>
          <a:p>
            <a:pPr marL="0" indent="0">
              <a:lnSpc>
                <a:spcPct val="80000"/>
              </a:lnSpc>
              <a:spcBef>
                <a:spcPct val="0"/>
              </a:spcBef>
              <a:buFontTx/>
              <a:buChar char="•"/>
            </a:pPr>
            <a:r>
              <a:rPr lang="ru-RU" sz="1800" b="1" dirty="0" smtClean="0">
                <a:solidFill>
                  <a:srgbClr val="036188"/>
                </a:solidFill>
                <a:cs typeface="Times New Roman" pitchFamily="18" charset="0"/>
                <a:hlinkClick r:id="rId15"/>
              </a:rPr>
              <a:t>сливки</a:t>
            </a:r>
            <a:r>
              <a:rPr lang="ru-RU" sz="1800" b="1" dirty="0" smtClean="0">
                <a:solidFill>
                  <a:srgbClr val="575757"/>
                </a:solidFill>
                <a:cs typeface="Times New Roman" pitchFamily="18" charset="0"/>
              </a:rPr>
              <a:t> </a:t>
            </a:r>
            <a:endParaRPr lang="ru-RU" sz="1800" b="1" dirty="0" smtClean="0">
              <a:solidFill>
                <a:srgbClr val="575757"/>
              </a:solidFill>
              <a:ea typeface="Calibri" pitchFamily="34" charset="0"/>
              <a:cs typeface="Calibri" pitchFamily="34" charset="0"/>
            </a:endParaRPr>
          </a:p>
          <a:p>
            <a:pPr marL="0" indent="0">
              <a:lnSpc>
                <a:spcPct val="80000"/>
              </a:lnSpc>
              <a:spcBef>
                <a:spcPct val="0"/>
              </a:spcBef>
              <a:buFontTx/>
              <a:buChar char="•"/>
            </a:pPr>
            <a:r>
              <a:rPr lang="ru-RU" sz="1800" b="1" dirty="0" smtClean="0">
                <a:solidFill>
                  <a:srgbClr val="036188"/>
                </a:solidFill>
                <a:cs typeface="Times New Roman" pitchFamily="18" charset="0"/>
                <a:hlinkClick r:id="rId16"/>
              </a:rPr>
              <a:t>сливочное масло</a:t>
            </a:r>
            <a:r>
              <a:rPr lang="ru-RU" sz="1800" b="1" dirty="0" smtClean="0">
                <a:solidFill>
                  <a:srgbClr val="575757"/>
                </a:solidFill>
                <a:cs typeface="Times New Roman" pitchFamily="18" charset="0"/>
              </a:rPr>
              <a:t> </a:t>
            </a:r>
            <a:endParaRPr lang="ru-RU" sz="1800" b="1" dirty="0" smtClean="0">
              <a:solidFill>
                <a:srgbClr val="575757"/>
              </a:solidFill>
              <a:ea typeface="Calibri" pitchFamily="34" charset="0"/>
              <a:cs typeface="Calibri" pitchFamily="34" charset="0"/>
            </a:endParaRPr>
          </a:p>
          <a:p>
            <a:pPr marL="0" indent="0">
              <a:lnSpc>
                <a:spcPct val="80000"/>
              </a:lnSpc>
              <a:spcBef>
                <a:spcPct val="0"/>
              </a:spcBef>
              <a:buFontTx/>
              <a:buChar char="•"/>
            </a:pPr>
            <a:r>
              <a:rPr lang="ru-RU" sz="1800" b="1" dirty="0" smtClean="0">
                <a:solidFill>
                  <a:srgbClr val="036188"/>
                </a:solidFill>
                <a:cs typeface="Times New Roman" pitchFamily="18" charset="0"/>
                <a:hlinkClick r:id="rId17"/>
              </a:rPr>
              <a:t>сметана</a:t>
            </a:r>
            <a:r>
              <a:rPr lang="ru-RU" sz="1800" b="1" dirty="0" smtClean="0">
                <a:solidFill>
                  <a:srgbClr val="575757"/>
                </a:solidFill>
                <a:cs typeface="Times New Roman" pitchFamily="18" charset="0"/>
              </a:rPr>
              <a:t> </a:t>
            </a:r>
            <a:endParaRPr lang="ru-RU" sz="1800" b="1" dirty="0" smtClean="0">
              <a:solidFill>
                <a:srgbClr val="575757"/>
              </a:solidFill>
              <a:ea typeface="Calibri" pitchFamily="34" charset="0"/>
              <a:cs typeface="Calibri" pitchFamily="34" charset="0"/>
            </a:endParaRPr>
          </a:p>
          <a:p>
            <a:pPr marL="0" indent="0">
              <a:lnSpc>
                <a:spcPct val="80000"/>
              </a:lnSpc>
              <a:spcBef>
                <a:spcPct val="0"/>
              </a:spcBef>
              <a:buFontTx/>
              <a:buChar char="•"/>
            </a:pPr>
            <a:r>
              <a:rPr lang="ru-RU" sz="1800" b="1" dirty="0" smtClean="0">
                <a:solidFill>
                  <a:srgbClr val="036188"/>
                </a:solidFill>
                <a:cs typeface="Times New Roman" pitchFamily="18" charset="0"/>
                <a:hlinkClick r:id="rId18"/>
              </a:rPr>
              <a:t>сухое молоко</a:t>
            </a:r>
            <a:r>
              <a:rPr lang="ru-RU" sz="1800" b="1" dirty="0" smtClean="0">
                <a:solidFill>
                  <a:srgbClr val="575757"/>
                </a:solidFill>
                <a:cs typeface="Times New Roman" pitchFamily="18" charset="0"/>
              </a:rPr>
              <a:t> </a:t>
            </a:r>
            <a:endParaRPr lang="ru-RU" sz="1800" b="1" dirty="0" smtClean="0">
              <a:solidFill>
                <a:srgbClr val="575757"/>
              </a:solidFill>
              <a:ea typeface="Calibri" pitchFamily="34" charset="0"/>
              <a:cs typeface="Calibri" pitchFamily="34" charset="0"/>
            </a:endParaRPr>
          </a:p>
          <a:p>
            <a:pPr marL="0" indent="0">
              <a:lnSpc>
                <a:spcPct val="80000"/>
              </a:lnSpc>
              <a:spcBef>
                <a:spcPct val="0"/>
              </a:spcBef>
              <a:buFontTx/>
              <a:buChar char="•"/>
            </a:pPr>
            <a:r>
              <a:rPr lang="ru-RU" sz="1800" b="1" dirty="0" smtClean="0">
                <a:solidFill>
                  <a:srgbClr val="036188"/>
                </a:solidFill>
                <a:cs typeface="Times New Roman" pitchFamily="18" charset="0"/>
                <a:hlinkClick r:id="rId19"/>
              </a:rPr>
              <a:t>сыворотка</a:t>
            </a:r>
            <a:r>
              <a:rPr lang="ru-RU" sz="1800" b="1" dirty="0" smtClean="0">
                <a:solidFill>
                  <a:srgbClr val="575757"/>
                </a:solidFill>
                <a:cs typeface="Times New Roman" pitchFamily="18" charset="0"/>
              </a:rPr>
              <a:t> </a:t>
            </a:r>
            <a:endParaRPr lang="ru-RU" sz="1800" b="1" dirty="0" smtClean="0">
              <a:solidFill>
                <a:srgbClr val="575757"/>
              </a:solidFill>
              <a:ea typeface="Calibri" pitchFamily="34" charset="0"/>
              <a:cs typeface="Calibri" pitchFamily="34" charset="0"/>
            </a:endParaRPr>
          </a:p>
          <a:p>
            <a:pPr marL="0" indent="0">
              <a:lnSpc>
                <a:spcPct val="80000"/>
              </a:lnSpc>
              <a:spcBef>
                <a:spcPct val="0"/>
              </a:spcBef>
              <a:buFontTx/>
              <a:buChar char="•"/>
            </a:pPr>
            <a:r>
              <a:rPr lang="ru-RU" sz="1800" b="1" dirty="0" smtClean="0">
                <a:solidFill>
                  <a:srgbClr val="036188"/>
                </a:solidFill>
                <a:cs typeface="Times New Roman" pitchFamily="18" charset="0"/>
                <a:hlinkClick r:id="rId20"/>
              </a:rPr>
              <a:t>сыр</a:t>
            </a:r>
            <a:r>
              <a:rPr lang="ru-RU" sz="1800" b="1" dirty="0" smtClean="0">
                <a:solidFill>
                  <a:srgbClr val="575757"/>
                </a:solidFill>
                <a:cs typeface="Times New Roman" pitchFamily="18" charset="0"/>
              </a:rPr>
              <a:t> </a:t>
            </a:r>
            <a:endParaRPr lang="ru-RU" sz="1800" b="1" dirty="0" smtClean="0">
              <a:solidFill>
                <a:srgbClr val="575757"/>
              </a:solidFill>
              <a:ea typeface="Calibri" pitchFamily="34" charset="0"/>
              <a:cs typeface="Calibri" pitchFamily="34" charset="0"/>
            </a:endParaRPr>
          </a:p>
          <a:p>
            <a:pPr marL="0" indent="0">
              <a:lnSpc>
                <a:spcPct val="80000"/>
              </a:lnSpc>
              <a:spcBef>
                <a:spcPct val="0"/>
              </a:spcBef>
              <a:buFontTx/>
              <a:buChar char="•"/>
            </a:pPr>
            <a:r>
              <a:rPr lang="ru-RU" sz="1800" b="1" dirty="0" smtClean="0">
                <a:solidFill>
                  <a:srgbClr val="036188"/>
                </a:solidFill>
                <a:cs typeface="Times New Roman" pitchFamily="18" charset="0"/>
                <a:hlinkClick r:id="rId21"/>
              </a:rPr>
              <a:t>творог</a:t>
            </a:r>
            <a:r>
              <a:rPr lang="ru-RU" sz="1800" b="1" dirty="0" smtClean="0">
                <a:solidFill>
                  <a:srgbClr val="575757"/>
                </a:solidFill>
                <a:cs typeface="Times New Roman" pitchFamily="18" charset="0"/>
              </a:rPr>
              <a:t> </a:t>
            </a:r>
            <a:endParaRPr lang="ru-RU" sz="1800" b="1" dirty="0" smtClean="0">
              <a:solidFill>
                <a:srgbClr val="575757"/>
              </a:solidFill>
              <a:ea typeface="Calibri" pitchFamily="34" charset="0"/>
              <a:cs typeface="Calibri" pitchFamily="34" charset="0"/>
            </a:endParaRPr>
          </a:p>
          <a:p>
            <a:pPr marL="0" indent="0">
              <a:lnSpc>
                <a:spcPct val="80000"/>
              </a:lnSpc>
              <a:spcBef>
                <a:spcPct val="0"/>
              </a:spcBef>
              <a:buFontTx/>
              <a:buChar char="•"/>
            </a:pPr>
            <a:r>
              <a:rPr lang="ru-RU" sz="1800" b="1" dirty="0" smtClean="0">
                <a:solidFill>
                  <a:srgbClr val="036188"/>
                </a:solidFill>
                <a:cs typeface="Times New Roman" pitchFamily="18" charset="0"/>
                <a:hlinkClick r:id="rId22"/>
              </a:rPr>
              <a:t>топлёное молоко</a:t>
            </a:r>
            <a:r>
              <a:rPr lang="ru-RU" sz="1800" b="1" dirty="0" smtClean="0">
                <a:solidFill>
                  <a:srgbClr val="575757"/>
                </a:solidFill>
                <a:cs typeface="Times New Roman" pitchFamily="18" charset="0"/>
              </a:rPr>
              <a:t> </a:t>
            </a:r>
            <a:endParaRPr lang="ru-RU" sz="1800" b="1" dirty="0" smtClean="0">
              <a:solidFill>
                <a:srgbClr val="575757"/>
              </a:solidFill>
              <a:ea typeface="Calibri" pitchFamily="34" charset="0"/>
              <a:cs typeface="Calibri" pitchFamily="34" charset="0"/>
            </a:endParaRPr>
          </a:p>
          <a:p>
            <a:pPr marL="0" indent="0">
              <a:lnSpc>
                <a:spcPct val="80000"/>
              </a:lnSpc>
              <a:spcBef>
                <a:spcPct val="0"/>
              </a:spcBef>
              <a:buFontTx/>
              <a:buChar char="•"/>
            </a:pPr>
            <a:r>
              <a:rPr lang="ru-RU" sz="1800" b="1" dirty="0" smtClean="0">
                <a:solidFill>
                  <a:srgbClr val="036188"/>
                </a:solidFill>
                <a:cs typeface="Times New Roman" pitchFamily="18" charset="0"/>
                <a:hlinkClick r:id="rId23"/>
              </a:rPr>
              <a:t>шубат</a:t>
            </a:r>
            <a:r>
              <a:rPr lang="ru-RU" sz="1800" b="1" dirty="0" smtClean="0">
                <a:solidFill>
                  <a:srgbClr val="575757"/>
                </a:solidFill>
                <a:cs typeface="Times New Roman" pitchFamily="18" charset="0"/>
              </a:rPr>
              <a:t> </a:t>
            </a:r>
            <a:endParaRPr lang="ru-RU" sz="1800" b="1" dirty="0" smtClean="0">
              <a:latin typeface="Arial" charset="0"/>
              <a:cs typeface="Arial" charset="0"/>
            </a:endParaRPr>
          </a:p>
          <a:p>
            <a:pPr marL="0" indent="0" eaLnBrk="1" hangingPunct="1">
              <a:lnSpc>
                <a:spcPct val="80000"/>
              </a:lnSpc>
            </a:pPr>
            <a:endParaRPr lang="ru-RU" sz="700" dirty="0" smtClean="0"/>
          </a:p>
        </p:txBody>
      </p:sp>
    </p:spTree>
  </p:cSld>
  <p:clrMapOvr>
    <a:masterClrMapping/>
  </p:clrMapOvr>
  <p:transition>
    <p:plus/>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16388" name="Rectangle 4"/>
          <p:cNvSpPr>
            <a:spLocks noChangeArrowheads="1"/>
          </p:cNvSpPr>
          <p:nvPr/>
        </p:nvSpPr>
        <p:spPr bwMode="auto">
          <a:xfrm>
            <a:off x="457200" y="274638"/>
            <a:ext cx="8229600" cy="922114"/>
          </a:xfrm>
          <a:prstGeom prst="rect">
            <a:avLst/>
          </a:prstGeom>
          <a:noFill/>
          <a:ln w="9525">
            <a:noFill/>
            <a:miter lim="800000"/>
            <a:headEnd/>
            <a:tailEnd/>
          </a:ln>
          <a:effectLst/>
        </p:spPr>
        <p:txBody>
          <a:bodyPr anchor="ctr"/>
          <a:lstStyle/>
          <a:p>
            <a:pPr algn="ctr"/>
            <a:r>
              <a:rPr lang="ru-RU" sz="3200" dirty="0">
                <a:solidFill>
                  <a:schemeClr val="tx2"/>
                </a:solidFill>
                <a:latin typeface="Arial" charset="0"/>
              </a:rPr>
              <a:t>Национальные кисломолочные </a:t>
            </a:r>
            <a:r>
              <a:rPr lang="ru-RU" sz="3200" dirty="0" smtClean="0">
                <a:solidFill>
                  <a:schemeClr val="tx2"/>
                </a:solidFill>
                <a:latin typeface="Arial" charset="0"/>
              </a:rPr>
              <a:t>продукты</a:t>
            </a:r>
            <a:endParaRPr lang="ru-RU" sz="3200" dirty="0">
              <a:solidFill>
                <a:schemeClr val="tx2"/>
              </a:solidFill>
              <a:latin typeface="Arial" charset="0"/>
            </a:endParaRPr>
          </a:p>
        </p:txBody>
      </p:sp>
      <p:sp>
        <p:nvSpPr>
          <p:cNvPr id="16419" name="Text Box 35"/>
          <p:cNvSpPr txBox="1">
            <a:spLocks noChangeArrowheads="1"/>
          </p:cNvSpPr>
          <p:nvPr/>
        </p:nvSpPr>
        <p:spPr bwMode="auto">
          <a:xfrm>
            <a:off x="611188" y="1628775"/>
            <a:ext cx="7993062" cy="396875"/>
          </a:xfrm>
          <a:prstGeom prst="rect">
            <a:avLst/>
          </a:prstGeom>
          <a:noFill/>
          <a:ln w="9525">
            <a:noFill/>
            <a:miter lim="800000"/>
            <a:headEnd/>
            <a:tailEnd/>
          </a:ln>
          <a:effectLst/>
        </p:spPr>
        <p:txBody>
          <a:bodyPr>
            <a:spAutoFit/>
          </a:bodyPr>
          <a:lstStyle/>
          <a:p>
            <a:pPr>
              <a:spcBef>
                <a:spcPct val="50000"/>
              </a:spcBef>
            </a:pPr>
            <a:endParaRPr lang="ru-RU" dirty="0"/>
          </a:p>
        </p:txBody>
      </p:sp>
      <p:graphicFrame>
        <p:nvGraphicFramePr>
          <p:cNvPr id="16503" name="Group 119"/>
          <p:cNvGraphicFramePr>
            <a:graphicFrameLocks noGrp="1"/>
          </p:cNvGraphicFramePr>
          <p:nvPr/>
        </p:nvGraphicFramePr>
        <p:xfrm>
          <a:off x="684213" y="1165225"/>
          <a:ext cx="7991475" cy="5078732"/>
        </p:xfrm>
        <a:graphic>
          <a:graphicData uri="http://schemas.openxmlformats.org/drawingml/2006/table">
            <a:tbl>
              <a:tblPr/>
              <a:tblGrid>
                <a:gridCol w="2663825"/>
                <a:gridCol w="2663825"/>
                <a:gridCol w="2663825"/>
              </a:tblGrid>
              <a:tr h="3698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800" b="0" i="0" u="none" strike="noStrike" cap="none" normalizeH="0" baseline="0" dirty="0" smtClean="0">
                          <a:ln>
                            <a:noFill/>
                          </a:ln>
                          <a:solidFill>
                            <a:schemeClr val="tx1"/>
                          </a:solidFill>
                          <a:effectLst/>
                          <a:latin typeface="Arial" charset="0"/>
                        </a:rPr>
                        <a:t>НАРОДНОСТИ</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8CD4A7"/>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800" b="0" i="0" u="none" strike="noStrike" cap="none" normalizeH="0" baseline="0" dirty="0" smtClean="0">
                          <a:ln>
                            <a:noFill/>
                          </a:ln>
                          <a:solidFill>
                            <a:schemeClr val="tx1"/>
                          </a:solidFill>
                          <a:effectLst/>
                          <a:latin typeface="Arial" charset="0"/>
                        </a:rPr>
                        <a:t>НАЗВАНИЕ ПРОДУКТА</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8CD4A7"/>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800" b="0" i="0" u="none" strike="noStrike" cap="none" normalizeH="0" baseline="0" dirty="0" smtClean="0">
                          <a:ln>
                            <a:noFill/>
                          </a:ln>
                          <a:solidFill>
                            <a:schemeClr val="tx1"/>
                          </a:solidFill>
                          <a:effectLst/>
                          <a:latin typeface="Arial" charset="0"/>
                        </a:rPr>
                        <a:t>КАКОЕ МОЛОКО ИСПОЛЬЗУЕТСЯ</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8CD4A7"/>
                    </a:solidFill>
                  </a:tcPr>
                </a:tc>
              </a:tr>
              <a:tr h="368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rPr>
                        <a:t>Русские</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rPr>
                        <a:t>Простокваша, варенец, сметана</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rPr>
                        <a:t>Коровье</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98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rPr>
                        <a:t>Украинцы</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rPr>
                        <a:t>Ряженка</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rPr>
                        <a:t>Коровье</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98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rPr>
                        <a:t>Казахи, киргизы, узбеки</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rPr>
                        <a:t>Курт, чал</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rPr>
                        <a:t>Коровье, овечье, козье</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98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rPr>
                        <a:t>Кавказские горцы</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rPr>
                        <a:t>Айран, йогурт</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rPr>
                        <a:t>Коровье</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8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rPr>
                        <a:t>Грузины</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rPr>
                        <a:t>Мацони</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rPr>
                        <a:t>Коровье, буйволиное, овечье, козье</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98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rPr>
                        <a:t>Армяне</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rPr>
                        <a:t>Мацун</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rPr>
                        <a:t>Коровье, буйволиное, овечье, козье</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98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rPr>
                        <a:t>Азербайджанцы</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rPr>
                        <a:t>Катык</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rPr>
                        <a:t>Коровье, буйволиное, овечье, козье</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98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rPr>
                        <a:t>Осетины</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rPr>
                        <a:t>Кефир</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rPr>
                        <a:t>Коровье</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8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rPr>
                        <a:t>Алтайцы, буряты</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rPr>
                        <a:t>Кефир</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rPr>
                        <a:t>Коровье, кобылье</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98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rPr>
                        <a:t>Башкиры, калмыки</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rPr>
                        <a:t>Кумыс, шубат</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charset="0"/>
                        </a:rPr>
                        <a:t>Кобылье, коровье, верблюжье</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6388"/>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499"/>
                                          </p:stCondLst>
                                        </p:cTn>
                                        <p:tgtEl>
                                          <p:spTgt spid="165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94210" name="Text Box 2"/>
          <p:cNvSpPr txBox="1">
            <a:spLocks noChangeArrowheads="1"/>
          </p:cNvSpPr>
          <p:nvPr/>
        </p:nvSpPr>
        <p:spPr bwMode="auto">
          <a:xfrm>
            <a:off x="179512" y="748635"/>
            <a:ext cx="6984454" cy="6340197"/>
          </a:xfrm>
          <a:prstGeom prst="rect">
            <a:avLst/>
          </a:prstGeom>
          <a:gradFill rotWithShape="1">
            <a:gsLst>
              <a:gs pos="0">
                <a:srgbClr val="FFCC99"/>
              </a:gs>
              <a:gs pos="100000">
                <a:srgbClr val="FFFFCC"/>
              </a:gs>
            </a:gsLst>
            <a:path path="rect">
              <a:fillToRect t="100000" r="100000"/>
            </a:path>
          </a:gradFill>
          <a:ln w="9525">
            <a:solidFill>
              <a:srgbClr val="993300"/>
            </a:solidFill>
            <a:miter lim="800000"/>
            <a:headEnd/>
            <a:tailEnd/>
          </a:ln>
          <a:effectLst/>
        </p:spPr>
        <p:txBody>
          <a:bodyPr wrap="square">
            <a:spAutoFit/>
          </a:bodyPr>
          <a:lstStyle/>
          <a:p>
            <a:r>
              <a:rPr lang="ru-RU" sz="1400" dirty="0" smtClean="0">
                <a:latin typeface="Times New Roman" pitchFamily="18" charset="0"/>
                <a:cs typeface="Times New Roman" pitchFamily="18" charset="0"/>
              </a:rPr>
              <a:t>Родиной </a:t>
            </a:r>
            <a:r>
              <a:rPr lang="ru-RU" sz="1400" b="1" dirty="0" smtClean="0">
                <a:latin typeface="Times New Roman" pitchFamily="18" charset="0"/>
                <a:cs typeface="Times New Roman" pitchFamily="18" charset="0"/>
              </a:rPr>
              <a:t>кефира</a:t>
            </a:r>
            <a:r>
              <a:rPr lang="ru-RU" sz="1400" dirty="0" smtClean="0">
                <a:latin typeface="Times New Roman" pitchFamily="18" charset="0"/>
                <a:cs typeface="Times New Roman" pitchFamily="18" charset="0"/>
              </a:rPr>
              <a:t> считается северный склон Кавказского хребта, где у разных племен он существует под различными названиями.</a:t>
            </a:r>
          </a:p>
          <a:p>
            <a:r>
              <a:rPr lang="ru-RU" sz="1400" dirty="0" smtClean="0">
                <a:latin typeface="Times New Roman" pitchFamily="18" charset="0"/>
                <a:cs typeface="Times New Roman" pitchFamily="18" charset="0"/>
              </a:rPr>
              <a:t>Среди кавказских народов существует много легенд о кефире, его происхождении и распространении. Кефирные грибки раньше назывались кефирными зернами. Горцы называли эти зерна «пшеном пророка» и приписывали им божественное происхождение. </a:t>
            </a:r>
          </a:p>
          <a:p>
            <a:pPr>
              <a:defRPr/>
            </a:pPr>
            <a:r>
              <a:rPr lang="ru-RU" sz="1400" dirty="0" smtClean="0">
                <a:latin typeface="Times New Roman" pitchFamily="18" charset="0"/>
                <a:cs typeface="Times New Roman" pitchFamily="18" charset="0"/>
              </a:rPr>
              <a:t>Сначала кефир распространился по всему Кавказу и Крыму, а затем проник в Россию и даже Западную Европу.</a:t>
            </a:r>
            <a:endParaRPr lang="en-US" sz="1400" dirty="0" smtClean="0">
              <a:latin typeface="Times New Roman" pitchFamily="18" charset="0"/>
              <a:cs typeface="Times New Roman" pitchFamily="18" charset="0"/>
            </a:endParaRPr>
          </a:p>
          <a:p>
            <a:pPr>
              <a:defRPr/>
            </a:pPr>
            <a:r>
              <a:rPr lang="ru-RU" sz="1400" b="1" dirty="0" smtClean="0">
                <a:solidFill>
                  <a:srgbClr val="C00000"/>
                </a:solidFill>
                <a:latin typeface="Times New Roman" pitchFamily="18" charset="0"/>
                <a:cs typeface="Times New Roman" pitchFamily="18" charset="0"/>
              </a:rPr>
              <a:t> Кефир</a:t>
            </a:r>
            <a:r>
              <a:rPr lang="en-US" sz="1400" b="1" dirty="0" smtClean="0">
                <a:solidFill>
                  <a:srgbClr val="C00000"/>
                </a:solidFill>
                <a:latin typeface="Times New Roman" pitchFamily="18" charset="0"/>
                <a:cs typeface="Times New Roman" pitchFamily="18" charset="0"/>
              </a:rPr>
              <a:t> </a:t>
            </a:r>
            <a:r>
              <a:rPr lang="ru-RU" sz="1400" dirty="0" smtClean="0">
                <a:latin typeface="Times New Roman" pitchFamily="18" charset="0"/>
                <a:cs typeface="Times New Roman" pitchFamily="18" charset="0"/>
              </a:rPr>
              <a:t>– кисломолочный напиток, Готовят кефир из цельного и обезжиренного молока. Его заквашивают с помощью так называемых «кефирных грибков» . В состав кефирных грибков входят молочнокислые бактерии (</a:t>
            </a:r>
            <a:r>
              <a:rPr lang="ru-RU" sz="1400" dirty="0" smtClean="0">
                <a:latin typeface="Times New Roman" pitchFamily="18" charset="0"/>
                <a:cs typeface="Times New Roman" pitchFamily="18" charset="0"/>
              </a:rPr>
              <a:t>Sts</a:t>
            </a:r>
            <a:r>
              <a:rPr lang="ru-RU" sz="1400"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Lactis</a:t>
            </a:r>
            <a:r>
              <a:rPr lang="ru-RU" sz="1400"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ароматообразующие</a:t>
            </a:r>
            <a:r>
              <a:rPr lang="ru-RU" sz="1400" dirty="0" smtClean="0">
                <a:latin typeface="Times New Roman" pitchFamily="18" charset="0"/>
                <a:cs typeface="Times New Roman" pitchFamily="18" charset="0"/>
              </a:rPr>
              <a:t> стрептококки, молочнокислые палочки) и дрожжи. Кефир - является продуктом смешанного брожения. Во время созревания кефира происходит два параллельных процесса: молочнокислое и спиртовое брожение.</a:t>
            </a:r>
          </a:p>
          <a:p>
            <a:r>
              <a:rPr lang="ru-RU" sz="1400" dirty="0" smtClean="0">
                <a:latin typeface="Times New Roman" pitchFamily="18" charset="0"/>
                <a:cs typeface="Times New Roman" pitchFamily="18" charset="0"/>
              </a:rPr>
              <a:t>Первое вызывается группой молочнокислых стрептококков и палочек, а второе - дрожжами и частично ароматизирующими стрептококками. Эти процессы можно регулировать с помощью температуры. При 20</a:t>
            </a:r>
            <a:r>
              <a:rPr lang="ru-RU" sz="1400" baseline="30000" dirty="0" smtClean="0">
                <a:latin typeface="Times New Roman" pitchFamily="18" charset="0"/>
                <a:cs typeface="Times New Roman" pitchFamily="18" charset="0"/>
              </a:rPr>
              <a:t>о</a:t>
            </a:r>
            <a:r>
              <a:rPr lang="ru-RU" sz="1400" dirty="0" smtClean="0">
                <a:latin typeface="Times New Roman" pitchFamily="18" charset="0"/>
                <a:cs typeface="Times New Roman" pitchFamily="18" charset="0"/>
              </a:rPr>
              <a:t> и выше более интенсивно развиваются молочнокислые бактерии, а при 15</a:t>
            </a:r>
            <a:r>
              <a:rPr lang="ru-RU" sz="1400" baseline="30000" dirty="0" smtClean="0">
                <a:latin typeface="Times New Roman" pitchFamily="18" charset="0"/>
                <a:cs typeface="Times New Roman" pitchFamily="18" charset="0"/>
              </a:rPr>
              <a:t>о</a:t>
            </a:r>
            <a:r>
              <a:rPr lang="ru-RU" sz="1400" dirty="0" smtClean="0">
                <a:latin typeface="Times New Roman" pitchFamily="18" charset="0"/>
                <a:cs typeface="Times New Roman" pitchFamily="18" charset="0"/>
              </a:rPr>
              <a:t> и, ниже - грибы.</a:t>
            </a:r>
          </a:p>
          <a:p>
            <a:pPr>
              <a:defRPr/>
            </a:pPr>
            <a:r>
              <a:rPr lang="ru-RU" sz="1400" dirty="0" smtClean="0">
                <a:latin typeface="Times New Roman" pitchFamily="18" charset="0"/>
                <a:cs typeface="Times New Roman" pitchFamily="18" charset="0"/>
              </a:rPr>
              <a:t>Наилучшей температурой созревания кефира считается 16-17</a:t>
            </a:r>
            <a:r>
              <a:rPr lang="ru-RU" sz="1400" baseline="30000" dirty="0" smtClean="0">
                <a:latin typeface="Times New Roman" pitchFamily="18" charset="0"/>
                <a:cs typeface="Times New Roman" pitchFamily="18" charset="0"/>
              </a:rPr>
              <a:t>о</a:t>
            </a:r>
            <a:r>
              <a:rPr lang="ru-RU" sz="1400" dirty="0" smtClean="0">
                <a:latin typeface="Times New Roman" pitchFamily="18" charset="0"/>
                <a:cs typeface="Times New Roman" pitchFamily="18" charset="0"/>
              </a:rPr>
              <a:t>С. Чем больше срок выдержки кефира, тем больше в нем спирта и кислотность: в однодневном 0,2% спирта и 90</a:t>
            </a:r>
            <a:r>
              <a:rPr lang="ru-RU" sz="1400" baseline="30000" dirty="0" smtClean="0">
                <a:latin typeface="Times New Roman" pitchFamily="18" charset="0"/>
                <a:cs typeface="Times New Roman" pitchFamily="18" charset="0"/>
              </a:rPr>
              <a:t>о</a:t>
            </a:r>
            <a:r>
              <a:rPr lang="ru-RU" sz="1400" dirty="0" smtClean="0">
                <a:latin typeface="Times New Roman" pitchFamily="18" charset="0"/>
                <a:cs typeface="Times New Roman" pitchFamily="18" charset="0"/>
              </a:rPr>
              <a:t>Т кислотность; в двухдневном 0,4% и 105</a:t>
            </a:r>
            <a:r>
              <a:rPr lang="ru-RU" sz="1400" baseline="30000" dirty="0" smtClean="0">
                <a:latin typeface="Times New Roman" pitchFamily="18" charset="0"/>
                <a:cs typeface="Times New Roman" pitchFamily="18" charset="0"/>
              </a:rPr>
              <a:t>о</a:t>
            </a:r>
            <a:r>
              <a:rPr lang="ru-RU" sz="1400" dirty="0" smtClean="0">
                <a:latin typeface="Times New Roman" pitchFamily="18" charset="0"/>
                <a:cs typeface="Times New Roman" pitchFamily="18" charset="0"/>
              </a:rPr>
              <a:t>Т; в трехдневном - 0,6% спирта и 120</a:t>
            </a:r>
            <a:r>
              <a:rPr lang="ru-RU" sz="1400" baseline="30000" dirty="0" smtClean="0">
                <a:latin typeface="Times New Roman" pitchFamily="18" charset="0"/>
                <a:cs typeface="Times New Roman" pitchFamily="18" charset="0"/>
              </a:rPr>
              <a:t>о</a:t>
            </a:r>
            <a:r>
              <a:rPr lang="ru-RU" sz="1400" dirty="0" smtClean="0">
                <a:latin typeface="Times New Roman" pitchFamily="18" charset="0"/>
                <a:cs typeface="Times New Roman" pitchFamily="18" charset="0"/>
              </a:rPr>
              <a:t>Т кислотность. Кефир благотворно влияет на кишечник: всего пара стаканов этого напитка в день предотвращает развитие кишечных инфекций и быстро справляется с </a:t>
            </a:r>
            <a:r>
              <a:rPr lang="ru-RU" sz="1400" dirty="0" smtClean="0">
                <a:latin typeface="Times New Roman" pitchFamily="18" charset="0"/>
                <a:cs typeface="Times New Roman" pitchFamily="18" charset="0"/>
              </a:rPr>
              <a:t>дисбактериозом</a:t>
            </a:r>
            <a:r>
              <a:rPr lang="ru-RU" sz="1400" dirty="0" smtClean="0">
                <a:latin typeface="Times New Roman" pitchFamily="18" charset="0"/>
                <a:cs typeface="Times New Roman" pitchFamily="18" charset="0"/>
              </a:rPr>
              <a:t>, вызванным, например, антибиотиками. Кефир укрепляет иммунитет, побеждает хроническую усталость, незаменим при нарушениях сна и болезнях нервной системы, помогает похудеть (если пить его регулярно) и хорошо утоляет жажду в жаркие летние дни. </a:t>
            </a:r>
          </a:p>
          <a:p>
            <a:r>
              <a:rPr lang="ru-RU" sz="1400" dirty="0" smtClean="0">
                <a:latin typeface="Times New Roman" pitchFamily="18" charset="0"/>
                <a:cs typeface="Times New Roman" pitchFamily="18" charset="0"/>
              </a:rPr>
              <a:t>Кефир является диетическим и лечебным продуктом. </a:t>
            </a:r>
          </a:p>
          <a:p>
            <a:endParaRPr lang="ru-RU" sz="1400" dirty="0" smtClean="0">
              <a:latin typeface="Times New Roman" pitchFamily="18" charset="0"/>
              <a:cs typeface="Times New Roman" pitchFamily="18" charset="0"/>
            </a:endParaRPr>
          </a:p>
          <a:p>
            <a:endParaRPr lang="ru-RU" sz="1400" dirty="0" smtClean="0">
              <a:latin typeface="Times New Roman" pitchFamily="18" charset="0"/>
              <a:cs typeface="Times New Roman" pitchFamily="18" charset="0"/>
            </a:endParaRPr>
          </a:p>
        </p:txBody>
      </p:sp>
      <p:sp>
        <p:nvSpPr>
          <p:cNvPr id="94215" name="Text Box 7"/>
          <p:cNvSpPr txBox="1">
            <a:spLocks noChangeArrowheads="1"/>
          </p:cNvSpPr>
          <p:nvPr/>
        </p:nvSpPr>
        <p:spPr bwMode="auto">
          <a:xfrm>
            <a:off x="179513" y="115888"/>
            <a:ext cx="5616624" cy="579437"/>
          </a:xfrm>
          <a:prstGeom prst="rect">
            <a:avLst/>
          </a:prstGeom>
          <a:noFill/>
          <a:ln w="9525">
            <a:noFill/>
            <a:miter lim="800000"/>
            <a:headEnd/>
            <a:tailEnd/>
          </a:ln>
          <a:effectLst/>
        </p:spPr>
        <p:txBody>
          <a:bodyPr wrap="square">
            <a:spAutoFit/>
          </a:bodyPr>
          <a:lstStyle/>
          <a:p>
            <a:pPr>
              <a:spcBef>
                <a:spcPct val="50000"/>
              </a:spcBef>
            </a:pPr>
            <a:r>
              <a:rPr lang="ru-RU" sz="2800" b="1" dirty="0">
                <a:effectLst>
                  <a:outerShdw blurRad="38100" dist="38100" dir="2700000" algn="tl">
                    <a:srgbClr val="FFFFFF"/>
                  </a:outerShdw>
                </a:effectLst>
              </a:rPr>
              <a:t> </a:t>
            </a:r>
            <a:r>
              <a:rPr lang="ru-RU" sz="3200" b="1" dirty="0">
                <a:solidFill>
                  <a:schemeClr val="accent2">
                    <a:lumMod val="75000"/>
                  </a:schemeClr>
                </a:solidFill>
                <a:latin typeface="Monotype Corsiva" pitchFamily="66" charset="0"/>
              </a:rPr>
              <a:t>Молочные </a:t>
            </a:r>
            <a:r>
              <a:rPr lang="ru-RU" sz="3200" b="1" dirty="0" smtClean="0">
                <a:solidFill>
                  <a:schemeClr val="accent2">
                    <a:lumMod val="75000"/>
                  </a:schemeClr>
                </a:solidFill>
                <a:latin typeface="Monotype Corsiva" pitchFamily="66" charset="0"/>
              </a:rPr>
              <a:t>продукты: </a:t>
            </a:r>
            <a:r>
              <a:rPr lang="ru-RU" sz="3200" b="1" dirty="0" smtClean="0">
                <a:solidFill>
                  <a:schemeClr val="accent3">
                    <a:lumMod val="50000"/>
                  </a:schemeClr>
                </a:solidFill>
                <a:latin typeface="Monotype Corsiva" pitchFamily="66" charset="0"/>
              </a:rPr>
              <a:t>Кефир  </a:t>
            </a:r>
            <a:endParaRPr lang="ru-RU" sz="8000" b="1" dirty="0">
              <a:solidFill>
                <a:schemeClr val="accent3">
                  <a:lumMod val="50000"/>
                </a:schemeClr>
              </a:solidFill>
              <a:latin typeface="Monotype Corsiva" pitchFamily="66" charset="0"/>
            </a:endParaRPr>
          </a:p>
        </p:txBody>
      </p:sp>
      <p:sp>
        <p:nvSpPr>
          <p:cNvPr id="94216" name="Text Box 8">
            <a:hlinkClick r:id="" action="ppaction://noaction"/>
          </p:cNvPr>
          <p:cNvSpPr txBox="1">
            <a:spLocks noChangeArrowheads="1"/>
          </p:cNvSpPr>
          <p:nvPr/>
        </p:nvSpPr>
        <p:spPr bwMode="auto">
          <a:xfrm>
            <a:off x="7199313" y="6237288"/>
            <a:ext cx="1944687" cy="366712"/>
          </a:xfrm>
          <a:prstGeom prst="rect">
            <a:avLst/>
          </a:prstGeom>
          <a:noFill/>
          <a:ln w="9525">
            <a:noFill/>
            <a:miter lim="800000"/>
            <a:headEnd/>
            <a:tailEnd/>
          </a:ln>
          <a:effectLst/>
        </p:spPr>
        <p:txBody>
          <a:bodyPr>
            <a:spAutoFit/>
          </a:bodyPr>
          <a:lstStyle/>
          <a:p>
            <a:pPr>
              <a:spcBef>
                <a:spcPct val="50000"/>
              </a:spcBef>
            </a:pPr>
            <a:r>
              <a:rPr lang="ru-RU" sz="1800" dirty="0">
                <a:solidFill>
                  <a:srgbClr val="FFCC99"/>
                </a:solidFill>
                <a:effectLst>
                  <a:outerShdw blurRad="38100" dist="38100" dir="2700000" algn="tl">
                    <a:srgbClr val="000000"/>
                  </a:outerShdw>
                </a:effectLst>
              </a:rPr>
              <a:t>Содержание</a:t>
            </a:r>
          </a:p>
        </p:txBody>
      </p:sp>
      <p:sp>
        <p:nvSpPr>
          <p:cNvPr id="94233" name="Rectangle 25"/>
          <p:cNvSpPr>
            <a:spLocks noChangeArrowheads="1"/>
          </p:cNvSpPr>
          <p:nvPr/>
        </p:nvSpPr>
        <p:spPr bwMode="auto">
          <a:xfrm>
            <a:off x="5932488" y="188641"/>
            <a:ext cx="3211512" cy="584775"/>
          </a:xfrm>
          <a:prstGeom prst="rect">
            <a:avLst/>
          </a:prstGeom>
          <a:noFill/>
          <a:ln w="9525">
            <a:noFill/>
            <a:miter lim="800000"/>
            <a:headEnd/>
            <a:tailEnd/>
          </a:ln>
          <a:effectLst/>
        </p:spPr>
        <p:txBody>
          <a:bodyPr wrap="square">
            <a:spAutoFit/>
          </a:bodyPr>
          <a:lstStyle/>
          <a:p>
            <a:r>
              <a:rPr lang="ru-RU" sz="1600" b="1" dirty="0">
                <a:latin typeface="Monotype Corsiva" pitchFamily="66" charset="0"/>
              </a:rPr>
              <a:t>«Дар небес</a:t>
            </a:r>
            <a:r>
              <a:rPr lang="ru-RU" sz="1600" b="1" dirty="0" smtClean="0">
                <a:latin typeface="Monotype Corsiva" pitchFamily="66" charset="0"/>
              </a:rPr>
              <a:t>»</a:t>
            </a:r>
            <a:r>
              <a:rPr lang="ru-RU" sz="1600" b="1" i="1" dirty="0" smtClean="0">
                <a:latin typeface="Monotype Corsiva" pitchFamily="66" charset="0"/>
              </a:rPr>
              <a:t> - так называли кефир народы Северного Кавказа </a:t>
            </a:r>
            <a:endParaRPr lang="ru-RU" sz="1600" b="1" dirty="0">
              <a:latin typeface="Monotype Corsiva" pitchFamily="66" charset="0"/>
            </a:endParaRPr>
          </a:p>
        </p:txBody>
      </p:sp>
      <p:pic>
        <p:nvPicPr>
          <p:cNvPr id="18" name="Picture 4" descr="кефир6"/>
          <p:cNvPicPr>
            <a:picLocks noChangeAspect="1" noChangeArrowheads="1"/>
          </p:cNvPicPr>
          <p:nvPr/>
        </p:nvPicPr>
        <p:blipFill>
          <a:blip r:embed="rId3" cstate="print"/>
          <a:srcRect/>
          <a:stretch>
            <a:fillRect/>
          </a:stretch>
        </p:blipFill>
        <p:spPr bwMode="auto">
          <a:xfrm>
            <a:off x="7236296" y="2852936"/>
            <a:ext cx="1547664" cy="1512168"/>
          </a:xfrm>
          <a:prstGeom prst="rect">
            <a:avLst/>
          </a:prstGeom>
          <a:noFill/>
          <a:ln>
            <a:miter lim="800000"/>
            <a:headEnd/>
            <a:tailEnd/>
          </a:ln>
        </p:spPr>
      </p:pic>
      <p:pic>
        <p:nvPicPr>
          <p:cNvPr id="14" name="Picture 2" descr="C:\Users\Rita\Desktop\МОЛОКО\Child-drinking-milk.jpg"/>
          <p:cNvPicPr>
            <a:picLocks noChangeAspect="1" noChangeArrowheads="1"/>
          </p:cNvPicPr>
          <p:nvPr/>
        </p:nvPicPr>
        <p:blipFill>
          <a:blip r:embed="rId4" cstate="print"/>
          <a:srcRect/>
          <a:stretch>
            <a:fillRect/>
          </a:stretch>
        </p:blipFill>
        <p:spPr>
          <a:xfrm>
            <a:off x="7236296" y="908720"/>
            <a:ext cx="1728192" cy="1656184"/>
          </a:xfrm>
          <a:prstGeom prst="rect">
            <a:avLst/>
          </a:prstGeom>
          <a:noFill/>
        </p:spPr>
      </p:pic>
      <p:graphicFrame>
        <p:nvGraphicFramePr>
          <p:cNvPr id="842753" name="Object 1"/>
          <p:cNvGraphicFramePr>
            <a:graphicFrameLocks noChangeAspect="1"/>
          </p:cNvGraphicFramePr>
          <p:nvPr/>
        </p:nvGraphicFramePr>
        <p:xfrm>
          <a:off x="7164288" y="4337720"/>
          <a:ext cx="1824600" cy="2520280"/>
        </p:xfrm>
        <a:graphic>
          <a:graphicData uri="http://schemas.openxmlformats.org/presentationml/2006/ole">
            <p:oleObj spid="_x0000_s842753" name="Image" r:id="rId5" imgW="3746032" imgH="5714286" progId="">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fill="hold" grpId="0" nodeType="with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94233"/>
                                        </p:tgtEl>
                                        <p:attrNameLst>
                                          <p:attrName>ppt_x</p:attrName>
                                          <p:attrName>ppt_y</p:attrName>
                                        </p:attrNameLst>
                                      </p:cBhvr>
                                    </p:animMotion>
                                    <p:animRot by="1500000">
                                      <p:cBhvr>
                                        <p:cTn id="7" dur="125" fill="hold">
                                          <p:stCondLst>
                                            <p:cond delay="0"/>
                                          </p:stCondLst>
                                        </p:cTn>
                                        <p:tgtEl>
                                          <p:spTgt spid="94233"/>
                                        </p:tgtEl>
                                        <p:attrNameLst>
                                          <p:attrName>r</p:attrName>
                                        </p:attrNameLst>
                                      </p:cBhvr>
                                    </p:animRot>
                                    <p:animRot by="-1500000">
                                      <p:cBhvr>
                                        <p:cTn id="8" dur="125" fill="hold">
                                          <p:stCondLst>
                                            <p:cond delay="125"/>
                                          </p:stCondLst>
                                        </p:cTn>
                                        <p:tgtEl>
                                          <p:spTgt spid="94233"/>
                                        </p:tgtEl>
                                        <p:attrNameLst>
                                          <p:attrName>r</p:attrName>
                                        </p:attrNameLst>
                                      </p:cBhvr>
                                    </p:animRot>
                                    <p:animRot by="-1500000">
                                      <p:cBhvr>
                                        <p:cTn id="9" dur="125" fill="hold">
                                          <p:stCondLst>
                                            <p:cond delay="250"/>
                                          </p:stCondLst>
                                        </p:cTn>
                                        <p:tgtEl>
                                          <p:spTgt spid="94233"/>
                                        </p:tgtEl>
                                        <p:attrNameLst>
                                          <p:attrName>r</p:attrName>
                                        </p:attrNameLst>
                                      </p:cBhvr>
                                    </p:animRot>
                                    <p:animRot by="1500000">
                                      <p:cBhvr>
                                        <p:cTn id="10" dur="125" fill="hold">
                                          <p:stCondLst>
                                            <p:cond delay="375"/>
                                          </p:stCondLst>
                                        </p:cTn>
                                        <p:tgtEl>
                                          <p:spTgt spid="94233"/>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ppt_x"/>
                                          </p:val>
                                        </p:tav>
                                        <p:tav tm="100000">
                                          <p:val>
                                            <p:strVal val="#ppt_x"/>
                                          </p:val>
                                        </p:tav>
                                      </p:tavLst>
                                    </p:anim>
                                    <p:anim calcmode="lin" valueType="num">
                                      <p:cBhvr additive="base">
                                        <p:cTn id="16" dur="500" fill="hold"/>
                                        <p:tgtEl>
                                          <p:spTgt spid="18"/>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52" presetClass="entr" presetSubtype="0" fill="hold" nodeType="afterEffect">
                                  <p:stCondLst>
                                    <p:cond delay="0"/>
                                  </p:stCondLst>
                                  <p:childTnLst>
                                    <p:set>
                                      <p:cBhvr>
                                        <p:cTn id="19" dur="1" fill="hold">
                                          <p:stCondLst>
                                            <p:cond delay="0"/>
                                          </p:stCondLst>
                                        </p:cTn>
                                        <p:tgtEl>
                                          <p:spTgt spid="842753"/>
                                        </p:tgtEl>
                                        <p:attrNameLst>
                                          <p:attrName>style.visibility</p:attrName>
                                        </p:attrNameLst>
                                      </p:cBhvr>
                                      <p:to>
                                        <p:strVal val="visible"/>
                                      </p:to>
                                    </p:set>
                                    <p:animScale>
                                      <p:cBhvr>
                                        <p:cTn id="20" dur="1000" decel="50000" fill="hold">
                                          <p:stCondLst>
                                            <p:cond delay="0"/>
                                          </p:stCondLst>
                                        </p:cTn>
                                        <p:tgtEl>
                                          <p:spTgt spid="84275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1000" decel="50000" fill="hold">
                                          <p:stCondLst>
                                            <p:cond delay="0"/>
                                          </p:stCondLst>
                                        </p:cTn>
                                        <p:tgtEl>
                                          <p:spTgt spid="842753"/>
                                        </p:tgtEl>
                                        <p:attrNameLst>
                                          <p:attrName>ppt_x</p:attrName>
                                          <p:attrName>ppt_y</p:attrName>
                                        </p:attrNameLst>
                                      </p:cBhvr>
                                    </p:animMotion>
                                    <p:animEffect transition="in" filter="fade">
                                      <p:cBhvr>
                                        <p:cTn id="22" dur="1000"/>
                                        <p:tgtEl>
                                          <p:spTgt spid="8427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33"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l="-10000" r="-10000"/>
          </a:stretch>
        </a:blipFill>
        <a:effectLst/>
      </p:bgPr>
    </p:bg>
    <p:spTree>
      <p:nvGrpSpPr>
        <p:cNvPr id="1" name=""/>
        <p:cNvGrpSpPr/>
        <p:nvPr/>
      </p:nvGrpSpPr>
      <p:grpSpPr>
        <a:xfrm>
          <a:off x="0" y="0"/>
          <a:ext cx="0" cy="0"/>
          <a:chOff x="0" y="0"/>
          <a:chExt cx="0" cy="0"/>
        </a:xfrm>
      </p:grpSpPr>
      <p:sp>
        <p:nvSpPr>
          <p:cNvPr id="99331" name="Text Box 3"/>
          <p:cNvSpPr txBox="1">
            <a:spLocks noChangeArrowheads="1"/>
          </p:cNvSpPr>
          <p:nvPr/>
        </p:nvSpPr>
        <p:spPr bwMode="auto">
          <a:xfrm>
            <a:off x="179512" y="1124744"/>
            <a:ext cx="5616451" cy="3785652"/>
          </a:xfrm>
          <a:prstGeom prst="rect">
            <a:avLst/>
          </a:prstGeom>
          <a:gradFill rotWithShape="1">
            <a:gsLst>
              <a:gs pos="0">
                <a:srgbClr val="FFCC99"/>
              </a:gs>
              <a:gs pos="100000">
                <a:srgbClr val="FFFFCC"/>
              </a:gs>
            </a:gsLst>
            <a:path path="rect">
              <a:fillToRect t="100000" r="100000"/>
            </a:path>
          </a:gradFill>
          <a:ln w="9525">
            <a:solidFill>
              <a:srgbClr val="993300"/>
            </a:solidFill>
            <a:miter lim="800000"/>
            <a:headEnd/>
            <a:tailEnd/>
          </a:ln>
          <a:effectLst/>
        </p:spPr>
        <p:txBody>
          <a:bodyPr wrap="square">
            <a:spAutoFit/>
          </a:bodyPr>
          <a:lstStyle/>
          <a:p>
            <a:pPr>
              <a:spcBef>
                <a:spcPct val="50000"/>
              </a:spcBef>
            </a:pPr>
            <a:r>
              <a:rPr lang="ru-RU" sz="2000" dirty="0">
                <a:latin typeface="Times New Roman" pitchFamily="18" charset="0"/>
                <a:cs typeface="Times New Roman" pitchFamily="18" charset="0"/>
              </a:rPr>
              <a:t>Рецепт </a:t>
            </a:r>
            <a:r>
              <a:rPr lang="ru-RU" sz="2000" dirty="0" smtClean="0">
                <a:latin typeface="Times New Roman" pitchFamily="18" charset="0"/>
                <a:cs typeface="Times New Roman" pitchFamily="18" charset="0"/>
              </a:rPr>
              <a:t>кефира хитростью </a:t>
            </a:r>
            <a:r>
              <a:rPr lang="ru-RU" sz="2000" dirty="0">
                <a:latin typeface="Times New Roman" pitchFamily="18" charset="0"/>
                <a:cs typeface="Times New Roman" pitchFamily="18" charset="0"/>
              </a:rPr>
              <a:t>удалось раздобыть 20-летней девушке, которую специально именно для этого послали из Москвы в Осетию. Там она познакомилась с князем (владельцем рецепта), но тот секрет не открыл. Тогда девушка включила все свое обаяние и князь не устояв перед её чарами, влюбился и выкрал девушку. За что его осудили на несколько лет. На суде девушка сказала, что откажется от обвинения, при условии, если князь откроет ей секрет приготовления кефира. На следующий день он прислал ей рецепт и 20 грамм закваски.</a:t>
            </a:r>
          </a:p>
        </p:txBody>
      </p:sp>
      <p:sp>
        <p:nvSpPr>
          <p:cNvPr id="99333" name="Text Box 5">
            <a:hlinkClick r:id="" action="ppaction://noaction"/>
          </p:cNvPr>
          <p:cNvSpPr txBox="1">
            <a:spLocks noChangeArrowheads="1"/>
          </p:cNvSpPr>
          <p:nvPr/>
        </p:nvSpPr>
        <p:spPr bwMode="auto">
          <a:xfrm>
            <a:off x="7199313" y="6237288"/>
            <a:ext cx="1944687" cy="366712"/>
          </a:xfrm>
          <a:prstGeom prst="rect">
            <a:avLst/>
          </a:prstGeom>
          <a:noFill/>
          <a:ln w="9525">
            <a:noFill/>
            <a:miter lim="800000"/>
            <a:headEnd/>
            <a:tailEnd/>
          </a:ln>
          <a:effectLst/>
        </p:spPr>
        <p:txBody>
          <a:bodyPr>
            <a:spAutoFit/>
          </a:bodyPr>
          <a:lstStyle/>
          <a:p>
            <a:pPr>
              <a:spcBef>
                <a:spcPct val="50000"/>
              </a:spcBef>
            </a:pPr>
            <a:r>
              <a:rPr lang="ru-RU" sz="1800" dirty="0">
                <a:solidFill>
                  <a:srgbClr val="FFCC99"/>
                </a:solidFill>
                <a:effectLst>
                  <a:outerShdw blurRad="38100" dist="38100" dir="2700000" algn="tl">
                    <a:srgbClr val="000000"/>
                  </a:outerShdw>
                </a:effectLst>
              </a:rPr>
              <a:t>Содержание</a:t>
            </a:r>
          </a:p>
        </p:txBody>
      </p:sp>
      <p:pic>
        <p:nvPicPr>
          <p:cNvPr id="99338" name="Picture 10" descr="кеф"/>
          <p:cNvPicPr>
            <a:picLocks noChangeAspect="1" noChangeArrowheads="1"/>
          </p:cNvPicPr>
          <p:nvPr/>
        </p:nvPicPr>
        <p:blipFill>
          <a:blip r:embed="rId4" cstate="print"/>
          <a:srcRect/>
          <a:stretch>
            <a:fillRect/>
          </a:stretch>
        </p:blipFill>
        <p:spPr bwMode="auto">
          <a:xfrm>
            <a:off x="107950" y="5373688"/>
            <a:ext cx="865188" cy="1079500"/>
          </a:xfrm>
          <a:prstGeom prst="rect">
            <a:avLst/>
          </a:prstGeom>
          <a:noFill/>
          <a:ln w="9525">
            <a:solidFill>
              <a:srgbClr val="993300"/>
            </a:solidFill>
            <a:miter lim="800000"/>
            <a:headEnd/>
            <a:tailEnd/>
          </a:ln>
          <a:effectLst>
            <a:outerShdw dist="71842" dir="2700000" algn="ctr" rotWithShape="0">
              <a:srgbClr val="FFCC99"/>
            </a:outerShdw>
          </a:effectLst>
        </p:spPr>
      </p:pic>
      <p:sp>
        <p:nvSpPr>
          <p:cNvPr id="99339" name="Text Box 11"/>
          <p:cNvSpPr txBox="1">
            <a:spLocks noChangeArrowheads="1"/>
          </p:cNvSpPr>
          <p:nvPr/>
        </p:nvSpPr>
        <p:spPr bwMode="auto">
          <a:xfrm>
            <a:off x="5868144" y="260648"/>
            <a:ext cx="2880320" cy="923330"/>
          </a:xfrm>
          <a:prstGeom prst="rect">
            <a:avLst/>
          </a:prstGeom>
          <a:gradFill rotWithShape="1">
            <a:gsLst>
              <a:gs pos="0">
                <a:srgbClr val="FFCC99"/>
              </a:gs>
              <a:gs pos="50000">
                <a:srgbClr val="FFFFCC"/>
              </a:gs>
              <a:gs pos="100000">
                <a:srgbClr val="FFCC99"/>
              </a:gs>
            </a:gsLst>
            <a:lin ang="5400000" scaled="1"/>
          </a:gradFill>
          <a:ln w="9525">
            <a:solidFill>
              <a:srgbClr val="993300"/>
            </a:solidFill>
            <a:miter lim="800000"/>
            <a:headEnd/>
            <a:tailEnd/>
          </a:ln>
          <a:effectLst/>
        </p:spPr>
        <p:txBody>
          <a:bodyPr wrap="square">
            <a:spAutoFit/>
          </a:bodyPr>
          <a:lstStyle/>
          <a:p>
            <a:r>
              <a:rPr lang="ru-RU" b="1" dirty="0" smtClean="0">
                <a:latin typeface="Monotype Corsiva" pitchFamily="66" charset="0"/>
              </a:rPr>
              <a:t>Дар небес»</a:t>
            </a:r>
            <a:r>
              <a:rPr lang="ru-RU" b="1" i="1" dirty="0" smtClean="0">
                <a:latin typeface="Monotype Corsiva" pitchFamily="66" charset="0"/>
              </a:rPr>
              <a:t> - так называли кефир народы Северного Кавказа </a:t>
            </a:r>
            <a:endParaRPr lang="ru-RU" dirty="0"/>
          </a:p>
        </p:txBody>
      </p:sp>
      <p:sp>
        <p:nvSpPr>
          <p:cNvPr id="99341" name="Text Box 13"/>
          <p:cNvSpPr txBox="1">
            <a:spLocks noChangeArrowheads="1"/>
          </p:cNvSpPr>
          <p:nvPr/>
        </p:nvSpPr>
        <p:spPr bwMode="auto">
          <a:xfrm>
            <a:off x="1692275" y="115888"/>
            <a:ext cx="4464050" cy="523220"/>
          </a:xfrm>
          <a:prstGeom prst="rect">
            <a:avLst/>
          </a:prstGeom>
          <a:noFill/>
          <a:ln w="9525">
            <a:noFill/>
            <a:miter lim="800000"/>
            <a:headEnd/>
            <a:tailEnd/>
          </a:ln>
          <a:effectLst/>
        </p:spPr>
        <p:txBody>
          <a:bodyPr>
            <a:spAutoFit/>
          </a:bodyPr>
          <a:lstStyle/>
          <a:p>
            <a:pPr>
              <a:spcBef>
                <a:spcPct val="50000"/>
              </a:spcBef>
            </a:pPr>
            <a:r>
              <a:rPr lang="ru-RU" sz="2800" b="1" dirty="0">
                <a:effectLst>
                  <a:outerShdw blurRad="38100" dist="38100" dir="2700000" algn="tl">
                    <a:srgbClr val="FFFFFF"/>
                  </a:outerShdw>
                </a:effectLst>
              </a:rPr>
              <a:t> </a:t>
            </a:r>
            <a:endParaRPr lang="ru-RU" sz="8000" b="1" dirty="0">
              <a:solidFill>
                <a:srgbClr val="CC3300"/>
              </a:solidFill>
              <a:effectLst>
                <a:outerShdw blurRad="38100" dist="38100" dir="2700000" algn="tl">
                  <a:srgbClr val="000000"/>
                </a:outerShdw>
              </a:effectLst>
              <a:latin typeface="Monotype Corsiva" pitchFamily="66" charset="0"/>
            </a:endParaRPr>
          </a:p>
        </p:txBody>
      </p:sp>
      <p:sp>
        <p:nvSpPr>
          <p:cNvPr id="99343" name="Text Box 15"/>
          <p:cNvSpPr txBox="1">
            <a:spLocks noChangeArrowheads="1"/>
          </p:cNvSpPr>
          <p:nvPr/>
        </p:nvSpPr>
        <p:spPr bwMode="auto">
          <a:xfrm>
            <a:off x="5292725" y="1268413"/>
            <a:ext cx="3095625" cy="369332"/>
          </a:xfrm>
          <a:prstGeom prst="rect">
            <a:avLst/>
          </a:prstGeom>
          <a:noFill/>
          <a:ln w="9525">
            <a:noFill/>
            <a:miter lim="800000"/>
            <a:headEnd/>
            <a:tailEnd/>
          </a:ln>
          <a:effectLst/>
        </p:spPr>
        <p:txBody>
          <a:bodyPr>
            <a:spAutoFit/>
          </a:bodyPr>
          <a:lstStyle/>
          <a:p>
            <a:pPr>
              <a:spcBef>
                <a:spcPct val="50000"/>
              </a:spcBef>
            </a:pPr>
            <a:r>
              <a:rPr lang="ru-RU" i="1" dirty="0" smtClean="0">
                <a:latin typeface="Monotype Corsiva" pitchFamily="66" charset="0"/>
              </a:rPr>
              <a:t>-</a:t>
            </a:r>
            <a:endParaRPr lang="ru-RU" i="1" dirty="0">
              <a:latin typeface="Monotype Corsiva" pitchFamily="66" charset="0"/>
            </a:endParaRPr>
          </a:p>
        </p:txBody>
      </p:sp>
      <p:pic>
        <p:nvPicPr>
          <p:cNvPr id="99345" name="Picture 17" descr="кефир"/>
          <p:cNvPicPr>
            <a:picLocks noChangeAspect="1" noChangeArrowheads="1"/>
          </p:cNvPicPr>
          <p:nvPr/>
        </p:nvPicPr>
        <p:blipFill>
          <a:blip r:embed="rId5" cstate="print"/>
          <a:srcRect/>
          <a:stretch>
            <a:fillRect/>
          </a:stretch>
        </p:blipFill>
        <p:spPr bwMode="auto">
          <a:xfrm>
            <a:off x="6156176" y="1412776"/>
            <a:ext cx="2160587" cy="2405063"/>
          </a:xfrm>
          <a:prstGeom prst="rect">
            <a:avLst/>
          </a:prstGeom>
          <a:noFill/>
          <a:ln w="9525">
            <a:solidFill>
              <a:srgbClr val="993300"/>
            </a:solidFill>
            <a:miter lim="800000"/>
            <a:headEnd/>
            <a:tailEnd/>
          </a:ln>
          <a:effectLst>
            <a:outerShdw dist="71842" dir="2700000" algn="ctr" rotWithShape="0">
              <a:srgbClr val="FFCC99"/>
            </a:outerShdw>
          </a:effectLst>
        </p:spPr>
      </p:pic>
      <p:sp>
        <p:nvSpPr>
          <p:cNvPr id="13" name="Прямоугольник 12"/>
          <p:cNvSpPr/>
          <p:nvPr/>
        </p:nvSpPr>
        <p:spPr>
          <a:xfrm>
            <a:off x="395536" y="260649"/>
            <a:ext cx="5472607" cy="584775"/>
          </a:xfrm>
          <a:prstGeom prst="rect">
            <a:avLst/>
          </a:prstGeom>
        </p:spPr>
        <p:txBody>
          <a:bodyPr wrap="square">
            <a:spAutoFit/>
          </a:bodyPr>
          <a:lstStyle/>
          <a:p>
            <a:r>
              <a:rPr lang="ru-RU" sz="3200" b="1" dirty="0" smtClean="0">
                <a:solidFill>
                  <a:schemeClr val="accent2">
                    <a:lumMod val="75000"/>
                  </a:schemeClr>
                </a:solidFill>
                <a:latin typeface="Monotype Corsiva" pitchFamily="66" charset="0"/>
              </a:rPr>
              <a:t>Молочные продукты: </a:t>
            </a:r>
            <a:r>
              <a:rPr lang="ru-RU" sz="3200" b="1" dirty="0" smtClean="0">
                <a:solidFill>
                  <a:schemeClr val="accent3">
                    <a:lumMod val="50000"/>
                  </a:schemeClr>
                </a:solidFill>
                <a:latin typeface="Monotype Corsiva" pitchFamily="66" charset="0"/>
              </a:rPr>
              <a:t>Кефир </a:t>
            </a:r>
            <a:endParaRPr lang="ru-RU" sz="3200" dirty="0"/>
          </a:p>
        </p:txBody>
      </p:sp>
      <p:graphicFrame>
        <p:nvGraphicFramePr>
          <p:cNvPr id="841729" name="Object 1"/>
          <p:cNvGraphicFramePr>
            <a:graphicFrameLocks noChangeAspect="1"/>
          </p:cNvGraphicFramePr>
          <p:nvPr/>
        </p:nvGraphicFramePr>
        <p:xfrm>
          <a:off x="6300192" y="3976688"/>
          <a:ext cx="2085975" cy="2881312"/>
        </p:xfrm>
        <a:graphic>
          <a:graphicData uri="http://schemas.openxmlformats.org/presentationml/2006/ole">
            <p:oleObj spid="_x0000_s841729" name="Image" r:id="rId6" imgW="3746032" imgH="5714286" progId="">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1500"/>
                                  </p:stCondLst>
                                  <p:childTnLst>
                                    <p:set>
                                      <p:cBhvr>
                                        <p:cTn id="6" dur="1" fill="hold">
                                          <p:stCondLst>
                                            <p:cond delay="0"/>
                                          </p:stCondLst>
                                        </p:cTn>
                                        <p:tgtEl>
                                          <p:spTgt spid="99339"/>
                                        </p:tgtEl>
                                        <p:attrNameLst>
                                          <p:attrName>style.visibility</p:attrName>
                                        </p:attrNameLst>
                                      </p:cBhvr>
                                      <p:to>
                                        <p:strVal val="visible"/>
                                      </p:to>
                                    </p:set>
                                    <p:animEffect transition="in" filter="wipe(down)">
                                      <p:cBhvr>
                                        <p:cTn id="7" dur="580">
                                          <p:stCondLst>
                                            <p:cond delay="0"/>
                                          </p:stCondLst>
                                        </p:cTn>
                                        <p:tgtEl>
                                          <p:spTgt spid="99339"/>
                                        </p:tgtEl>
                                      </p:cBhvr>
                                    </p:animEffect>
                                    <p:anim calcmode="lin" valueType="num">
                                      <p:cBhvr>
                                        <p:cTn id="8" dur="1822" tmFilter="0,0; 0.14,0.36; 0.43,0.73; 0.71,0.91; 1.0,1.0">
                                          <p:stCondLst>
                                            <p:cond delay="0"/>
                                          </p:stCondLst>
                                        </p:cTn>
                                        <p:tgtEl>
                                          <p:spTgt spid="9933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933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933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933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9339"/>
                                        </p:tgtEl>
                                        <p:attrNameLst>
                                          <p:attrName>ppt_y</p:attrName>
                                        </p:attrNameLst>
                                      </p:cBhvr>
                                      <p:tavLst>
                                        <p:tav tm="0" fmla="#ppt_y-sin(pi*$)/81">
                                          <p:val>
                                            <p:fltVal val="0"/>
                                          </p:val>
                                        </p:tav>
                                        <p:tav tm="100000">
                                          <p:val>
                                            <p:fltVal val="1"/>
                                          </p:val>
                                        </p:tav>
                                      </p:tavLst>
                                    </p:anim>
                                    <p:animScale>
                                      <p:cBhvr>
                                        <p:cTn id="13" dur="26">
                                          <p:stCondLst>
                                            <p:cond delay="650"/>
                                          </p:stCondLst>
                                        </p:cTn>
                                        <p:tgtEl>
                                          <p:spTgt spid="99339"/>
                                        </p:tgtEl>
                                      </p:cBhvr>
                                      <p:to x="100000" y="60000"/>
                                    </p:animScale>
                                    <p:animScale>
                                      <p:cBhvr>
                                        <p:cTn id="14" dur="166" decel="50000">
                                          <p:stCondLst>
                                            <p:cond delay="676"/>
                                          </p:stCondLst>
                                        </p:cTn>
                                        <p:tgtEl>
                                          <p:spTgt spid="99339"/>
                                        </p:tgtEl>
                                      </p:cBhvr>
                                      <p:to x="100000" y="100000"/>
                                    </p:animScale>
                                    <p:animScale>
                                      <p:cBhvr>
                                        <p:cTn id="15" dur="26">
                                          <p:stCondLst>
                                            <p:cond delay="1312"/>
                                          </p:stCondLst>
                                        </p:cTn>
                                        <p:tgtEl>
                                          <p:spTgt spid="99339"/>
                                        </p:tgtEl>
                                      </p:cBhvr>
                                      <p:to x="100000" y="80000"/>
                                    </p:animScale>
                                    <p:animScale>
                                      <p:cBhvr>
                                        <p:cTn id="16" dur="166" decel="50000">
                                          <p:stCondLst>
                                            <p:cond delay="1338"/>
                                          </p:stCondLst>
                                        </p:cTn>
                                        <p:tgtEl>
                                          <p:spTgt spid="99339"/>
                                        </p:tgtEl>
                                      </p:cBhvr>
                                      <p:to x="100000" y="100000"/>
                                    </p:animScale>
                                    <p:animScale>
                                      <p:cBhvr>
                                        <p:cTn id="17" dur="26">
                                          <p:stCondLst>
                                            <p:cond delay="1642"/>
                                          </p:stCondLst>
                                        </p:cTn>
                                        <p:tgtEl>
                                          <p:spTgt spid="99339"/>
                                        </p:tgtEl>
                                      </p:cBhvr>
                                      <p:to x="100000" y="90000"/>
                                    </p:animScale>
                                    <p:animScale>
                                      <p:cBhvr>
                                        <p:cTn id="18" dur="166" decel="50000">
                                          <p:stCondLst>
                                            <p:cond delay="1668"/>
                                          </p:stCondLst>
                                        </p:cTn>
                                        <p:tgtEl>
                                          <p:spTgt spid="99339"/>
                                        </p:tgtEl>
                                      </p:cBhvr>
                                      <p:to x="100000" y="100000"/>
                                    </p:animScale>
                                    <p:animScale>
                                      <p:cBhvr>
                                        <p:cTn id="19" dur="26">
                                          <p:stCondLst>
                                            <p:cond delay="1808"/>
                                          </p:stCondLst>
                                        </p:cTn>
                                        <p:tgtEl>
                                          <p:spTgt spid="99339"/>
                                        </p:tgtEl>
                                      </p:cBhvr>
                                      <p:to x="100000" y="95000"/>
                                    </p:animScale>
                                    <p:animScale>
                                      <p:cBhvr>
                                        <p:cTn id="20" dur="166" decel="50000">
                                          <p:stCondLst>
                                            <p:cond delay="1834"/>
                                          </p:stCondLst>
                                        </p:cTn>
                                        <p:tgtEl>
                                          <p:spTgt spid="99339"/>
                                        </p:tgtEl>
                                      </p:cBhvr>
                                      <p:to x="100000" y="100000"/>
                                    </p:animScale>
                                  </p:childTnLst>
                                </p:cTn>
                              </p:par>
                            </p:childTnLst>
                          </p:cTn>
                        </p:par>
                        <p:par>
                          <p:cTn id="21" fill="hold">
                            <p:stCondLst>
                              <p:cond delay="3500"/>
                            </p:stCondLst>
                            <p:childTnLst>
                              <p:par>
                                <p:cTn id="22" presetID="52" presetClass="entr" presetSubtype="0" fill="hold" nodeType="afterEffect">
                                  <p:stCondLst>
                                    <p:cond delay="0"/>
                                  </p:stCondLst>
                                  <p:childTnLst>
                                    <p:set>
                                      <p:cBhvr>
                                        <p:cTn id="23" dur="1" fill="hold">
                                          <p:stCondLst>
                                            <p:cond delay="0"/>
                                          </p:stCondLst>
                                        </p:cTn>
                                        <p:tgtEl>
                                          <p:spTgt spid="841729"/>
                                        </p:tgtEl>
                                        <p:attrNameLst>
                                          <p:attrName>style.visibility</p:attrName>
                                        </p:attrNameLst>
                                      </p:cBhvr>
                                      <p:to>
                                        <p:strVal val="visible"/>
                                      </p:to>
                                    </p:set>
                                    <p:animScale>
                                      <p:cBhvr>
                                        <p:cTn id="24" dur="1000" decel="50000" fill="hold">
                                          <p:stCondLst>
                                            <p:cond delay="0"/>
                                          </p:stCondLst>
                                        </p:cTn>
                                        <p:tgtEl>
                                          <p:spTgt spid="84172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 dur="1000" decel="50000" fill="hold">
                                          <p:stCondLst>
                                            <p:cond delay="0"/>
                                          </p:stCondLst>
                                        </p:cTn>
                                        <p:tgtEl>
                                          <p:spTgt spid="841729"/>
                                        </p:tgtEl>
                                        <p:attrNameLst>
                                          <p:attrName>ppt_x</p:attrName>
                                          <p:attrName>ppt_y</p:attrName>
                                        </p:attrNameLst>
                                      </p:cBhvr>
                                    </p:animMotion>
                                    <p:animEffect transition="in" filter="fade">
                                      <p:cBhvr>
                                        <p:cTn id="26" dur="1000"/>
                                        <p:tgtEl>
                                          <p:spTgt spid="8417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l="-11000" r="-11000"/>
          </a:stretch>
        </a:blipFill>
        <a:effectLst/>
      </p:bgPr>
    </p:bg>
    <p:spTree>
      <p:nvGrpSpPr>
        <p:cNvPr id="1" name=""/>
        <p:cNvGrpSpPr/>
        <p:nvPr/>
      </p:nvGrpSpPr>
      <p:grpSpPr>
        <a:xfrm>
          <a:off x="0" y="0"/>
          <a:ext cx="0" cy="0"/>
          <a:chOff x="0" y="0"/>
          <a:chExt cx="0" cy="0"/>
        </a:xfrm>
      </p:grpSpPr>
      <p:sp>
        <p:nvSpPr>
          <p:cNvPr id="17412" name="Rectangle 4"/>
          <p:cNvSpPr>
            <a:spLocks noGrp="1" noChangeArrowheads="1"/>
          </p:cNvSpPr>
          <p:nvPr>
            <p:ph type="title"/>
          </p:nvPr>
        </p:nvSpPr>
        <p:spPr>
          <a:xfrm>
            <a:off x="457200" y="188640"/>
            <a:ext cx="3394720" cy="720080"/>
          </a:xfrm>
        </p:spPr>
        <p:txBody>
          <a:bodyPr>
            <a:normAutofit fontScale="90000"/>
          </a:bodyPr>
          <a:lstStyle/>
          <a:p>
            <a:pPr algn="ctr" eaLnBrk="1" hangingPunct="1">
              <a:defRPr/>
            </a:pPr>
            <a:r>
              <a:rPr lang="ru-RU" b="1" dirty="0" smtClean="0">
                <a:solidFill>
                  <a:schemeClr val="accent2">
                    <a:lumMod val="50000"/>
                  </a:schemeClr>
                </a:solidFill>
                <a:latin typeface="Monotype Corsiva" pitchFamily="66" charset="0"/>
              </a:rPr>
              <a:t>Ряженка</a:t>
            </a:r>
          </a:p>
        </p:txBody>
      </p:sp>
      <p:sp>
        <p:nvSpPr>
          <p:cNvPr id="17413" name="Rectangle 5"/>
          <p:cNvSpPr>
            <a:spLocks noGrp="1" noChangeArrowheads="1"/>
          </p:cNvSpPr>
          <p:nvPr>
            <p:ph type="body" sz="half" idx="1"/>
          </p:nvPr>
        </p:nvSpPr>
        <p:spPr>
          <a:xfrm>
            <a:off x="395288" y="908720"/>
            <a:ext cx="5688880" cy="5339680"/>
          </a:xfrm>
        </p:spPr>
        <p:txBody>
          <a:bodyPr>
            <a:noAutofit/>
          </a:bodyPr>
          <a:lstStyle/>
          <a:p>
            <a:pPr eaLnBrk="1" hangingPunct="1">
              <a:defRPr/>
            </a:pPr>
            <a:r>
              <a:rPr lang="ru-RU" sz="1600" b="1" i="1" dirty="0" smtClean="0">
                <a:solidFill>
                  <a:schemeClr val="accent2">
                    <a:lumMod val="75000"/>
                  </a:schemeClr>
                </a:solidFill>
                <a:latin typeface="Times New Roman" pitchFamily="18" charset="0"/>
                <a:cs typeface="Times New Roman" pitchFamily="18" charset="0"/>
              </a:rPr>
              <a:t>Ряженка и варенец приятные кисломолочные напитки</a:t>
            </a:r>
            <a:r>
              <a:rPr lang="ru-RU" sz="1400" dirty="0" smtClean="0">
                <a:latin typeface="Times New Roman" pitchFamily="18" charset="0"/>
                <a:cs typeface="Times New Roman" pitchFamily="18" charset="0"/>
              </a:rPr>
              <a:t>, пользуются большим спросом, вырабатываются из топленого молока, сквашенного чистыми культурами молочных бактерий. </a:t>
            </a:r>
            <a:endParaRPr lang="en-US" sz="1400" dirty="0" smtClean="0">
              <a:latin typeface="Times New Roman" pitchFamily="18" charset="0"/>
              <a:cs typeface="Times New Roman" pitchFamily="18" charset="0"/>
            </a:endParaRPr>
          </a:p>
          <a:p>
            <a:pPr>
              <a:defRPr/>
            </a:pPr>
            <a:r>
              <a:rPr lang="ru-RU" sz="1400" dirty="0" smtClean="0">
                <a:latin typeface="Times New Roman" pitchFamily="18" charset="0"/>
                <a:cs typeface="Times New Roman" pitchFamily="18" charset="0"/>
              </a:rPr>
              <a:t> Молоко в смеси со сливками стерилизуют при t=95 С  2 - 3 часа. Жирность доводят до 6%. Закваска - </a:t>
            </a:r>
            <a:r>
              <a:rPr lang="ru-RU" sz="1400" dirty="0" smtClean="0">
                <a:latin typeface="Times New Roman" pitchFamily="18" charset="0"/>
                <a:cs typeface="Times New Roman" pitchFamily="18" charset="0"/>
              </a:rPr>
              <a:t>str.Thermophilus.Образуется</a:t>
            </a:r>
            <a:r>
              <a:rPr lang="ru-RU" sz="1400" dirty="0" smtClean="0">
                <a:latin typeface="Times New Roman" pitchFamily="18" charset="0"/>
                <a:cs typeface="Times New Roman" pitchFamily="18" charset="0"/>
              </a:rPr>
              <a:t> сгусток плотной консистенции, цвет кремовый. Ряженка имеет специфический цвет, запах и вкус ( привкус пастеризованного молока ).</a:t>
            </a:r>
            <a:endParaRPr lang="en-US" sz="1400" dirty="0" smtClean="0">
              <a:latin typeface="Times New Roman" pitchFamily="18" charset="0"/>
              <a:cs typeface="Times New Roman" pitchFamily="18" charset="0"/>
            </a:endParaRPr>
          </a:p>
          <a:p>
            <a:r>
              <a:rPr lang="ru-RU" sz="1600" b="1" i="1" dirty="0" smtClean="0">
                <a:solidFill>
                  <a:schemeClr val="accent2">
                    <a:lumMod val="75000"/>
                  </a:schemeClr>
                </a:solidFill>
                <a:latin typeface="Times New Roman" pitchFamily="18" charset="0"/>
                <a:cs typeface="Times New Roman" pitchFamily="18" charset="0"/>
              </a:rPr>
              <a:t>Ряженка.</a:t>
            </a:r>
          </a:p>
          <a:p>
            <a:r>
              <a:rPr lang="ru-RU" sz="1400" dirty="0" smtClean="0">
                <a:latin typeface="Times New Roman" pitchFamily="18" charset="0"/>
                <a:cs typeface="Times New Roman" pitchFamily="18" charset="0"/>
              </a:rPr>
              <a:t>Если вы страдаете отсутствием аппетита, то этот молочный продукт включите обязательно в свой рацион. Ряженка является возбудителем аппетита и способствует нормальной работе почек и желудочно-кишечного тракта.</a:t>
            </a:r>
          </a:p>
          <a:p>
            <a:r>
              <a:rPr lang="ru-RU" sz="1400" dirty="0" smtClean="0">
                <a:latin typeface="Times New Roman" pitchFamily="18" charset="0"/>
                <a:cs typeface="Times New Roman" pitchFamily="18" charset="0"/>
              </a:rPr>
              <a:t>В жаркую погоду ряженка великолепно утолит жажду.</a:t>
            </a:r>
          </a:p>
          <a:p>
            <a:r>
              <a:rPr lang="ru-RU" sz="1400" dirty="0" smtClean="0">
                <a:latin typeface="Times New Roman" pitchFamily="18" charset="0"/>
                <a:cs typeface="Times New Roman" pitchFamily="18" charset="0"/>
              </a:rPr>
              <a:t>Богатая биологически активными веществами (ферменты, антибиотические вещества, свободные аминокислоты), ряженка справиться с пищеварением и разложит по клеткам организма любой сытый ужин.</a:t>
            </a:r>
          </a:p>
          <a:p>
            <a:r>
              <a:rPr lang="ru-RU" sz="1600" b="1" i="1" dirty="0" smtClean="0">
                <a:solidFill>
                  <a:schemeClr val="accent2">
                    <a:lumMod val="75000"/>
                  </a:schemeClr>
                </a:solidFill>
                <a:latin typeface="Times New Roman" pitchFamily="18" charset="0"/>
                <a:cs typeface="Times New Roman" pitchFamily="18" charset="0"/>
              </a:rPr>
              <a:t>Ряженка.</a:t>
            </a:r>
            <a:endParaRPr lang="ru-RU" sz="1600" dirty="0" smtClean="0">
              <a:solidFill>
                <a:schemeClr val="accent2">
                  <a:lumMod val="75000"/>
                </a:schemeClr>
              </a:solidFill>
              <a:latin typeface="Times New Roman" pitchFamily="18" charset="0"/>
              <a:cs typeface="Times New Roman" pitchFamily="18" charset="0"/>
            </a:endParaRPr>
          </a:p>
          <a:p>
            <a:r>
              <a:rPr lang="ru-RU" sz="1400" dirty="0" smtClean="0">
                <a:latin typeface="Times New Roman" pitchFamily="18" charset="0"/>
                <a:cs typeface="Times New Roman" pitchFamily="18" charset="0"/>
              </a:rPr>
              <a:t>Большое количество жира, содержащееся в этом молочном продукте, не подойдет худеющим людям. Но можно заменить ряженку на варенец, с меньшим содержанием жира.</a:t>
            </a:r>
          </a:p>
          <a:p>
            <a:pPr>
              <a:lnSpc>
                <a:spcPct val="80000"/>
              </a:lnSpc>
              <a:defRPr/>
            </a:pPr>
            <a:endParaRPr lang="ru-RU" sz="1400" dirty="0" smtClean="0">
              <a:latin typeface="Times New Roman" pitchFamily="18" charset="0"/>
              <a:cs typeface="Times New Roman" pitchFamily="18" charset="0"/>
            </a:endParaRPr>
          </a:p>
        </p:txBody>
      </p:sp>
      <p:pic>
        <p:nvPicPr>
          <p:cNvPr id="9220" name="Picture 7"/>
          <p:cNvPicPr>
            <a:picLocks noGrp="1" noChangeAspect="1" noChangeArrowheads="1"/>
          </p:cNvPicPr>
          <p:nvPr>
            <p:ph type="body" sz="half" idx="2"/>
          </p:nvPr>
        </p:nvPicPr>
        <p:blipFill>
          <a:blip r:embed="rId4" cstate="print"/>
          <a:srcRect/>
          <a:stretch>
            <a:fillRect/>
          </a:stretch>
        </p:blipFill>
        <p:spPr>
          <a:xfrm>
            <a:off x="7349806" y="4725144"/>
            <a:ext cx="1686690" cy="2015952"/>
          </a:xfrm>
          <a:noFill/>
        </p:spPr>
      </p:pic>
      <p:sp>
        <p:nvSpPr>
          <p:cNvPr id="5" name="Прямоугольник 4"/>
          <p:cNvSpPr/>
          <p:nvPr/>
        </p:nvSpPr>
        <p:spPr>
          <a:xfrm>
            <a:off x="5940152" y="188641"/>
            <a:ext cx="1800200" cy="1477328"/>
          </a:xfrm>
          <a:prstGeom prst="rect">
            <a:avLst/>
          </a:prstGeom>
        </p:spPr>
        <p:txBody>
          <a:bodyPr wrap="square">
            <a:spAutoFit/>
          </a:bodyPr>
          <a:lstStyle/>
          <a:p>
            <a:pPr>
              <a:buNone/>
            </a:pPr>
            <a:r>
              <a:rPr lang="ru-RU" b="1" dirty="0" smtClean="0">
                <a:solidFill>
                  <a:schemeClr val="accent3">
                    <a:lumMod val="50000"/>
                  </a:schemeClr>
                </a:solidFill>
                <a:latin typeface="Monotype Corsiva" pitchFamily="66" charset="0"/>
              </a:rPr>
              <a:t>Бежевой наряжена,</a:t>
            </a:r>
          </a:p>
          <a:p>
            <a:pPr>
              <a:buFont typeface="Wingdings" pitchFamily="2" charset="2"/>
              <a:buNone/>
            </a:pPr>
            <a:r>
              <a:rPr lang="ru-RU" b="1" dirty="0" smtClean="0">
                <a:solidFill>
                  <a:schemeClr val="accent3">
                    <a:lumMod val="50000"/>
                  </a:schemeClr>
                </a:solidFill>
                <a:latin typeface="Monotype Corsiva" pitchFamily="66" charset="0"/>
              </a:rPr>
              <a:t>   Не кефир, а ……..</a:t>
            </a:r>
          </a:p>
          <a:p>
            <a:pPr>
              <a:buFont typeface="Wingdings" pitchFamily="2" charset="2"/>
              <a:buNone/>
            </a:pPr>
            <a:r>
              <a:rPr lang="ru-RU" b="1" dirty="0" smtClean="0">
                <a:solidFill>
                  <a:schemeClr val="accent3">
                    <a:lumMod val="50000"/>
                  </a:schemeClr>
                </a:solidFill>
                <a:latin typeface="Monotype Corsiva" pitchFamily="66" charset="0"/>
              </a:rPr>
              <a:t>           ряженка</a:t>
            </a:r>
            <a:endParaRPr lang="ru-RU" b="1" dirty="0">
              <a:solidFill>
                <a:schemeClr val="accent3">
                  <a:lumMod val="50000"/>
                </a:schemeClr>
              </a:solidFill>
              <a:latin typeface="Monotype Corsiva" pitchFamily="66" charset="0"/>
            </a:endParaRPr>
          </a:p>
        </p:txBody>
      </p:sp>
      <p:graphicFrame>
        <p:nvGraphicFramePr>
          <p:cNvPr id="851970" name="Object 2"/>
          <p:cNvGraphicFramePr>
            <a:graphicFrameLocks noChangeAspect="1"/>
          </p:cNvGraphicFramePr>
          <p:nvPr/>
        </p:nvGraphicFramePr>
        <p:xfrm>
          <a:off x="7596336" y="0"/>
          <a:ext cx="1547663" cy="1644317"/>
        </p:xfrm>
        <a:graphic>
          <a:graphicData uri="http://schemas.openxmlformats.org/presentationml/2006/ole">
            <p:oleObj spid="_x0000_s851970" name="Image" r:id="rId5" imgW="5600000" imgH="5714286" progId="">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851970"/>
                                        </p:tgtEl>
                                        <p:attrNameLst>
                                          <p:attrName>style.visibility</p:attrName>
                                        </p:attrNameLst>
                                      </p:cBhvr>
                                      <p:to>
                                        <p:strVal val="visible"/>
                                      </p:to>
                                    </p:set>
                                    <p:animScale>
                                      <p:cBhvr>
                                        <p:cTn id="7" dur="1000" decel="50000" fill="hold">
                                          <p:stCondLst>
                                            <p:cond delay="0"/>
                                          </p:stCondLst>
                                        </p:cTn>
                                        <p:tgtEl>
                                          <p:spTgt spid="85197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851970"/>
                                        </p:tgtEl>
                                        <p:attrNameLst>
                                          <p:attrName>ppt_x</p:attrName>
                                          <p:attrName>ppt_y</p:attrName>
                                        </p:attrNameLst>
                                      </p:cBhvr>
                                    </p:animMotion>
                                    <p:animEffect transition="in" filter="fade">
                                      <p:cBhvr>
                                        <p:cTn id="9" dur="1000"/>
                                        <p:tgtEl>
                                          <p:spTgt spid="8519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7000" r="-17000"/>
          </a:stretch>
        </a:blipFill>
        <a:effectLst/>
      </p:bgPr>
    </p:bg>
    <p:spTree>
      <p:nvGrpSpPr>
        <p:cNvPr id="1" name=""/>
        <p:cNvGrpSpPr/>
        <p:nvPr/>
      </p:nvGrpSpPr>
      <p:grpSpPr>
        <a:xfrm>
          <a:off x="0" y="0"/>
          <a:ext cx="0" cy="0"/>
          <a:chOff x="0" y="0"/>
          <a:chExt cx="0" cy="0"/>
        </a:xfrm>
      </p:grpSpPr>
      <p:sp>
        <p:nvSpPr>
          <p:cNvPr id="18436" name="Rectangle 4"/>
          <p:cNvSpPr>
            <a:spLocks noGrp="1" noChangeArrowheads="1"/>
          </p:cNvSpPr>
          <p:nvPr>
            <p:ph type="title"/>
          </p:nvPr>
        </p:nvSpPr>
        <p:spPr>
          <a:xfrm>
            <a:off x="457200" y="274638"/>
            <a:ext cx="2962672" cy="706090"/>
          </a:xfrm>
        </p:spPr>
        <p:txBody>
          <a:bodyPr>
            <a:normAutofit/>
          </a:bodyPr>
          <a:lstStyle/>
          <a:p>
            <a:pPr algn="ctr" eaLnBrk="1" hangingPunct="1">
              <a:defRPr/>
            </a:pPr>
            <a:r>
              <a:rPr lang="ru-RU" sz="3600" b="1" dirty="0" smtClean="0">
                <a:latin typeface="Monotype Corsiva" pitchFamily="66" charset="0"/>
                <a:cs typeface="Times New Roman" pitchFamily="18" charset="0"/>
              </a:rPr>
              <a:t>Бифилайф</a:t>
            </a:r>
            <a:endParaRPr lang="ru-RU" sz="3600" b="1" dirty="0" smtClean="0">
              <a:latin typeface="Monotype Corsiva" pitchFamily="66" charset="0"/>
              <a:cs typeface="Times New Roman" pitchFamily="18" charset="0"/>
            </a:endParaRPr>
          </a:p>
        </p:txBody>
      </p:sp>
      <p:sp>
        <p:nvSpPr>
          <p:cNvPr id="18437" name="Rectangle 5"/>
          <p:cNvSpPr>
            <a:spLocks noGrp="1" noChangeArrowheads="1"/>
          </p:cNvSpPr>
          <p:nvPr>
            <p:ph type="body" sz="half" idx="1"/>
          </p:nvPr>
        </p:nvSpPr>
        <p:spPr>
          <a:xfrm>
            <a:off x="457200" y="908720"/>
            <a:ext cx="4402832" cy="1944216"/>
          </a:xfrm>
        </p:spPr>
        <p:txBody>
          <a:bodyPr>
            <a:normAutofit/>
          </a:bodyPr>
          <a:lstStyle/>
          <a:p>
            <a:pPr eaLnBrk="1" hangingPunct="1">
              <a:lnSpc>
                <a:spcPct val="80000"/>
              </a:lnSpc>
              <a:buFontTx/>
              <a:buNone/>
              <a:defRPr/>
            </a:pPr>
            <a:endParaRPr lang="ru-RU" sz="1200" b="1" dirty="0" smtClean="0"/>
          </a:p>
          <a:p>
            <a:pPr eaLnBrk="1" hangingPunct="1">
              <a:lnSpc>
                <a:spcPct val="80000"/>
              </a:lnSpc>
              <a:buNone/>
              <a:defRPr/>
            </a:pPr>
            <a:r>
              <a:rPr lang="en-US" sz="1600" b="1" dirty="0" smtClean="0">
                <a:latin typeface="Times New Roman" pitchFamily="18" charset="0"/>
                <a:cs typeface="Times New Roman" pitchFamily="18" charset="0"/>
              </a:rPr>
              <a:t>       </a:t>
            </a:r>
            <a:r>
              <a:rPr lang="ru-RU" sz="1600" b="1" dirty="0" smtClean="0">
                <a:latin typeface="Times New Roman" pitchFamily="18" charset="0"/>
                <a:cs typeface="Times New Roman" pitchFamily="18" charset="0"/>
              </a:rPr>
              <a:t>Бифилайф</a:t>
            </a:r>
            <a:r>
              <a:rPr lang="ru-RU" sz="1600" b="1" dirty="0" smtClean="0">
                <a:latin typeface="Times New Roman" pitchFamily="18" charset="0"/>
                <a:cs typeface="Times New Roman" pitchFamily="18" charset="0"/>
              </a:rPr>
              <a:t> – </a:t>
            </a:r>
            <a:endParaRPr lang="en-US" sz="1600" b="1" dirty="0" smtClean="0">
              <a:latin typeface="Times New Roman" pitchFamily="18" charset="0"/>
              <a:cs typeface="Times New Roman" pitchFamily="18" charset="0"/>
            </a:endParaRPr>
          </a:p>
          <a:p>
            <a:pPr eaLnBrk="1" hangingPunct="1">
              <a:lnSpc>
                <a:spcPct val="80000"/>
              </a:lnSpc>
              <a:buNone/>
              <a:defRPr/>
            </a:pPr>
            <a:r>
              <a:rPr lang="en-US" sz="1600"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это продукт  вырабатываемый сквашиванием молока, </a:t>
            </a:r>
            <a:r>
              <a:rPr lang="ru-RU" sz="1600" dirty="0" smtClean="0">
                <a:latin typeface="Times New Roman" pitchFamily="18" charset="0"/>
                <a:cs typeface="Times New Roman" pitchFamily="18" charset="0"/>
              </a:rPr>
              <a:t>бифидобактерий</a:t>
            </a:r>
            <a:r>
              <a:rPr lang="ru-RU" sz="1600" dirty="0" smtClean="0">
                <a:latin typeface="Times New Roman" pitchFamily="18" charset="0"/>
                <a:cs typeface="Times New Roman" pitchFamily="18" charset="0"/>
              </a:rPr>
              <a:t> и молочнокислых микроорганизмов. Продукт лечебно-профилактического действия. Он  рекомендован  при желудочно-кишечных заболеваниях.</a:t>
            </a:r>
          </a:p>
        </p:txBody>
      </p:sp>
      <p:pic>
        <p:nvPicPr>
          <p:cNvPr id="10244" name="Picture 7"/>
          <p:cNvPicPr>
            <a:picLocks noGrp="1" noChangeAspect="1" noChangeArrowheads="1"/>
          </p:cNvPicPr>
          <p:nvPr>
            <p:ph type="body" sz="half" idx="2"/>
          </p:nvPr>
        </p:nvPicPr>
        <p:blipFill>
          <a:blip r:embed="rId3" cstate="print"/>
          <a:srcRect/>
          <a:stretch>
            <a:fillRect/>
          </a:stretch>
        </p:blipFill>
        <p:spPr>
          <a:xfrm>
            <a:off x="323529" y="3861048"/>
            <a:ext cx="2407238" cy="2664793"/>
          </a:xfrm>
          <a:noFill/>
        </p:spPr>
      </p:pic>
      <p:sp>
        <p:nvSpPr>
          <p:cNvPr id="5" name="Прямоугольник 4"/>
          <p:cNvSpPr/>
          <p:nvPr/>
        </p:nvSpPr>
        <p:spPr>
          <a:xfrm>
            <a:off x="5220072" y="404664"/>
            <a:ext cx="3744416" cy="646331"/>
          </a:xfrm>
          <a:prstGeom prst="rect">
            <a:avLst/>
          </a:prstGeom>
        </p:spPr>
        <p:txBody>
          <a:bodyPr wrap="square">
            <a:spAutoFit/>
          </a:bodyPr>
          <a:lstStyle/>
          <a:p>
            <a:r>
              <a:rPr lang="ru-RU" sz="3600" b="1" dirty="0" smtClean="0">
                <a:latin typeface="Monotype Corsiva" pitchFamily="66" charset="0"/>
              </a:rPr>
              <a:t>Снежок</a:t>
            </a:r>
            <a:endParaRPr lang="ru-RU" sz="3600" b="1" dirty="0">
              <a:latin typeface="Monotype Corsiva" pitchFamily="66" charset="0"/>
            </a:endParaRPr>
          </a:p>
        </p:txBody>
      </p:sp>
      <p:sp>
        <p:nvSpPr>
          <p:cNvPr id="6" name="Прямоугольник 5"/>
          <p:cNvSpPr/>
          <p:nvPr/>
        </p:nvSpPr>
        <p:spPr>
          <a:xfrm>
            <a:off x="5148064" y="1443841"/>
            <a:ext cx="3600400" cy="4801314"/>
          </a:xfrm>
          <a:prstGeom prst="rect">
            <a:avLst/>
          </a:prstGeom>
        </p:spPr>
        <p:txBody>
          <a:bodyPr wrap="square">
            <a:spAutoFit/>
          </a:bodyPr>
          <a:lstStyle/>
          <a:p>
            <a:r>
              <a:rPr lang="ru-RU" dirty="0" smtClean="0">
                <a:latin typeface="Times New Roman" pitchFamily="18" charset="0"/>
                <a:cs typeface="Times New Roman" pitchFamily="18" charset="0"/>
              </a:rPr>
              <a:t>«Снежок» - кисломолочный продукт , полученный из нормализованного молока, сквашиванием кисломолочными бактериями и добавлением сахара. Натуральный продукт «Снежок» характеризуется своей лёгкой перевариваемостью. «Снежок» содержит большое количество живых клеток микроорганизмов, способных подавлять в значительной мере нежелательную микрофлору кишечника.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Полезен «Снежок» при лечении заболеваний печени и желчных путей,  гипертонической болезни.</a:t>
            </a:r>
            <a:br>
              <a:rPr lang="ru-RU" dirty="0" smtClean="0">
                <a:latin typeface="Times New Roman" pitchFamily="18" charset="0"/>
                <a:cs typeface="Times New Roman" pitchFamily="18" charset="0"/>
              </a:rPr>
            </a:br>
            <a:endParaRPr lang="ru-RU" dirty="0"/>
          </a:p>
        </p:txBody>
      </p:sp>
      <p:pic>
        <p:nvPicPr>
          <p:cNvPr id="7" name="Picture 4" descr="i"/>
          <p:cNvPicPr>
            <a:picLocks noChangeAspect="1" noChangeArrowheads="1"/>
          </p:cNvPicPr>
          <p:nvPr/>
        </p:nvPicPr>
        <p:blipFill>
          <a:blip r:embed="rId4" cstate="print"/>
          <a:srcRect/>
          <a:stretch>
            <a:fillRect/>
          </a:stretch>
        </p:blipFill>
        <p:spPr bwMode="auto">
          <a:xfrm>
            <a:off x="7452320" y="116632"/>
            <a:ext cx="1584176" cy="127471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l="-5000" r="-5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3250704" cy="1143000"/>
          </a:xfrm>
        </p:spPr>
        <p:txBody>
          <a:bodyPr>
            <a:normAutofit fontScale="90000"/>
          </a:bodyPr>
          <a:lstStyle/>
          <a:p>
            <a:r>
              <a:rPr lang="ru-RU" dirty="0" smtClean="0">
                <a:solidFill>
                  <a:schemeClr val="accent4">
                    <a:lumMod val="50000"/>
                  </a:schemeClr>
                </a:solidFill>
                <a:latin typeface="Monotype Corsiva" pitchFamily="66" charset="0"/>
              </a:rPr>
              <a:t>Ацидофильная простокваша</a:t>
            </a:r>
            <a:endParaRPr lang="ru-RU" dirty="0">
              <a:solidFill>
                <a:schemeClr val="accent4">
                  <a:lumMod val="50000"/>
                </a:schemeClr>
              </a:solidFill>
              <a:latin typeface="Monotype Corsiva" pitchFamily="66" charset="0"/>
            </a:endParaRPr>
          </a:p>
        </p:txBody>
      </p:sp>
      <p:sp>
        <p:nvSpPr>
          <p:cNvPr id="3" name="Текст 2"/>
          <p:cNvSpPr>
            <a:spLocks noGrp="1"/>
          </p:cNvSpPr>
          <p:nvPr>
            <p:ph type="body" idx="1"/>
          </p:nvPr>
        </p:nvSpPr>
        <p:spPr/>
        <p:txBody>
          <a:bodyPr/>
          <a:lstStyle/>
          <a:p>
            <a:endParaRPr lang="ru-RU" dirty="0"/>
          </a:p>
        </p:txBody>
      </p:sp>
      <p:sp>
        <p:nvSpPr>
          <p:cNvPr id="4" name="Содержимое 3"/>
          <p:cNvSpPr>
            <a:spLocks noGrp="1"/>
          </p:cNvSpPr>
          <p:nvPr>
            <p:ph sz="half" idx="2"/>
          </p:nvPr>
        </p:nvSpPr>
        <p:spPr/>
        <p:txBody>
          <a:bodyPr>
            <a:normAutofit fontScale="47500" lnSpcReduction="20000"/>
          </a:bodyPr>
          <a:lstStyle/>
          <a:p>
            <a:pPr>
              <a:lnSpc>
                <a:spcPct val="120000"/>
              </a:lnSpc>
            </a:pPr>
            <a:r>
              <a:rPr lang="ru-RU" sz="2900" dirty="0" smtClean="0">
                <a:latin typeface="Times New Roman" pitchFamily="18" charset="0"/>
                <a:cs typeface="Times New Roman" pitchFamily="18" charset="0"/>
              </a:rPr>
              <a:t>Молоко пастеризуют при  85 - 90</a:t>
            </a:r>
            <a:r>
              <a:rPr lang="ru-RU" sz="3200" dirty="0" smtClean="0">
                <a:latin typeface="Times New Roman" pitchFamily="18" charset="0"/>
                <a:cs typeface="Times New Roman" pitchFamily="18" charset="0"/>
              </a:rPr>
              <a:t> </a:t>
            </a:r>
            <a:r>
              <a:rPr lang="ru-RU" sz="2900" dirty="0" smtClean="0">
                <a:latin typeface="Times New Roman" pitchFamily="18" charset="0"/>
                <a:cs typeface="Times New Roman" pitchFamily="18" charset="0"/>
              </a:rPr>
              <a:t>С , заквашивают </a:t>
            </a:r>
            <a:r>
              <a:rPr lang="ru-RU" sz="2900" dirty="0" smtClean="0">
                <a:latin typeface="Times New Roman" pitchFamily="18" charset="0"/>
                <a:cs typeface="Times New Roman" pitchFamily="18" charset="0"/>
              </a:rPr>
              <a:t>str.termophilus</a:t>
            </a:r>
            <a:r>
              <a:rPr lang="ru-RU" sz="2900" dirty="0" smtClean="0">
                <a:latin typeface="Times New Roman" pitchFamily="18" charset="0"/>
                <a:cs typeface="Times New Roman" pitchFamily="18" charset="0"/>
              </a:rPr>
              <a:t> и </a:t>
            </a:r>
            <a:r>
              <a:rPr lang="ru-RU" sz="2900" dirty="0" smtClean="0">
                <a:latin typeface="Times New Roman" pitchFamily="18" charset="0"/>
                <a:cs typeface="Times New Roman" pitchFamily="18" charset="0"/>
              </a:rPr>
              <a:t>Laktobakt</a:t>
            </a:r>
            <a:r>
              <a:rPr lang="ru-RU" sz="2900" dirty="0" smtClean="0">
                <a:latin typeface="Times New Roman" pitchFamily="18" charset="0"/>
                <a:cs typeface="Times New Roman" pitchFamily="18" charset="0"/>
              </a:rPr>
              <a:t>. </a:t>
            </a:r>
            <a:r>
              <a:rPr lang="ru-RU" sz="2900" dirty="0" smtClean="0">
                <a:latin typeface="Times New Roman" pitchFamily="18" charset="0"/>
                <a:cs typeface="Times New Roman" pitchFamily="18" charset="0"/>
              </a:rPr>
              <a:t>Acidophilum</a:t>
            </a:r>
            <a:r>
              <a:rPr lang="ru-RU" sz="2900" dirty="0" smtClean="0">
                <a:latin typeface="Times New Roman" pitchFamily="18" charset="0"/>
                <a:cs typeface="Times New Roman" pitchFamily="18" charset="0"/>
              </a:rPr>
              <a:t>. т.е. готовят так же как и </a:t>
            </a:r>
            <a:r>
              <a:rPr lang="ru-RU" sz="2900" dirty="0" smtClean="0">
                <a:latin typeface="Times New Roman" pitchFamily="18" charset="0"/>
                <a:cs typeface="Times New Roman" pitchFamily="18" charset="0"/>
              </a:rPr>
              <a:t>Мечниковскую</a:t>
            </a:r>
            <a:r>
              <a:rPr lang="ru-RU" sz="2900" dirty="0" smtClean="0">
                <a:latin typeface="Times New Roman" pitchFamily="18" charset="0"/>
                <a:cs typeface="Times New Roman" pitchFamily="18" charset="0"/>
              </a:rPr>
              <a:t> простоквашу, но вместо болгарской палочки используют ацидофильную.</a:t>
            </a:r>
          </a:p>
          <a:p>
            <a:pPr>
              <a:lnSpc>
                <a:spcPct val="120000"/>
              </a:lnSpc>
            </a:pPr>
            <a:r>
              <a:rPr lang="ru-RU" sz="2900" dirty="0" smtClean="0">
                <a:latin typeface="Times New Roman" pitchFamily="18" charset="0"/>
                <a:cs typeface="Times New Roman" pitchFamily="18" charset="0"/>
              </a:rPr>
              <a:t>Установлено, что ацидофильная палочка, в отличие от болгарской может приживаться в </a:t>
            </a:r>
            <a:r>
              <a:rPr lang="ru-RU" sz="2900" dirty="0" smtClean="0">
                <a:latin typeface="Times New Roman" pitchFamily="18" charset="0"/>
                <a:cs typeface="Times New Roman" pitchFamily="18" charset="0"/>
              </a:rPr>
              <a:t>желудочно</a:t>
            </a:r>
            <a:r>
              <a:rPr lang="ru-RU" sz="2900" dirty="0" smtClean="0">
                <a:latin typeface="Times New Roman" pitchFamily="18" charset="0"/>
                <a:cs typeface="Times New Roman" pitchFamily="18" charset="0"/>
              </a:rPr>
              <a:t> - кишечном тракте. Эффективность этого кисломолочного продукта выше, а действие более продолжительное.</a:t>
            </a:r>
          </a:p>
          <a:p>
            <a:pPr>
              <a:lnSpc>
                <a:spcPct val="120000"/>
              </a:lnSpc>
            </a:pPr>
            <a:r>
              <a:rPr lang="ru-RU" sz="2900" dirty="0" smtClean="0">
                <a:latin typeface="Times New Roman" pitchFamily="18" charset="0"/>
                <a:cs typeface="Times New Roman" pitchFamily="18" charset="0"/>
              </a:rPr>
              <a:t>Ацидофильную простоквашу применяют при расстройствах желудочно-кишечного тракта.</a:t>
            </a:r>
          </a:p>
          <a:p>
            <a:pPr>
              <a:lnSpc>
                <a:spcPct val="120000"/>
              </a:lnSpc>
            </a:pPr>
            <a:r>
              <a:rPr lang="ru-RU" sz="2900" dirty="0" smtClean="0">
                <a:latin typeface="Times New Roman" pitchFamily="18" charset="0"/>
                <a:cs typeface="Times New Roman" pitchFamily="18" charset="0"/>
              </a:rPr>
              <a:t>Простокваша через 5 - 6 часов становится плотной консистенцией, имеет слабокислый вкус.</a:t>
            </a:r>
          </a:p>
          <a:p>
            <a:endParaRPr lang="ru-RU" dirty="0"/>
          </a:p>
        </p:txBody>
      </p:sp>
      <p:sp>
        <p:nvSpPr>
          <p:cNvPr id="5" name="Текст 4"/>
          <p:cNvSpPr>
            <a:spLocks noGrp="1"/>
          </p:cNvSpPr>
          <p:nvPr>
            <p:ph type="body" sz="quarter" idx="3"/>
          </p:nvPr>
        </p:nvSpPr>
        <p:spPr>
          <a:xfrm>
            <a:off x="5652120" y="332657"/>
            <a:ext cx="3034680" cy="720079"/>
          </a:xfrm>
        </p:spPr>
        <p:txBody>
          <a:bodyPr>
            <a:noAutofit/>
          </a:bodyPr>
          <a:lstStyle/>
          <a:p>
            <a:r>
              <a:rPr lang="ru-RU" sz="4000" b="0" dirty="0" smtClean="0">
                <a:solidFill>
                  <a:schemeClr val="accent2">
                    <a:lumMod val="75000"/>
                  </a:schemeClr>
                </a:solidFill>
                <a:latin typeface="Monotype Corsiva" pitchFamily="66" charset="0"/>
              </a:rPr>
              <a:t>Кумыс</a:t>
            </a:r>
            <a:endParaRPr lang="ru-RU" sz="4000" b="0" dirty="0">
              <a:solidFill>
                <a:schemeClr val="accent2">
                  <a:lumMod val="75000"/>
                </a:schemeClr>
              </a:solidFill>
              <a:latin typeface="Monotype Corsiva" pitchFamily="66" charset="0"/>
            </a:endParaRPr>
          </a:p>
        </p:txBody>
      </p:sp>
      <p:sp>
        <p:nvSpPr>
          <p:cNvPr id="6" name="Содержимое 5"/>
          <p:cNvSpPr>
            <a:spLocks noGrp="1"/>
          </p:cNvSpPr>
          <p:nvPr>
            <p:ph sz="quarter" idx="4"/>
          </p:nvPr>
        </p:nvSpPr>
        <p:spPr>
          <a:xfrm>
            <a:off x="4645025" y="1196752"/>
            <a:ext cx="4041775" cy="4929411"/>
          </a:xfrm>
        </p:spPr>
        <p:txBody>
          <a:bodyPr>
            <a:noAutofit/>
          </a:bodyPr>
          <a:lstStyle/>
          <a:p>
            <a:r>
              <a:rPr lang="ru-RU" sz="1600" dirty="0" smtClean="0">
                <a:latin typeface="Times New Roman" pitchFamily="18" charset="0"/>
                <a:cs typeface="Times New Roman" pitchFamily="18" charset="0"/>
              </a:rPr>
              <a:t>Кумыс является продуктом смешанного брожения. Готовится из молока кобылиц и коров. Известен этот напиток давно. Кумыс является продуктом двух брожений - молочнокислого и спиртового, но последнее более интенсивное.</a:t>
            </a:r>
          </a:p>
          <a:p>
            <a:r>
              <a:rPr lang="ru-RU" sz="1600" dirty="0" smtClean="0">
                <a:latin typeface="Times New Roman" pitchFamily="18" charset="0"/>
                <a:cs typeface="Times New Roman" pitchFamily="18" charset="0"/>
              </a:rPr>
              <a:t>Чтобы вызвать брожение, в молоко вносят закваску из высушенного кумыса ("</a:t>
            </a:r>
            <a:r>
              <a:rPr lang="ru-RU" sz="1600" dirty="0" smtClean="0">
                <a:latin typeface="Times New Roman" pitchFamily="18" charset="0"/>
                <a:cs typeface="Times New Roman" pitchFamily="18" charset="0"/>
              </a:rPr>
              <a:t>кор</a:t>
            </a:r>
            <a:r>
              <a:rPr lang="ru-RU" sz="1600" dirty="0" smtClean="0">
                <a:latin typeface="Times New Roman" pitchFamily="18" charset="0"/>
                <a:cs typeface="Times New Roman" pitchFamily="18" charset="0"/>
              </a:rPr>
              <a:t>") или жидкую закваску ("</a:t>
            </a:r>
            <a:r>
              <a:rPr lang="ru-RU" sz="1600" dirty="0" smtClean="0">
                <a:latin typeface="Times New Roman" pitchFamily="18" charset="0"/>
                <a:cs typeface="Times New Roman" pitchFamily="18" charset="0"/>
              </a:rPr>
              <a:t>катык</a:t>
            </a:r>
            <a:r>
              <a:rPr lang="ru-RU" sz="1600" dirty="0" smtClean="0">
                <a:latin typeface="Times New Roman" pitchFamily="18" charset="0"/>
                <a:cs typeface="Times New Roman" pitchFamily="18" charset="0"/>
              </a:rPr>
              <a:t>"). Такая закваска содержит разнообразную микрофлору.</a:t>
            </a:r>
          </a:p>
          <a:p>
            <a:r>
              <a:rPr lang="ru-RU" sz="1600" dirty="0" smtClean="0">
                <a:latin typeface="Times New Roman" pitchFamily="18" charset="0"/>
                <a:cs typeface="Times New Roman" pitchFamily="18" charset="0"/>
              </a:rPr>
              <a:t>Кумыс в большинстве случаев готовят кустарным способом - в кобылье молоко (парное) вносят 20-25% закваски, смешивают. Разливают в бутылки или другую тару и ставят на холод.</a:t>
            </a:r>
          </a:p>
          <a:p>
            <a:r>
              <a:rPr lang="ru-RU" sz="1600" dirty="0" smtClean="0">
                <a:latin typeface="Times New Roman" pitchFamily="18" charset="0"/>
                <a:cs typeface="Times New Roman" pitchFamily="18" charset="0"/>
              </a:rPr>
              <a:t>В санаториях кумыс готовят добавляя чистую культуру болгарской палочки и дрожжи.</a:t>
            </a:r>
            <a:endParaRPr lang="ru-RU" sz="1600" dirty="0">
              <a:latin typeface="Times New Roman" pitchFamily="18" charset="0"/>
              <a:cs typeface="Times New Roman" pitchFamily="18" charset="0"/>
            </a:endParaRPr>
          </a:p>
        </p:txBody>
      </p:sp>
      <p:graphicFrame>
        <p:nvGraphicFramePr>
          <p:cNvPr id="884737" name="Object 1"/>
          <p:cNvGraphicFramePr>
            <a:graphicFrameLocks noChangeAspect="1"/>
          </p:cNvGraphicFramePr>
          <p:nvPr/>
        </p:nvGraphicFramePr>
        <p:xfrm>
          <a:off x="3491880" y="908720"/>
          <a:ext cx="1367483" cy="1367482"/>
        </p:xfrm>
        <a:graphic>
          <a:graphicData uri="http://schemas.openxmlformats.org/presentationml/2006/ole">
            <p:oleObj spid="_x0000_s884737" name="Image" r:id="rId4" imgW="4330159" imgH="4330159" progId="">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84737"/>
                                        </p:tgtEl>
                                        <p:attrNameLst>
                                          <p:attrName>style.visibility</p:attrName>
                                        </p:attrNameLst>
                                      </p:cBhvr>
                                      <p:to>
                                        <p:strVal val="visible"/>
                                      </p:to>
                                    </p:set>
                                    <p:animEffect transition="in" filter="fade">
                                      <p:cBhvr>
                                        <p:cTn id="7" dur="2000"/>
                                        <p:tgtEl>
                                          <p:spTgt spid="8847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000" r="-3000"/>
          </a:stretch>
        </a:blipFill>
        <a:effectLst/>
      </p:bgPr>
    </p:bg>
    <p:spTree>
      <p:nvGrpSpPr>
        <p:cNvPr id="1" name=""/>
        <p:cNvGrpSpPr/>
        <p:nvPr/>
      </p:nvGrpSpPr>
      <p:grpSpPr>
        <a:xfrm>
          <a:off x="0" y="0"/>
          <a:ext cx="0" cy="0"/>
          <a:chOff x="0" y="0"/>
          <a:chExt cx="0" cy="0"/>
        </a:xfrm>
      </p:grpSpPr>
      <p:sp>
        <p:nvSpPr>
          <p:cNvPr id="95234" name="Text Box 2"/>
          <p:cNvSpPr txBox="1">
            <a:spLocks noChangeArrowheads="1"/>
          </p:cNvSpPr>
          <p:nvPr/>
        </p:nvSpPr>
        <p:spPr bwMode="auto">
          <a:xfrm>
            <a:off x="468313" y="1628775"/>
            <a:ext cx="6264275" cy="2308324"/>
          </a:xfrm>
          <a:prstGeom prst="rect">
            <a:avLst/>
          </a:prstGeom>
          <a:gradFill rotWithShape="1">
            <a:gsLst>
              <a:gs pos="0">
                <a:srgbClr val="FFCC99"/>
              </a:gs>
              <a:gs pos="50000">
                <a:srgbClr val="FFFFCC"/>
              </a:gs>
              <a:gs pos="100000">
                <a:srgbClr val="FFCC99"/>
              </a:gs>
            </a:gsLst>
            <a:lin ang="18900000" scaled="1"/>
          </a:gradFill>
          <a:ln w="9525">
            <a:solidFill>
              <a:srgbClr val="993300"/>
            </a:solidFill>
            <a:miter lim="800000"/>
            <a:headEnd/>
            <a:tailEnd/>
          </a:ln>
          <a:effectLst/>
        </p:spPr>
        <p:txBody>
          <a:bodyPr>
            <a:spAutoFit/>
          </a:bodyPr>
          <a:lstStyle/>
          <a:p>
            <a:pPr algn="l"/>
            <a:r>
              <a:rPr lang="ru-RU" sz="2400" dirty="0">
                <a:latin typeface="Times New Roman" pitchFamily="18" charset="0"/>
                <a:cs typeface="Times New Roman" pitchFamily="18" charset="0"/>
              </a:rPr>
              <a:t>Прародителем йогурта был напиток, который давным-давно был изобретен кочевниками, которые перед путешествием наливали в курдюки молоко. За время путешествия оно скисало и было очень приятным на вкус, что дало ему название «Белый свежий воздух». </a:t>
            </a:r>
          </a:p>
        </p:txBody>
      </p:sp>
      <p:sp>
        <p:nvSpPr>
          <p:cNvPr id="95235" name="Text Box 3"/>
          <p:cNvSpPr txBox="1">
            <a:spLocks noChangeArrowheads="1"/>
          </p:cNvSpPr>
          <p:nvPr/>
        </p:nvSpPr>
        <p:spPr bwMode="auto">
          <a:xfrm>
            <a:off x="2268538" y="4868863"/>
            <a:ext cx="5616575" cy="1382712"/>
          </a:xfrm>
          <a:prstGeom prst="rect">
            <a:avLst/>
          </a:prstGeom>
          <a:gradFill rotWithShape="1">
            <a:gsLst>
              <a:gs pos="0">
                <a:srgbClr val="FFCC99"/>
              </a:gs>
              <a:gs pos="50000">
                <a:srgbClr val="FFFFCC"/>
              </a:gs>
              <a:gs pos="100000">
                <a:srgbClr val="FFCC99"/>
              </a:gs>
            </a:gsLst>
            <a:lin ang="18900000" scaled="1"/>
          </a:gradFill>
          <a:ln w="9525">
            <a:solidFill>
              <a:srgbClr val="993300"/>
            </a:solidFill>
            <a:miter lim="800000"/>
            <a:headEnd/>
            <a:tailEnd/>
          </a:ln>
          <a:effectLst/>
        </p:spPr>
        <p:txBody>
          <a:bodyPr>
            <a:spAutoFit/>
          </a:bodyPr>
          <a:lstStyle/>
          <a:p>
            <a:pPr algn="l">
              <a:spcBef>
                <a:spcPct val="50000"/>
              </a:spcBef>
            </a:pPr>
            <a:r>
              <a:rPr lang="ru-RU" sz="2800" dirty="0">
                <a:latin typeface="Times New Roman" pitchFamily="18" charset="0"/>
                <a:cs typeface="Times New Roman" pitchFamily="18" charset="0"/>
              </a:rPr>
              <a:t>Большое распространение этот напиток получил в странах Балканского полуострова.</a:t>
            </a:r>
          </a:p>
        </p:txBody>
      </p:sp>
      <p:sp>
        <p:nvSpPr>
          <p:cNvPr id="95237" name="Text Box 5">
            <a:hlinkClick r:id="" action="ppaction://noaction"/>
          </p:cNvPr>
          <p:cNvSpPr txBox="1">
            <a:spLocks noChangeArrowheads="1"/>
          </p:cNvSpPr>
          <p:nvPr/>
        </p:nvSpPr>
        <p:spPr bwMode="auto">
          <a:xfrm>
            <a:off x="7199313" y="6237288"/>
            <a:ext cx="1944687" cy="366712"/>
          </a:xfrm>
          <a:prstGeom prst="rect">
            <a:avLst/>
          </a:prstGeom>
          <a:noFill/>
          <a:ln w="9525">
            <a:noFill/>
            <a:miter lim="800000"/>
            <a:headEnd/>
            <a:tailEnd/>
          </a:ln>
          <a:effectLst/>
        </p:spPr>
        <p:txBody>
          <a:bodyPr>
            <a:spAutoFit/>
          </a:bodyPr>
          <a:lstStyle/>
          <a:p>
            <a:pPr>
              <a:spcBef>
                <a:spcPct val="50000"/>
              </a:spcBef>
            </a:pPr>
            <a:r>
              <a:rPr lang="ru-RU" sz="1800" dirty="0">
                <a:solidFill>
                  <a:srgbClr val="FFCC99"/>
                </a:solidFill>
                <a:effectLst>
                  <a:outerShdw blurRad="38100" dist="38100" dir="2700000" algn="tl">
                    <a:srgbClr val="000000"/>
                  </a:outerShdw>
                </a:effectLst>
              </a:rPr>
              <a:t>Содержание</a:t>
            </a:r>
          </a:p>
        </p:txBody>
      </p:sp>
      <p:sp>
        <p:nvSpPr>
          <p:cNvPr id="95245" name="Text Box 13"/>
          <p:cNvSpPr txBox="1">
            <a:spLocks noChangeArrowheads="1"/>
          </p:cNvSpPr>
          <p:nvPr/>
        </p:nvSpPr>
        <p:spPr bwMode="auto">
          <a:xfrm>
            <a:off x="467544" y="115888"/>
            <a:ext cx="5688781" cy="646331"/>
          </a:xfrm>
          <a:prstGeom prst="rect">
            <a:avLst/>
          </a:prstGeom>
          <a:noFill/>
          <a:ln w="9525">
            <a:noFill/>
            <a:miter lim="800000"/>
            <a:headEnd/>
            <a:tailEnd/>
          </a:ln>
          <a:effectLst/>
        </p:spPr>
        <p:txBody>
          <a:bodyPr wrap="square">
            <a:spAutoFit/>
          </a:bodyPr>
          <a:lstStyle/>
          <a:p>
            <a:pPr>
              <a:spcBef>
                <a:spcPct val="50000"/>
              </a:spcBef>
            </a:pPr>
            <a:r>
              <a:rPr lang="ru-RU" sz="3600" b="1" dirty="0">
                <a:effectLst>
                  <a:outerShdw blurRad="38100" dist="38100" dir="2700000" algn="tl">
                    <a:srgbClr val="FFFFFF"/>
                  </a:outerShdw>
                </a:effectLst>
              </a:rPr>
              <a:t> </a:t>
            </a:r>
            <a:r>
              <a:rPr lang="ru-RU" sz="3600" b="1" dirty="0">
                <a:solidFill>
                  <a:srgbClr val="CC3300"/>
                </a:solidFill>
                <a:latin typeface="Monotype Corsiva" pitchFamily="66" charset="0"/>
              </a:rPr>
              <a:t>Молочные продукты</a:t>
            </a:r>
          </a:p>
        </p:txBody>
      </p:sp>
      <p:sp>
        <p:nvSpPr>
          <p:cNvPr id="95246" name="Rectangle 14"/>
          <p:cNvSpPr>
            <a:spLocks noChangeArrowheads="1"/>
          </p:cNvSpPr>
          <p:nvPr/>
        </p:nvSpPr>
        <p:spPr bwMode="auto">
          <a:xfrm>
            <a:off x="4067944" y="692696"/>
            <a:ext cx="2376264" cy="769441"/>
          </a:xfrm>
          <a:prstGeom prst="rect">
            <a:avLst/>
          </a:prstGeom>
          <a:noFill/>
          <a:ln w="9525">
            <a:noFill/>
            <a:miter lim="800000"/>
            <a:headEnd/>
            <a:tailEnd/>
          </a:ln>
          <a:effectLst/>
        </p:spPr>
        <p:txBody>
          <a:bodyPr wrap="square">
            <a:spAutoFit/>
          </a:bodyPr>
          <a:lstStyle/>
          <a:p>
            <a:r>
              <a:rPr lang="ru-RU" sz="4400" b="1" i="1" dirty="0">
                <a:solidFill>
                  <a:srgbClr val="993300"/>
                </a:solidFill>
                <a:latin typeface="Monotype Corsiva" pitchFamily="66" charset="0"/>
              </a:rPr>
              <a:t>Йогурт</a:t>
            </a:r>
          </a:p>
        </p:txBody>
      </p:sp>
      <p:pic>
        <p:nvPicPr>
          <p:cNvPr id="95250" name="Picture 18" descr="йогурт1"/>
          <p:cNvPicPr>
            <a:picLocks noChangeAspect="1" noChangeArrowheads="1"/>
          </p:cNvPicPr>
          <p:nvPr/>
        </p:nvPicPr>
        <p:blipFill>
          <a:blip r:embed="rId3" cstate="print"/>
          <a:srcRect/>
          <a:stretch>
            <a:fillRect/>
          </a:stretch>
        </p:blipFill>
        <p:spPr bwMode="auto">
          <a:xfrm>
            <a:off x="467544" y="4509120"/>
            <a:ext cx="1423988" cy="1584325"/>
          </a:xfrm>
          <a:prstGeom prst="rect">
            <a:avLst/>
          </a:prstGeom>
          <a:noFill/>
          <a:ln w="9525">
            <a:solidFill>
              <a:srgbClr val="993300"/>
            </a:solidFill>
            <a:miter lim="800000"/>
            <a:headEnd/>
            <a:tailEnd/>
          </a:ln>
          <a:effectLst>
            <a:outerShdw dist="71842" dir="2700000" algn="ctr" rotWithShape="0">
              <a:srgbClr val="FFCC99"/>
            </a:outerShdw>
          </a:effectLst>
        </p:spPr>
      </p:pic>
      <p:pic>
        <p:nvPicPr>
          <p:cNvPr id="95252" name="Picture 20" descr="йог3"/>
          <p:cNvPicPr>
            <a:picLocks noChangeAspect="1" noChangeArrowheads="1"/>
          </p:cNvPicPr>
          <p:nvPr/>
        </p:nvPicPr>
        <p:blipFill>
          <a:blip r:embed="rId4" cstate="print"/>
          <a:srcRect/>
          <a:stretch>
            <a:fillRect/>
          </a:stretch>
        </p:blipFill>
        <p:spPr bwMode="auto">
          <a:xfrm>
            <a:off x="7020272" y="476672"/>
            <a:ext cx="1771650" cy="1971675"/>
          </a:xfrm>
          <a:prstGeom prst="rect">
            <a:avLst/>
          </a:prstGeom>
          <a:noFill/>
          <a:ln w="9525">
            <a:solidFill>
              <a:srgbClr val="993300"/>
            </a:solidFill>
            <a:miter lim="800000"/>
            <a:headEnd/>
            <a:tailEnd/>
          </a:ln>
          <a:effectLst>
            <a:outerShdw dist="71842" dir="2700000" algn="ctr" rotWithShape="0">
              <a:srgbClr val="FFCC99"/>
            </a:outerShdw>
          </a:effectLst>
        </p:spPr>
      </p:pic>
      <p:pic>
        <p:nvPicPr>
          <p:cNvPr id="95253" name="Picture 21" descr="00031417"/>
          <p:cNvPicPr>
            <a:picLocks noChangeAspect="1" noChangeArrowheads="1"/>
          </p:cNvPicPr>
          <p:nvPr/>
        </p:nvPicPr>
        <p:blipFill>
          <a:blip r:embed="rId5" cstate="print"/>
          <a:srcRect/>
          <a:stretch>
            <a:fillRect/>
          </a:stretch>
        </p:blipFill>
        <p:spPr bwMode="auto">
          <a:xfrm>
            <a:off x="6876256" y="2924944"/>
            <a:ext cx="2054225" cy="1363662"/>
          </a:xfrm>
          <a:prstGeom prst="rect">
            <a:avLst/>
          </a:prstGeom>
          <a:noFill/>
          <a:ln w="9525">
            <a:solidFill>
              <a:srgbClr val="993300"/>
            </a:solidFill>
            <a:miter lim="800000"/>
            <a:headEnd/>
            <a:tailEnd/>
          </a:ln>
          <a:effectLst>
            <a:outerShdw dist="71842" dir="2700000" algn="ctr" rotWithShape="0">
              <a:srgbClr val="FFCC99"/>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5235">
                                            <p:bg/>
                                          </p:spTgt>
                                        </p:tgtEl>
                                        <p:attrNameLst>
                                          <p:attrName>style.visibility</p:attrName>
                                        </p:attrNameLst>
                                      </p:cBhvr>
                                      <p:to>
                                        <p:strVal val="visible"/>
                                      </p:to>
                                    </p:set>
                                    <p:animEffect transition="in" filter="wipe(left)">
                                      <p:cBhvr>
                                        <p:cTn id="7" dur="2000"/>
                                        <p:tgtEl>
                                          <p:spTgt spid="95235">
                                            <p:bg/>
                                          </p:spTgt>
                                        </p:tgtEl>
                                      </p:cBhvr>
                                    </p:animEffect>
                                  </p:childTnLst>
                                </p:cTn>
                              </p:par>
                              <p:par>
                                <p:cTn id="8" presetID="27" presetClass="entr" presetSubtype="0" fill="hold" nodeType="withEffect">
                                  <p:stCondLst>
                                    <p:cond delay="0"/>
                                  </p:stCondLst>
                                  <p:iterate type="lt">
                                    <p:tmPct val="50000"/>
                                  </p:iterate>
                                  <p:childTnLst>
                                    <p:set>
                                      <p:cBhvr>
                                        <p:cTn id="9" dur="1" fill="hold">
                                          <p:stCondLst>
                                            <p:cond delay="0"/>
                                          </p:stCondLst>
                                        </p:cTn>
                                        <p:tgtEl>
                                          <p:spTgt spid="95235">
                                            <p:txEl>
                                              <p:pRg st="0" end="0"/>
                                            </p:txEl>
                                          </p:spTgt>
                                        </p:tgtEl>
                                        <p:attrNameLst>
                                          <p:attrName>style.visibility</p:attrName>
                                        </p:attrNameLst>
                                      </p:cBhvr>
                                      <p:to>
                                        <p:strVal val="visible"/>
                                      </p:to>
                                    </p:set>
                                    <p:anim calcmode="discrete" valueType="clr">
                                      <p:cBhvr override="childStyle">
                                        <p:cTn id="10" dur="80"/>
                                        <p:tgtEl>
                                          <p:spTgt spid="95235">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1" dur="80"/>
                                        <p:tgtEl>
                                          <p:spTgt spid="95235">
                                            <p:txEl>
                                              <p:pRg st="0" end="0"/>
                                            </p:txEl>
                                          </p:spTgt>
                                        </p:tgtEl>
                                        <p:attrNameLst>
                                          <p:attrName>fillcolor</p:attrName>
                                        </p:attrNameLst>
                                      </p:cBhvr>
                                      <p:tavLst>
                                        <p:tav tm="0">
                                          <p:val>
                                            <p:clrVal>
                                              <a:schemeClr val="accent2"/>
                                            </p:clrVal>
                                          </p:val>
                                        </p:tav>
                                        <p:tav tm="50000">
                                          <p:val>
                                            <p:clrVal>
                                              <a:schemeClr val="hlink"/>
                                            </p:clrVal>
                                          </p:val>
                                        </p:tav>
                                      </p:tavLst>
                                    </p:anim>
                                    <p:set>
                                      <p:cBhvr>
                                        <p:cTn id="12" dur="80"/>
                                        <p:tgtEl>
                                          <p:spTgt spid="9523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35" grpId="0" build="allAtOnce"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l="-2000" r="-2000"/>
          </a:stretch>
        </a:blipFill>
        <a:effectLst/>
      </p:bgPr>
    </p:bg>
    <p:spTree>
      <p:nvGrpSpPr>
        <p:cNvPr id="1" name=""/>
        <p:cNvGrpSpPr/>
        <p:nvPr/>
      </p:nvGrpSpPr>
      <p:grpSpPr>
        <a:xfrm>
          <a:off x="0" y="0"/>
          <a:ext cx="0" cy="0"/>
          <a:chOff x="0" y="0"/>
          <a:chExt cx="0" cy="0"/>
        </a:xfrm>
      </p:grpSpPr>
      <p:pic>
        <p:nvPicPr>
          <p:cNvPr id="98318" name="Picture 14" descr="AG00029_"/>
          <p:cNvPicPr>
            <a:picLocks noChangeAspect="1" noChangeArrowheads="1" noCrop="1"/>
          </p:cNvPicPr>
          <p:nvPr/>
        </p:nvPicPr>
        <p:blipFill>
          <a:blip r:embed="rId4" cstate="print"/>
          <a:srcRect/>
          <a:stretch>
            <a:fillRect/>
          </a:stretch>
        </p:blipFill>
        <p:spPr bwMode="auto">
          <a:xfrm>
            <a:off x="6948264" y="2348880"/>
            <a:ext cx="1800225" cy="1428750"/>
          </a:xfrm>
          <a:prstGeom prst="rect">
            <a:avLst/>
          </a:prstGeom>
          <a:noFill/>
        </p:spPr>
      </p:pic>
      <p:sp>
        <p:nvSpPr>
          <p:cNvPr id="98307" name="Text Box 3"/>
          <p:cNvSpPr txBox="1">
            <a:spLocks noChangeArrowheads="1"/>
          </p:cNvSpPr>
          <p:nvPr/>
        </p:nvSpPr>
        <p:spPr bwMode="auto">
          <a:xfrm>
            <a:off x="468313" y="3860800"/>
            <a:ext cx="8280400" cy="1196975"/>
          </a:xfrm>
          <a:prstGeom prst="rect">
            <a:avLst/>
          </a:prstGeom>
          <a:gradFill rotWithShape="1">
            <a:gsLst>
              <a:gs pos="0">
                <a:srgbClr val="FFFFCC"/>
              </a:gs>
              <a:gs pos="100000">
                <a:srgbClr val="FFCC99"/>
              </a:gs>
            </a:gsLst>
            <a:lin ang="5400000" scaled="1"/>
          </a:gradFill>
          <a:ln w="9525">
            <a:solidFill>
              <a:srgbClr val="993300"/>
            </a:solidFill>
            <a:miter lim="800000"/>
            <a:headEnd/>
            <a:tailEnd/>
          </a:ln>
          <a:effectLst/>
        </p:spPr>
        <p:txBody>
          <a:bodyPr>
            <a:spAutoFit/>
          </a:bodyPr>
          <a:lstStyle/>
          <a:p>
            <a:pPr algn="l">
              <a:spcBef>
                <a:spcPct val="50000"/>
              </a:spcBef>
            </a:pPr>
            <a:r>
              <a:rPr lang="ru-RU" sz="2400" dirty="0">
                <a:latin typeface="Times New Roman" pitchFamily="18" charset="0"/>
                <a:cs typeface="Times New Roman" pitchFamily="18" charset="0"/>
              </a:rPr>
              <a:t>Позднее технология производства этого продукта ушла за границу, и только в начале  80-х гг. </a:t>
            </a:r>
            <a:r>
              <a:rPr lang="en-US" sz="2400" dirty="0">
                <a:latin typeface="Times New Roman" pitchFamily="18" charset="0"/>
                <a:cs typeface="Times New Roman" pitchFamily="18" charset="0"/>
              </a:rPr>
              <a:t>XX</a:t>
            </a:r>
            <a:r>
              <a:rPr lang="ru-RU" sz="2400" dirty="0">
                <a:latin typeface="Times New Roman" pitchFamily="18" charset="0"/>
                <a:cs typeface="Times New Roman" pitchFamily="18" charset="0"/>
              </a:rPr>
              <a:t>в. вернулась в Россию с названием «</a:t>
            </a:r>
            <a:r>
              <a:rPr lang="ru-RU" sz="2400" b="1" dirty="0">
                <a:solidFill>
                  <a:srgbClr val="993300"/>
                </a:solidFill>
                <a:latin typeface="Times New Roman" pitchFamily="18" charset="0"/>
                <a:cs typeface="Times New Roman" pitchFamily="18" charset="0"/>
              </a:rPr>
              <a:t>йогурт</a:t>
            </a:r>
            <a:r>
              <a:rPr lang="ru-RU" sz="2400" dirty="0">
                <a:latin typeface="Times New Roman" pitchFamily="18" charset="0"/>
                <a:cs typeface="Times New Roman" pitchFamily="18" charset="0"/>
              </a:rPr>
              <a:t>».</a:t>
            </a:r>
          </a:p>
        </p:txBody>
      </p:sp>
      <p:sp>
        <p:nvSpPr>
          <p:cNvPr id="98309" name="Text Box 5">
            <a:hlinkClick r:id="" action="ppaction://noaction"/>
          </p:cNvPr>
          <p:cNvSpPr txBox="1">
            <a:spLocks noChangeArrowheads="1"/>
          </p:cNvSpPr>
          <p:nvPr/>
        </p:nvSpPr>
        <p:spPr bwMode="auto">
          <a:xfrm>
            <a:off x="7199313" y="6237288"/>
            <a:ext cx="1944687" cy="366712"/>
          </a:xfrm>
          <a:prstGeom prst="rect">
            <a:avLst/>
          </a:prstGeom>
          <a:noFill/>
          <a:ln w="9525">
            <a:noFill/>
            <a:miter lim="800000"/>
            <a:headEnd/>
            <a:tailEnd/>
          </a:ln>
          <a:effectLst/>
        </p:spPr>
        <p:txBody>
          <a:bodyPr>
            <a:spAutoFit/>
          </a:bodyPr>
          <a:lstStyle/>
          <a:p>
            <a:pPr>
              <a:spcBef>
                <a:spcPct val="50000"/>
              </a:spcBef>
            </a:pPr>
            <a:r>
              <a:rPr lang="ru-RU" sz="1800" dirty="0">
                <a:solidFill>
                  <a:srgbClr val="FFCC99"/>
                </a:solidFill>
                <a:effectLst>
                  <a:outerShdw blurRad="38100" dist="38100" dir="2700000" algn="tl">
                    <a:srgbClr val="000000"/>
                  </a:outerShdw>
                </a:effectLst>
              </a:rPr>
              <a:t>Содержание</a:t>
            </a:r>
          </a:p>
        </p:txBody>
      </p:sp>
      <p:sp>
        <p:nvSpPr>
          <p:cNvPr id="98311" name="Text Box 7"/>
          <p:cNvSpPr txBox="1">
            <a:spLocks noChangeArrowheads="1"/>
          </p:cNvSpPr>
          <p:nvPr/>
        </p:nvSpPr>
        <p:spPr bwMode="auto">
          <a:xfrm>
            <a:off x="1908175" y="5373688"/>
            <a:ext cx="5327650" cy="831850"/>
          </a:xfrm>
          <a:prstGeom prst="rect">
            <a:avLst/>
          </a:prstGeom>
          <a:gradFill rotWithShape="1">
            <a:gsLst>
              <a:gs pos="0">
                <a:srgbClr val="FFCC99"/>
              </a:gs>
              <a:gs pos="50000">
                <a:srgbClr val="FFFFCC"/>
              </a:gs>
              <a:gs pos="100000">
                <a:srgbClr val="FFCC99"/>
              </a:gs>
            </a:gsLst>
            <a:lin ang="5400000" scaled="1"/>
          </a:gradFill>
          <a:ln w="9525">
            <a:solidFill>
              <a:srgbClr val="993300"/>
            </a:solidFill>
            <a:miter lim="800000"/>
            <a:headEnd/>
            <a:tailEnd/>
          </a:ln>
          <a:effectLst/>
        </p:spPr>
        <p:txBody>
          <a:bodyPr>
            <a:spAutoFit/>
          </a:bodyPr>
          <a:lstStyle/>
          <a:p>
            <a:pPr>
              <a:spcBef>
                <a:spcPct val="50000"/>
              </a:spcBef>
            </a:pPr>
            <a:r>
              <a:rPr lang="ru-RU" sz="2400" b="1" i="1" dirty="0">
                <a:latin typeface="Times New Roman" pitchFamily="18" charset="0"/>
                <a:cs typeface="Times New Roman" pitchFamily="18" charset="0"/>
              </a:rPr>
              <a:t>Йогурт усваивается организмом человека лучше , чем молоко!</a:t>
            </a:r>
          </a:p>
        </p:txBody>
      </p:sp>
      <p:sp>
        <p:nvSpPr>
          <p:cNvPr id="98313" name="Text Box 9"/>
          <p:cNvSpPr txBox="1">
            <a:spLocks noChangeArrowheads="1"/>
          </p:cNvSpPr>
          <p:nvPr/>
        </p:nvSpPr>
        <p:spPr bwMode="auto">
          <a:xfrm>
            <a:off x="755650" y="1628775"/>
            <a:ext cx="5616575" cy="1927225"/>
          </a:xfrm>
          <a:prstGeom prst="rect">
            <a:avLst/>
          </a:prstGeom>
          <a:gradFill rotWithShape="1">
            <a:gsLst>
              <a:gs pos="0">
                <a:srgbClr val="FFCC99"/>
              </a:gs>
              <a:gs pos="100000">
                <a:srgbClr val="FFFFCC"/>
              </a:gs>
            </a:gsLst>
            <a:lin ang="5400000" scaled="1"/>
          </a:gradFill>
          <a:ln w="9525">
            <a:solidFill>
              <a:srgbClr val="993300"/>
            </a:solidFill>
            <a:miter lim="800000"/>
            <a:headEnd/>
            <a:tailEnd/>
          </a:ln>
          <a:effectLst/>
        </p:spPr>
        <p:txBody>
          <a:bodyPr>
            <a:spAutoFit/>
          </a:bodyPr>
          <a:lstStyle/>
          <a:p>
            <a:pPr algn="l">
              <a:spcBef>
                <a:spcPct val="50000"/>
              </a:spcBef>
            </a:pPr>
            <a:r>
              <a:rPr lang="ru-RU" sz="2400" dirty="0">
                <a:latin typeface="Times New Roman" pitchFamily="18" charset="0"/>
                <a:cs typeface="Times New Roman" pitchFamily="18" charset="0"/>
              </a:rPr>
              <a:t>В начале </a:t>
            </a:r>
            <a:r>
              <a:rPr lang="en-US" sz="2400" dirty="0">
                <a:latin typeface="Times New Roman" pitchFamily="18" charset="0"/>
                <a:cs typeface="Times New Roman" pitchFamily="18" charset="0"/>
              </a:rPr>
              <a:t>XX</a:t>
            </a:r>
            <a:r>
              <a:rPr lang="ru-RU" sz="2400" dirty="0">
                <a:latin typeface="Times New Roman" pitchFamily="18" charset="0"/>
                <a:cs typeface="Times New Roman" pitchFamily="18" charset="0"/>
              </a:rPr>
              <a:t>в. этим продуктом заинтересовался великий русский ученый И.И.Мечников (точнее не самим напитком, а бактериями, находящимися в нем).</a:t>
            </a:r>
          </a:p>
        </p:txBody>
      </p:sp>
      <p:grpSp>
        <p:nvGrpSpPr>
          <p:cNvPr id="2" name="Group 11"/>
          <p:cNvGrpSpPr>
            <a:grpSpLocks/>
          </p:cNvGrpSpPr>
          <p:nvPr/>
        </p:nvGrpSpPr>
        <p:grpSpPr bwMode="auto">
          <a:xfrm>
            <a:off x="7092280" y="116632"/>
            <a:ext cx="2231901" cy="2016224"/>
            <a:chOff x="476" y="935"/>
            <a:chExt cx="1179" cy="1305"/>
          </a:xfrm>
        </p:grpSpPr>
        <p:pic>
          <p:nvPicPr>
            <p:cNvPr id="98312" name="Picture 8" descr="File0115"/>
            <p:cNvPicPr>
              <a:picLocks noChangeAspect="1" noChangeArrowheads="1"/>
            </p:cNvPicPr>
            <p:nvPr/>
          </p:nvPicPr>
          <p:blipFill>
            <a:blip r:embed="rId5" cstate="print"/>
            <a:srcRect/>
            <a:stretch>
              <a:fillRect/>
            </a:stretch>
          </p:blipFill>
          <p:spPr bwMode="auto">
            <a:xfrm>
              <a:off x="612" y="935"/>
              <a:ext cx="877" cy="1134"/>
            </a:xfrm>
            <a:prstGeom prst="rect">
              <a:avLst/>
            </a:prstGeom>
            <a:noFill/>
            <a:effectLst>
              <a:outerShdw dist="71842" dir="2700000" algn="ctr" rotWithShape="0">
                <a:srgbClr val="FFCC99"/>
              </a:outerShdw>
            </a:effectLst>
          </p:spPr>
        </p:pic>
        <p:sp>
          <p:nvSpPr>
            <p:cNvPr id="98314" name="Text Box 10"/>
            <p:cNvSpPr txBox="1">
              <a:spLocks noChangeArrowheads="1"/>
            </p:cNvSpPr>
            <p:nvPr/>
          </p:nvSpPr>
          <p:spPr bwMode="auto">
            <a:xfrm>
              <a:off x="476" y="2069"/>
              <a:ext cx="1179" cy="171"/>
            </a:xfrm>
            <a:prstGeom prst="rect">
              <a:avLst/>
            </a:prstGeom>
            <a:noFill/>
            <a:ln w="9525">
              <a:noFill/>
              <a:miter lim="800000"/>
              <a:headEnd/>
              <a:tailEnd/>
            </a:ln>
            <a:effectLst/>
          </p:spPr>
          <p:txBody>
            <a:bodyPr>
              <a:spAutoFit/>
            </a:bodyPr>
            <a:lstStyle/>
            <a:p>
              <a:pPr>
                <a:spcBef>
                  <a:spcPct val="50000"/>
                </a:spcBef>
              </a:pPr>
              <a:r>
                <a:rPr lang="ru-RU" dirty="0"/>
                <a:t>И.И.Мечников</a:t>
              </a:r>
            </a:p>
          </p:txBody>
        </p:sp>
      </p:grpSp>
      <p:graphicFrame>
        <p:nvGraphicFramePr>
          <p:cNvPr id="98316" name="Object 12"/>
          <p:cNvGraphicFramePr>
            <a:graphicFrameLocks noChangeAspect="1"/>
          </p:cNvGraphicFramePr>
          <p:nvPr/>
        </p:nvGraphicFramePr>
        <p:xfrm>
          <a:off x="467544" y="5229200"/>
          <a:ext cx="1074738" cy="1260475"/>
        </p:xfrm>
        <a:graphic>
          <a:graphicData uri="http://schemas.openxmlformats.org/presentationml/2006/ole">
            <p:oleObj spid="_x0000_s882690" name="Flash Document" r:id="rId6" imgW="1443240" imgH="1692360" progId="">
              <p:embed/>
            </p:oleObj>
          </a:graphicData>
        </a:graphic>
      </p:graphicFrame>
      <p:sp>
        <p:nvSpPr>
          <p:cNvPr id="98319" name="Text Box 15"/>
          <p:cNvSpPr txBox="1">
            <a:spLocks noChangeArrowheads="1"/>
          </p:cNvSpPr>
          <p:nvPr/>
        </p:nvSpPr>
        <p:spPr bwMode="auto">
          <a:xfrm>
            <a:off x="323528" y="115888"/>
            <a:ext cx="5832797" cy="707886"/>
          </a:xfrm>
          <a:prstGeom prst="rect">
            <a:avLst/>
          </a:prstGeom>
          <a:noFill/>
          <a:ln w="9525">
            <a:noFill/>
            <a:miter lim="800000"/>
            <a:headEnd/>
            <a:tailEnd/>
          </a:ln>
          <a:effectLst/>
        </p:spPr>
        <p:txBody>
          <a:bodyPr wrap="square">
            <a:spAutoFit/>
          </a:bodyPr>
          <a:lstStyle/>
          <a:p>
            <a:pPr>
              <a:spcBef>
                <a:spcPct val="50000"/>
              </a:spcBef>
            </a:pPr>
            <a:r>
              <a:rPr lang="ru-RU" sz="2800" b="1" dirty="0">
                <a:effectLst>
                  <a:outerShdw blurRad="38100" dist="38100" dir="2700000" algn="tl">
                    <a:srgbClr val="FFFFFF"/>
                  </a:outerShdw>
                </a:effectLst>
              </a:rPr>
              <a:t> </a:t>
            </a:r>
            <a:r>
              <a:rPr lang="ru-RU" sz="4000" b="1" dirty="0">
                <a:solidFill>
                  <a:srgbClr val="CC3300"/>
                </a:solidFill>
                <a:latin typeface="Monotype Corsiva" pitchFamily="66" charset="0"/>
              </a:rPr>
              <a:t>Молочные продукты</a:t>
            </a:r>
          </a:p>
        </p:txBody>
      </p:sp>
      <p:sp>
        <p:nvSpPr>
          <p:cNvPr id="98320" name="Rectangle 16"/>
          <p:cNvSpPr>
            <a:spLocks noChangeArrowheads="1"/>
          </p:cNvSpPr>
          <p:nvPr/>
        </p:nvSpPr>
        <p:spPr bwMode="auto">
          <a:xfrm>
            <a:off x="4427984" y="692696"/>
            <a:ext cx="2880320" cy="707886"/>
          </a:xfrm>
          <a:prstGeom prst="rect">
            <a:avLst/>
          </a:prstGeom>
          <a:noFill/>
          <a:ln w="9525">
            <a:noFill/>
            <a:miter lim="800000"/>
            <a:headEnd/>
            <a:tailEnd/>
          </a:ln>
          <a:effectLst/>
        </p:spPr>
        <p:txBody>
          <a:bodyPr wrap="square">
            <a:spAutoFit/>
          </a:bodyPr>
          <a:lstStyle/>
          <a:p>
            <a:r>
              <a:rPr lang="ru-RU" sz="4000" b="1" i="1" dirty="0">
                <a:solidFill>
                  <a:srgbClr val="993300"/>
                </a:solidFill>
                <a:latin typeface="Monotype Corsiva" pitchFamily="66" charset="0"/>
              </a:rPr>
              <a:t>Йогурт</a:t>
            </a:r>
          </a:p>
        </p:txBody>
      </p:sp>
      <p:sp>
        <p:nvSpPr>
          <p:cNvPr id="98322" name="Text Box 18">
            <a:hlinkClick r:id="rId7"/>
          </p:cNvPr>
          <p:cNvSpPr txBox="1">
            <a:spLocks noChangeArrowheads="1"/>
          </p:cNvSpPr>
          <p:nvPr/>
        </p:nvSpPr>
        <p:spPr bwMode="auto">
          <a:xfrm>
            <a:off x="1258888" y="6278563"/>
            <a:ext cx="3024187" cy="579437"/>
          </a:xfrm>
          <a:prstGeom prst="rect">
            <a:avLst/>
          </a:prstGeom>
          <a:noFill/>
          <a:ln w="9525">
            <a:noFill/>
            <a:miter lim="800000"/>
            <a:headEnd/>
            <a:tailEnd/>
          </a:ln>
          <a:effectLst/>
        </p:spPr>
        <p:txBody>
          <a:bodyPr>
            <a:spAutoFit/>
          </a:bodyPr>
          <a:lstStyle/>
          <a:p>
            <a:pPr>
              <a:spcBef>
                <a:spcPct val="50000"/>
              </a:spcBef>
            </a:pPr>
            <a:r>
              <a:rPr lang="ru-RU" sz="3200" b="1" dirty="0">
                <a:solidFill>
                  <a:srgbClr val="FFFFCC"/>
                </a:solidFill>
                <a:effectDag name="">
                  <a:cont type="tree" name="">
                    <a:effect ref="fillLine"/>
                    <a:outerShdw dist="38100" dir="13500000" algn="br">
                      <a:srgbClr val="FFFFDD"/>
                    </a:outerShdw>
                  </a:cont>
                  <a:cont type="tree" name="">
                    <a:effect ref="fillLine"/>
                    <a:outerShdw dist="38100" dir="2700000" algn="tl">
                      <a:srgbClr val="99987A"/>
                    </a:outerShdw>
                  </a:cont>
                  <a:effect ref="fillLine"/>
                </a:effectDag>
              </a:rPr>
              <a:t>Подробнее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3000"/>
                                        <p:tgtEl>
                                          <p:spTgt spid="2"/>
                                        </p:tgtEl>
                                      </p:cBhvr>
                                    </p:animEffect>
                                  </p:childTnLst>
                                </p:cTn>
                              </p:par>
                            </p:childTnLst>
                          </p:cTn>
                        </p:par>
                        <p:par>
                          <p:cTn id="8" fill="hold">
                            <p:stCondLst>
                              <p:cond delay="3000"/>
                            </p:stCondLst>
                            <p:childTnLst>
                              <p:par>
                                <p:cTn id="9" presetID="56" presetClass="path" presetSubtype="0" accel="50000" decel="50000" fill="hold" nodeType="afterEffect">
                                  <p:stCondLst>
                                    <p:cond delay="0"/>
                                  </p:stCondLst>
                                  <p:childTnLst>
                                    <p:animMotion origin="layout" path="M -2.77778E-6 -3.33333E-6 L 0.35452 -0.38657 " pathEditMode="relative" rAng="0" ptsTypes="AA">
                                      <p:cBhvr>
                                        <p:cTn id="10" dur="3000" fill="hold"/>
                                        <p:tgtEl>
                                          <p:spTgt spid="2"/>
                                        </p:tgtEl>
                                        <p:attrNameLst>
                                          <p:attrName>ppt_x</p:attrName>
                                          <p:attrName>ppt_y</p:attrName>
                                        </p:attrNameLst>
                                      </p:cBhvr>
                                      <p:rCtr x="177" y="-193"/>
                                    </p:animMotion>
                                  </p:childTnLst>
                                </p:cTn>
                              </p:par>
                            </p:childTnLst>
                          </p:cTn>
                        </p:par>
                        <p:par>
                          <p:cTn id="11" fill="hold">
                            <p:stCondLst>
                              <p:cond delay="6000"/>
                            </p:stCondLst>
                            <p:childTnLst>
                              <p:par>
                                <p:cTn id="12" presetID="22" presetClass="entr" presetSubtype="1" fill="hold" grpId="0" nodeType="afterEffect">
                                  <p:stCondLst>
                                    <p:cond delay="0"/>
                                  </p:stCondLst>
                                  <p:childTnLst>
                                    <p:set>
                                      <p:cBhvr>
                                        <p:cTn id="13" dur="1" fill="hold">
                                          <p:stCondLst>
                                            <p:cond delay="0"/>
                                          </p:stCondLst>
                                        </p:cTn>
                                        <p:tgtEl>
                                          <p:spTgt spid="98307"/>
                                        </p:tgtEl>
                                        <p:attrNameLst>
                                          <p:attrName>style.visibility</p:attrName>
                                        </p:attrNameLst>
                                      </p:cBhvr>
                                      <p:to>
                                        <p:strVal val="visible"/>
                                      </p:to>
                                    </p:set>
                                    <p:animEffect transition="in" filter="wipe(up)">
                                      <p:cBhvr>
                                        <p:cTn id="14" dur="2000"/>
                                        <p:tgtEl>
                                          <p:spTgt spid="98307"/>
                                        </p:tgtEl>
                                      </p:cBhvr>
                                    </p:animEffect>
                                  </p:childTnLst>
                                </p:cTn>
                              </p:par>
                            </p:childTnLst>
                          </p:cTn>
                        </p:par>
                        <p:par>
                          <p:cTn id="15" fill="hold">
                            <p:stCondLst>
                              <p:cond delay="8000"/>
                            </p:stCondLst>
                            <p:childTnLst>
                              <p:par>
                                <p:cTn id="16" presetID="27" presetClass="entr" presetSubtype="0" fill="hold" grpId="0" nodeType="afterEffect">
                                  <p:stCondLst>
                                    <p:cond delay="0"/>
                                  </p:stCondLst>
                                  <p:iterate type="lt">
                                    <p:tmPct val="50000"/>
                                  </p:iterate>
                                  <p:childTnLst>
                                    <p:set>
                                      <p:cBhvr>
                                        <p:cTn id="17" dur="1" fill="hold">
                                          <p:stCondLst>
                                            <p:cond delay="0"/>
                                          </p:stCondLst>
                                        </p:cTn>
                                        <p:tgtEl>
                                          <p:spTgt spid="98311"/>
                                        </p:tgtEl>
                                        <p:attrNameLst>
                                          <p:attrName>style.visibility</p:attrName>
                                        </p:attrNameLst>
                                      </p:cBhvr>
                                      <p:to>
                                        <p:strVal val="visible"/>
                                      </p:to>
                                    </p:set>
                                    <p:anim calcmode="discrete" valueType="clr">
                                      <p:cBhvr override="childStyle">
                                        <p:cTn id="18" dur="80"/>
                                        <p:tgtEl>
                                          <p:spTgt spid="98311"/>
                                        </p:tgtEl>
                                        <p:attrNameLst>
                                          <p:attrName>style.color</p:attrName>
                                        </p:attrNameLst>
                                      </p:cBhvr>
                                      <p:tavLst>
                                        <p:tav tm="0">
                                          <p:val>
                                            <p:clrVal>
                                              <a:schemeClr val="accent2"/>
                                            </p:clrVal>
                                          </p:val>
                                        </p:tav>
                                        <p:tav tm="50000">
                                          <p:val>
                                            <p:clrVal>
                                              <a:schemeClr val="hlink"/>
                                            </p:clrVal>
                                          </p:val>
                                        </p:tav>
                                      </p:tavLst>
                                    </p:anim>
                                    <p:anim calcmode="discrete" valueType="clr">
                                      <p:cBhvr>
                                        <p:cTn id="19" dur="80"/>
                                        <p:tgtEl>
                                          <p:spTgt spid="98311"/>
                                        </p:tgtEl>
                                        <p:attrNameLst>
                                          <p:attrName>fillcolor</p:attrName>
                                        </p:attrNameLst>
                                      </p:cBhvr>
                                      <p:tavLst>
                                        <p:tav tm="0">
                                          <p:val>
                                            <p:clrVal>
                                              <a:schemeClr val="accent2"/>
                                            </p:clrVal>
                                          </p:val>
                                        </p:tav>
                                        <p:tav tm="50000">
                                          <p:val>
                                            <p:clrVal>
                                              <a:schemeClr val="hlink"/>
                                            </p:clrVal>
                                          </p:val>
                                        </p:tav>
                                      </p:tavLst>
                                    </p:anim>
                                    <p:set>
                                      <p:cBhvr>
                                        <p:cTn id="20" dur="80"/>
                                        <p:tgtEl>
                                          <p:spTgt spid="9831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07" grpId="0" animBg="1"/>
      <p:bldP spid="983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000" r="-3000"/>
          </a:stretch>
        </a:blipFill>
        <a:effectLst/>
      </p:bgPr>
    </p:bg>
    <p:spTree>
      <p:nvGrpSpPr>
        <p:cNvPr id="1" name=""/>
        <p:cNvGrpSpPr/>
        <p:nvPr/>
      </p:nvGrpSpPr>
      <p:grpSpPr>
        <a:xfrm>
          <a:off x="0" y="0"/>
          <a:ext cx="0" cy="0"/>
          <a:chOff x="0" y="0"/>
          <a:chExt cx="0" cy="0"/>
        </a:xfrm>
      </p:grpSpPr>
      <p:sp>
        <p:nvSpPr>
          <p:cNvPr id="98307" name="Text Box 3"/>
          <p:cNvSpPr txBox="1">
            <a:spLocks noChangeArrowheads="1"/>
          </p:cNvSpPr>
          <p:nvPr/>
        </p:nvSpPr>
        <p:spPr bwMode="auto">
          <a:xfrm>
            <a:off x="468313" y="3860800"/>
            <a:ext cx="8280400" cy="1200329"/>
          </a:xfrm>
          <a:prstGeom prst="rect">
            <a:avLst/>
          </a:prstGeom>
          <a:gradFill rotWithShape="1">
            <a:gsLst>
              <a:gs pos="0">
                <a:srgbClr val="FFFFCC"/>
              </a:gs>
              <a:gs pos="100000">
                <a:srgbClr val="FFCC99"/>
              </a:gs>
            </a:gsLst>
            <a:lin ang="5400000" scaled="1"/>
          </a:gradFill>
          <a:ln w="9525">
            <a:solidFill>
              <a:srgbClr val="993300"/>
            </a:solidFill>
            <a:miter lim="800000"/>
            <a:headEnd/>
            <a:tailEnd/>
          </a:ln>
          <a:effectLst/>
        </p:spPr>
        <p:txBody>
          <a:bodyPr>
            <a:spAutoFit/>
          </a:bodyPr>
          <a:lstStyle/>
          <a:p>
            <a:pPr>
              <a:spcBef>
                <a:spcPct val="50000"/>
              </a:spcBef>
            </a:pPr>
            <a:r>
              <a:rPr lang="ru-RU" sz="2400" dirty="0" smtClean="0">
                <a:latin typeface="Times New Roman" pitchFamily="18" charset="0"/>
                <a:cs typeface="Times New Roman" pitchFamily="18" charset="0"/>
              </a:rPr>
              <a:t>Это вкусный, тонизирующий, полезный и натуральный напиток, в котором содержатся живые </a:t>
            </a:r>
            <a:r>
              <a:rPr lang="ru-RU" sz="2400" dirty="0" smtClean="0">
                <a:latin typeface="Times New Roman" pitchFamily="18" charset="0"/>
                <a:cs typeface="Times New Roman" pitchFamily="18" charset="0"/>
              </a:rPr>
              <a:t>йогуртовые</a:t>
            </a:r>
            <a:r>
              <a:rPr lang="ru-RU" sz="2400" dirty="0" smtClean="0">
                <a:latin typeface="Times New Roman" pitchFamily="18" charset="0"/>
                <a:cs typeface="Times New Roman" pitchFamily="18" charset="0"/>
              </a:rPr>
              <a:t> культуры с низким содержанием жира.</a:t>
            </a:r>
            <a:endParaRPr lang="ru-RU" sz="2400" dirty="0">
              <a:latin typeface="Times New Roman" pitchFamily="18" charset="0"/>
              <a:cs typeface="Times New Roman" pitchFamily="18" charset="0"/>
            </a:endParaRPr>
          </a:p>
        </p:txBody>
      </p:sp>
      <p:sp>
        <p:nvSpPr>
          <p:cNvPr id="98309" name="Text Box 5">
            <a:hlinkClick r:id="" action="ppaction://noaction"/>
          </p:cNvPr>
          <p:cNvSpPr txBox="1">
            <a:spLocks noChangeArrowheads="1"/>
          </p:cNvSpPr>
          <p:nvPr/>
        </p:nvSpPr>
        <p:spPr bwMode="auto">
          <a:xfrm>
            <a:off x="7199313" y="6237288"/>
            <a:ext cx="1944687" cy="366712"/>
          </a:xfrm>
          <a:prstGeom prst="rect">
            <a:avLst/>
          </a:prstGeom>
          <a:noFill/>
          <a:ln w="9525">
            <a:noFill/>
            <a:miter lim="800000"/>
            <a:headEnd/>
            <a:tailEnd/>
          </a:ln>
          <a:effectLst/>
        </p:spPr>
        <p:txBody>
          <a:bodyPr>
            <a:spAutoFit/>
          </a:bodyPr>
          <a:lstStyle/>
          <a:p>
            <a:pPr>
              <a:spcBef>
                <a:spcPct val="50000"/>
              </a:spcBef>
            </a:pPr>
            <a:r>
              <a:rPr lang="ru-RU" sz="1800" dirty="0">
                <a:solidFill>
                  <a:srgbClr val="FFCC99"/>
                </a:solidFill>
                <a:effectLst>
                  <a:outerShdw blurRad="38100" dist="38100" dir="2700000" algn="tl">
                    <a:srgbClr val="000000"/>
                  </a:outerShdw>
                </a:effectLst>
              </a:rPr>
              <a:t>Содержание</a:t>
            </a:r>
          </a:p>
        </p:txBody>
      </p:sp>
      <p:sp>
        <p:nvSpPr>
          <p:cNvPr id="98311" name="Text Box 7"/>
          <p:cNvSpPr txBox="1">
            <a:spLocks noChangeArrowheads="1"/>
          </p:cNvSpPr>
          <p:nvPr/>
        </p:nvSpPr>
        <p:spPr bwMode="auto">
          <a:xfrm>
            <a:off x="1908175" y="5373688"/>
            <a:ext cx="5327650" cy="986104"/>
          </a:xfrm>
          <a:prstGeom prst="rect">
            <a:avLst/>
          </a:prstGeom>
          <a:gradFill rotWithShape="1">
            <a:gsLst>
              <a:gs pos="0">
                <a:srgbClr val="FFCC99"/>
              </a:gs>
              <a:gs pos="50000">
                <a:srgbClr val="FFFFCC"/>
              </a:gs>
              <a:gs pos="100000">
                <a:srgbClr val="FFCC99"/>
              </a:gs>
            </a:gsLst>
            <a:lin ang="5400000" scaled="1"/>
          </a:gradFill>
          <a:ln w="9525">
            <a:solidFill>
              <a:srgbClr val="993300"/>
            </a:solidFill>
            <a:miter lim="800000"/>
            <a:headEnd/>
            <a:tailEnd/>
          </a:ln>
          <a:effectLst/>
        </p:spPr>
        <p:txBody>
          <a:bodyPr>
            <a:spAutoFit/>
          </a:bodyPr>
          <a:lstStyle/>
          <a:p>
            <a:pPr>
              <a:lnSpc>
                <a:spcPct val="80000"/>
              </a:lnSpc>
              <a:defRPr/>
            </a:pPr>
            <a:r>
              <a:rPr lang="ru-RU" sz="2400" dirty="0" smtClean="0">
                <a:latin typeface="Times New Roman" pitchFamily="18" charset="0"/>
                <a:cs typeface="Times New Roman" pitchFamily="18" charset="0"/>
              </a:rPr>
              <a:t>Важно помнить, что самый полезный – это «живой» йогурт, вырабатываемый из натурального   сырья. </a:t>
            </a:r>
          </a:p>
        </p:txBody>
      </p:sp>
      <p:sp>
        <p:nvSpPr>
          <p:cNvPr id="98313" name="Text Box 9"/>
          <p:cNvSpPr txBox="1">
            <a:spLocks noChangeArrowheads="1"/>
          </p:cNvSpPr>
          <p:nvPr/>
        </p:nvSpPr>
        <p:spPr bwMode="auto">
          <a:xfrm>
            <a:off x="755576" y="1556792"/>
            <a:ext cx="5688583" cy="2160591"/>
          </a:xfrm>
          <a:prstGeom prst="rect">
            <a:avLst/>
          </a:prstGeom>
          <a:gradFill rotWithShape="1">
            <a:gsLst>
              <a:gs pos="0">
                <a:srgbClr val="FFCC99"/>
              </a:gs>
              <a:gs pos="100000">
                <a:srgbClr val="FFFFCC"/>
              </a:gs>
            </a:gsLst>
            <a:lin ang="5400000" scaled="1"/>
          </a:gradFill>
          <a:ln w="9525">
            <a:solidFill>
              <a:srgbClr val="993300"/>
            </a:solidFill>
            <a:miter lim="800000"/>
            <a:headEnd/>
            <a:tailEnd/>
          </a:ln>
          <a:effectLst/>
        </p:spPr>
        <p:txBody>
          <a:bodyPr wrap="square">
            <a:spAutoFit/>
          </a:bodyPr>
          <a:lstStyle/>
          <a:p>
            <a:pPr>
              <a:lnSpc>
                <a:spcPct val="80000"/>
              </a:lnSpc>
              <a:defRPr/>
            </a:pPr>
            <a:r>
              <a:rPr lang="ru-RU" sz="2400" dirty="0" smtClean="0">
                <a:latin typeface="Times New Roman" pitchFamily="18" charset="0"/>
                <a:cs typeface="Times New Roman" pitchFamily="18" charset="0"/>
              </a:rPr>
              <a:t>Йогурт – кисломолочный продукт с повышенным содержанием сухих обезжиренных веществ.  </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Его питательная ценность характеризуется питательной ценностью молока и других компонентов, входящих в состав йогурта. </a:t>
            </a:r>
          </a:p>
        </p:txBody>
      </p:sp>
      <p:sp>
        <p:nvSpPr>
          <p:cNvPr id="98319" name="Text Box 15"/>
          <p:cNvSpPr txBox="1">
            <a:spLocks noChangeArrowheads="1"/>
          </p:cNvSpPr>
          <p:nvPr/>
        </p:nvSpPr>
        <p:spPr bwMode="auto">
          <a:xfrm>
            <a:off x="323528" y="115888"/>
            <a:ext cx="5832797" cy="707886"/>
          </a:xfrm>
          <a:prstGeom prst="rect">
            <a:avLst/>
          </a:prstGeom>
          <a:noFill/>
          <a:ln w="9525">
            <a:noFill/>
            <a:miter lim="800000"/>
            <a:headEnd/>
            <a:tailEnd/>
          </a:ln>
          <a:effectLst/>
        </p:spPr>
        <p:txBody>
          <a:bodyPr wrap="square">
            <a:spAutoFit/>
          </a:bodyPr>
          <a:lstStyle/>
          <a:p>
            <a:pPr>
              <a:spcBef>
                <a:spcPct val="50000"/>
              </a:spcBef>
            </a:pPr>
            <a:r>
              <a:rPr lang="ru-RU" sz="2800" b="1" dirty="0">
                <a:effectLst>
                  <a:outerShdw blurRad="38100" dist="38100" dir="2700000" algn="tl">
                    <a:srgbClr val="FFFFFF"/>
                  </a:outerShdw>
                </a:effectLst>
              </a:rPr>
              <a:t> </a:t>
            </a:r>
            <a:r>
              <a:rPr lang="ru-RU" sz="4000" b="1" dirty="0">
                <a:solidFill>
                  <a:srgbClr val="CC3300"/>
                </a:solidFill>
                <a:latin typeface="Monotype Corsiva" pitchFamily="66" charset="0"/>
              </a:rPr>
              <a:t>Молочные продукты</a:t>
            </a:r>
          </a:p>
        </p:txBody>
      </p:sp>
      <p:sp>
        <p:nvSpPr>
          <p:cNvPr id="98320" name="Rectangle 16"/>
          <p:cNvSpPr>
            <a:spLocks noChangeArrowheads="1"/>
          </p:cNvSpPr>
          <p:nvPr/>
        </p:nvSpPr>
        <p:spPr bwMode="auto">
          <a:xfrm>
            <a:off x="4427984" y="692696"/>
            <a:ext cx="2880320" cy="707886"/>
          </a:xfrm>
          <a:prstGeom prst="rect">
            <a:avLst/>
          </a:prstGeom>
          <a:noFill/>
          <a:ln w="9525">
            <a:noFill/>
            <a:miter lim="800000"/>
            <a:headEnd/>
            <a:tailEnd/>
          </a:ln>
          <a:effectLst/>
        </p:spPr>
        <p:txBody>
          <a:bodyPr wrap="square">
            <a:spAutoFit/>
          </a:bodyPr>
          <a:lstStyle/>
          <a:p>
            <a:r>
              <a:rPr lang="ru-RU" sz="4000" b="1" i="1" dirty="0">
                <a:solidFill>
                  <a:srgbClr val="993300"/>
                </a:solidFill>
                <a:latin typeface="Monotype Corsiva" pitchFamily="66" charset="0"/>
              </a:rPr>
              <a:t>Йогурт</a:t>
            </a:r>
          </a:p>
        </p:txBody>
      </p:sp>
      <p:sp>
        <p:nvSpPr>
          <p:cNvPr id="98322" name="Text Box 18">
            <a:hlinkClick r:id="rId3"/>
          </p:cNvPr>
          <p:cNvSpPr txBox="1">
            <a:spLocks noChangeArrowheads="1"/>
          </p:cNvSpPr>
          <p:nvPr/>
        </p:nvSpPr>
        <p:spPr bwMode="auto">
          <a:xfrm>
            <a:off x="1258888" y="6278563"/>
            <a:ext cx="3024187" cy="579437"/>
          </a:xfrm>
          <a:prstGeom prst="rect">
            <a:avLst/>
          </a:prstGeom>
          <a:noFill/>
          <a:ln w="9525">
            <a:noFill/>
            <a:miter lim="800000"/>
            <a:headEnd/>
            <a:tailEnd/>
          </a:ln>
          <a:effectLst/>
        </p:spPr>
        <p:txBody>
          <a:bodyPr>
            <a:spAutoFit/>
          </a:bodyPr>
          <a:lstStyle/>
          <a:p>
            <a:pPr>
              <a:spcBef>
                <a:spcPct val="50000"/>
              </a:spcBef>
            </a:pPr>
            <a:r>
              <a:rPr lang="ru-RU" sz="3200" b="1" dirty="0">
                <a:solidFill>
                  <a:srgbClr val="FFFFCC"/>
                </a:solidFill>
                <a:effectDag name="">
                  <a:cont type="tree" name="">
                    <a:effect ref="fillLine"/>
                    <a:outerShdw dist="38100" dir="13500000" algn="br">
                      <a:srgbClr val="FFFFDD"/>
                    </a:outerShdw>
                  </a:cont>
                  <a:cont type="tree" name="">
                    <a:effect ref="fillLine"/>
                    <a:outerShdw dist="38100" dir="2700000" algn="tl">
                      <a:srgbClr val="99987A"/>
                    </a:outerShdw>
                  </a:cont>
                  <a:effect ref="fillLine"/>
                </a:effectDag>
              </a:rPr>
              <a:t>Подробнее</a:t>
            </a:r>
          </a:p>
        </p:txBody>
      </p:sp>
      <p:pic>
        <p:nvPicPr>
          <p:cNvPr id="14" name="Picture 6"/>
          <p:cNvPicPr>
            <a:picLocks noChangeAspect="1" noChangeArrowheads="1"/>
          </p:cNvPicPr>
          <p:nvPr/>
        </p:nvPicPr>
        <p:blipFill>
          <a:blip r:embed="rId4" cstate="print"/>
          <a:srcRect/>
          <a:stretch>
            <a:fillRect/>
          </a:stretch>
        </p:blipFill>
        <p:spPr>
          <a:xfrm>
            <a:off x="323528" y="5301208"/>
            <a:ext cx="1296143" cy="1255225"/>
          </a:xfrm>
          <a:prstGeom prst="rect">
            <a:avLst/>
          </a:prstGeom>
          <a:noFill/>
        </p:spPr>
      </p:pic>
      <p:pic>
        <p:nvPicPr>
          <p:cNvPr id="15" name="Picture 2" descr="C:\Documents and Settings\User\Мои документы\Мои рисунки\molochny1.jpg"/>
          <p:cNvPicPr>
            <a:picLocks noChangeAspect="1" noChangeArrowheads="1"/>
          </p:cNvPicPr>
          <p:nvPr/>
        </p:nvPicPr>
        <p:blipFill>
          <a:blip r:embed="rId5" cstate="print"/>
          <a:srcRect/>
          <a:stretch>
            <a:fillRect/>
          </a:stretch>
        </p:blipFill>
        <p:spPr bwMode="auto">
          <a:xfrm>
            <a:off x="6876256" y="908720"/>
            <a:ext cx="1872208" cy="230425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98307"/>
                                        </p:tgtEl>
                                        <p:attrNameLst>
                                          <p:attrName>style.visibility</p:attrName>
                                        </p:attrNameLst>
                                      </p:cBhvr>
                                      <p:to>
                                        <p:strVal val="visible"/>
                                      </p:to>
                                    </p:set>
                                    <p:animEffect transition="in" filter="wipe(up)">
                                      <p:cBhvr>
                                        <p:cTn id="7" dur="2000"/>
                                        <p:tgtEl>
                                          <p:spTgt spid="98307"/>
                                        </p:tgtEl>
                                      </p:cBhvr>
                                    </p:animEffect>
                                  </p:childTnLst>
                                </p:cTn>
                              </p:par>
                            </p:childTnLst>
                          </p:cTn>
                        </p:par>
                        <p:par>
                          <p:cTn id="8" fill="hold">
                            <p:stCondLst>
                              <p:cond delay="2000"/>
                            </p:stCondLst>
                            <p:childTnLst>
                              <p:par>
                                <p:cTn id="9" presetID="27" presetClass="entr" presetSubtype="0" fill="hold" grpId="0" nodeType="afterEffect">
                                  <p:stCondLst>
                                    <p:cond delay="0"/>
                                  </p:stCondLst>
                                  <p:iterate type="lt">
                                    <p:tmPct val="50000"/>
                                  </p:iterate>
                                  <p:childTnLst>
                                    <p:set>
                                      <p:cBhvr>
                                        <p:cTn id="10" dur="1" fill="hold">
                                          <p:stCondLst>
                                            <p:cond delay="0"/>
                                          </p:stCondLst>
                                        </p:cTn>
                                        <p:tgtEl>
                                          <p:spTgt spid="98311"/>
                                        </p:tgtEl>
                                        <p:attrNameLst>
                                          <p:attrName>style.visibility</p:attrName>
                                        </p:attrNameLst>
                                      </p:cBhvr>
                                      <p:to>
                                        <p:strVal val="visible"/>
                                      </p:to>
                                    </p:set>
                                    <p:anim calcmode="discrete" valueType="clr">
                                      <p:cBhvr override="childStyle">
                                        <p:cTn id="11" dur="80"/>
                                        <p:tgtEl>
                                          <p:spTgt spid="98311"/>
                                        </p:tgtEl>
                                        <p:attrNameLst>
                                          <p:attrName>style.color</p:attrName>
                                        </p:attrNameLst>
                                      </p:cBhvr>
                                      <p:tavLst>
                                        <p:tav tm="0">
                                          <p:val>
                                            <p:clrVal>
                                              <a:schemeClr val="accent2"/>
                                            </p:clrVal>
                                          </p:val>
                                        </p:tav>
                                        <p:tav tm="50000">
                                          <p:val>
                                            <p:clrVal>
                                              <a:schemeClr val="hlink"/>
                                            </p:clrVal>
                                          </p:val>
                                        </p:tav>
                                      </p:tavLst>
                                    </p:anim>
                                    <p:anim calcmode="discrete" valueType="clr">
                                      <p:cBhvr>
                                        <p:cTn id="12" dur="80"/>
                                        <p:tgtEl>
                                          <p:spTgt spid="98311"/>
                                        </p:tgtEl>
                                        <p:attrNameLst>
                                          <p:attrName>fillcolor</p:attrName>
                                        </p:attrNameLst>
                                      </p:cBhvr>
                                      <p:tavLst>
                                        <p:tav tm="0">
                                          <p:val>
                                            <p:clrVal>
                                              <a:schemeClr val="accent2"/>
                                            </p:clrVal>
                                          </p:val>
                                        </p:tav>
                                        <p:tav tm="50000">
                                          <p:val>
                                            <p:clrVal>
                                              <a:schemeClr val="hlink"/>
                                            </p:clrVal>
                                          </p:val>
                                        </p:tav>
                                      </p:tavLst>
                                    </p:anim>
                                    <p:set>
                                      <p:cBhvr>
                                        <p:cTn id="13" dur="80"/>
                                        <p:tgtEl>
                                          <p:spTgt spid="9831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07" grpId="0" animBg="1"/>
      <p:bldP spid="983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7000" r="-17000"/>
          </a:stretch>
        </a:blipFill>
        <a:effectLst/>
      </p:bgPr>
    </p:bg>
    <p:spTree>
      <p:nvGrpSpPr>
        <p:cNvPr id="1" name=""/>
        <p:cNvGrpSpPr/>
        <p:nvPr/>
      </p:nvGrpSpPr>
      <p:grpSpPr>
        <a:xfrm>
          <a:off x="0" y="0"/>
          <a:ext cx="0" cy="0"/>
          <a:chOff x="0" y="0"/>
          <a:chExt cx="0" cy="0"/>
        </a:xfrm>
      </p:grpSpPr>
      <p:sp>
        <p:nvSpPr>
          <p:cNvPr id="70659" name="Text Box 3"/>
          <p:cNvSpPr txBox="1">
            <a:spLocks noChangeArrowheads="1"/>
          </p:cNvSpPr>
          <p:nvPr/>
        </p:nvSpPr>
        <p:spPr bwMode="auto">
          <a:xfrm>
            <a:off x="5724129" y="620688"/>
            <a:ext cx="2232248" cy="1200329"/>
          </a:xfrm>
          <a:prstGeom prst="rect">
            <a:avLst/>
          </a:prstGeom>
          <a:gradFill rotWithShape="1">
            <a:gsLst>
              <a:gs pos="0">
                <a:srgbClr val="FFFFCC"/>
              </a:gs>
              <a:gs pos="50000">
                <a:srgbClr val="FFCC99"/>
              </a:gs>
              <a:gs pos="100000">
                <a:srgbClr val="FFFFCC"/>
              </a:gs>
            </a:gsLst>
            <a:lin ang="18900000" scaled="1"/>
          </a:gradFill>
          <a:ln w="9525">
            <a:solidFill>
              <a:srgbClr val="993300"/>
            </a:solidFill>
            <a:miter lim="800000"/>
            <a:headEnd/>
            <a:tailEnd/>
          </a:ln>
          <a:effectLst/>
        </p:spPr>
        <p:txBody>
          <a:bodyPr wrap="square">
            <a:spAutoFit/>
          </a:bodyPr>
          <a:lstStyle/>
          <a:p>
            <a:r>
              <a:rPr lang="ru-RU" b="1" dirty="0" smtClean="0">
                <a:latin typeface="Monotype Corsiva" pitchFamily="66" charset="0"/>
                <a:cs typeface="Times New Roman" pitchFamily="18" charset="0"/>
              </a:rPr>
              <a:t>Я не сливки, не сырок,</a:t>
            </a:r>
          </a:p>
          <a:p>
            <a:pPr>
              <a:buFont typeface="Wingdings" pitchFamily="2" charset="2"/>
              <a:buNone/>
            </a:pPr>
            <a:r>
              <a:rPr lang="ru-RU" b="1" dirty="0" smtClean="0">
                <a:latin typeface="Monotype Corsiva" pitchFamily="66" charset="0"/>
                <a:cs typeface="Times New Roman" pitchFamily="18" charset="0"/>
              </a:rPr>
              <a:t>   Белый, вкусный………</a:t>
            </a:r>
          </a:p>
          <a:p>
            <a:pPr>
              <a:buFont typeface="Wingdings" pitchFamily="2" charset="2"/>
              <a:buNone/>
            </a:pPr>
            <a:r>
              <a:rPr lang="ru-RU" b="1" dirty="0" smtClean="0">
                <a:latin typeface="Monotype Corsiva" pitchFamily="66" charset="0"/>
                <a:cs typeface="Times New Roman" pitchFamily="18" charset="0"/>
              </a:rPr>
              <a:t>            творожок</a:t>
            </a:r>
            <a:endParaRPr lang="ru-RU" b="1" dirty="0">
              <a:latin typeface="Monotype Corsiva" pitchFamily="66" charset="0"/>
              <a:cs typeface="Times New Roman" pitchFamily="18" charset="0"/>
            </a:endParaRPr>
          </a:p>
        </p:txBody>
      </p:sp>
      <p:sp>
        <p:nvSpPr>
          <p:cNvPr id="70666" name="Text Box 10">
            <a:hlinkClick r:id="" action="ppaction://noaction"/>
          </p:cNvPr>
          <p:cNvSpPr txBox="1">
            <a:spLocks noChangeArrowheads="1"/>
          </p:cNvSpPr>
          <p:nvPr/>
        </p:nvSpPr>
        <p:spPr bwMode="auto">
          <a:xfrm>
            <a:off x="7199313" y="6237288"/>
            <a:ext cx="1944687" cy="366712"/>
          </a:xfrm>
          <a:prstGeom prst="rect">
            <a:avLst/>
          </a:prstGeom>
          <a:noFill/>
          <a:ln w="9525">
            <a:noFill/>
            <a:miter lim="800000"/>
            <a:headEnd/>
            <a:tailEnd/>
          </a:ln>
          <a:effectLst/>
        </p:spPr>
        <p:txBody>
          <a:bodyPr>
            <a:spAutoFit/>
          </a:bodyPr>
          <a:lstStyle/>
          <a:p>
            <a:pPr>
              <a:spcBef>
                <a:spcPct val="50000"/>
              </a:spcBef>
            </a:pPr>
            <a:r>
              <a:rPr lang="ru-RU" sz="1800" dirty="0">
                <a:solidFill>
                  <a:srgbClr val="FFCC99"/>
                </a:solidFill>
                <a:effectLst>
                  <a:outerShdw blurRad="38100" dist="38100" dir="2700000" algn="tl">
                    <a:srgbClr val="000000"/>
                  </a:outerShdw>
                </a:effectLst>
              </a:rPr>
              <a:t>Содержание</a:t>
            </a:r>
          </a:p>
        </p:txBody>
      </p:sp>
      <p:pic>
        <p:nvPicPr>
          <p:cNvPr id="70670" name="Picture 14" descr="сырники3"/>
          <p:cNvPicPr>
            <a:picLocks noChangeAspect="1" noChangeArrowheads="1"/>
          </p:cNvPicPr>
          <p:nvPr/>
        </p:nvPicPr>
        <p:blipFill>
          <a:blip r:embed="rId3" cstate="print"/>
          <a:srcRect/>
          <a:stretch>
            <a:fillRect/>
          </a:stretch>
        </p:blipFill>
        <p:spPr bwMode="auto">
          <a:xfrm>
            <a:off x="6660232" y="4416633"/>
            <a:ext cx="2160240" cy="2180719"/>
          </a:xfrm>
          <a:prstGeom prst="rect">
            <a:avLst/>
          </a:prstGeom>
          <a:noFill/>
          <a:ln w="9525">
            <a:solidFill>
              <a:srgbClr val="993300"/>
            </a:solidFill>
            <a:miter lim="800000"/>
            <a:headEnd/>
            <a:tailEnd/>
          </a:ln>
          <a:effectLst>
            <a:outerShdw dist="53882" dir="2700000" algn="ctr" rotWithShape="0">
              <a:srgbClr val="FFCC99"/>
            </a:outerShdw>
          </a:effectLst>
        </p:spPr>
      </p:pic>
      <p:pic>
        <p:nvPicPr>
          <p:cNvPr id="70671" name="Picture 15" descr="творог1"/>
          <p:cNvPicPr>
            <a:picLocks noChangeAspect="1" noChangeArrowheads="1"/>
          </p:cNvPicPr>
          <p:nvPr/>
        </p:nvPicPr>
        <p:blipFill>
          <a:blip r:embed="rId4" cstate="print"/>
          <a:srcRect/>
          <a:stretch>
            <a:fillRect/>
          </a:stretch>
        </p:blipFill>
        <p:spPr bwMode="auto">
          <a:xfrm>
            <a:off x="107504" y="692696"/>
            <a:ext cx="1816100" cy="1355725"/>
          </a:xfrm>
          <a:prstGeom prst="rect">
            <a:avLst/>
          </a:prstGeom>
          <a:noFill/>
          <a:ln w="9525">
            <a:solidFill>
              <a:srgbClr val="993300"/>
            </a:solidFill>
            <a:miter lim="800000"/>
            <a:headEnd/>
            <a:tailEnd/>
          </a:ln>
          <a:effectLst>
            <a:outerShdw dist="53882" dir="2700000" algn="ctr" rotWithShape="0">
              <a:srgbClr val="FFCC99"/>
            </a:outerShdw>
          </a:effectLst>
        </p:spPr>
      </p:pic>
      <p:sp>
        <p:nvSpPr>
          <p:cNvPr id="70673" name="Text Box 17"/>
          <p:cNvSpPr txBox="1">
            <a:spLocks noChangeArrowheads="1"/>
          </p:cNvSpPr>
          <p:nvPr/>
        </p:nvSpPr>
        <p:spPr bwMode="auto">
          <a:xfrm>
            <a:off x="899592" y="115888"/>
            <a:ext cx="5256733" cy="646331"/>
          </a:xfrm>
          <a:prstGeom prst="rect">
            <a:avLst/>
          </a:prstGeom>
          <a:noFill/>
          <a:ln w="9525">
            <a:noFill/>
            <a:miter lim="800000"/>
            <a:headEnd/>
            <a:tailEnd/>
          </a:ln>
          <a:effectLst/>
        </p:spPr>
        <p:txBody>
          <a:bodyPr wrap="square">
            <a:spAutoFit/>
          </a:bodyPr>
          <a:lstStyle/>
          <a:p>
            <a:pPr>
              <a:spcBef>
                <a:spcPct val="50000"/>
              </a:spcBef>
            </a:pPr>
            <a:r>
              <a:rPr lang="ru-RU" sz="2800" b="1" dirty="0">
                <a:effectLst>
                  <a:outerShdw blurRad="38100" dist="38100" dir="2700000" algn="tl">
                    <a:srgbClr val="FFFFFF"/>
                  </a:outerShdw>
                </a:effectLst>
              </a:rPr>
              <a:t> </a:t>
            </a:r>
            <a:r>
              <a:rPr lang="ru-RU" sz="3600" b="1" dirty="0">
                <a:solidFill>
                  <a:srgbClr val="CC3300"/>
                </a:solidFill>
                <a:latin typeface="Monotype Corsiva" pitchFamily="66" charset="0"/>
              </a:rPr>
              <a:t>Молочные продукты</a:t>
            </a:r>
          </a:p>
        </p:txBody>
      </p:sp>
      <p:sp>
        <p:nvSpPr>
          <p:cNvPr id="70674" name="Rectangle 18"/>
          <p:cNvSpPr>
            <a:spLocks noChangeArrowheads="1"/>
          </p:cNvSpPr>
          <p:nvPr/>
        </p:nvSpPr>
        <p:spPr bwMode="auto">
          <a:xfrm>
            <a:off x="2411413" y="836712"/>
            <a:ext cx="2304603" cy="830997"/>
          </a:xfrm>
          <a:prstGeom prst="rect">
            <a:avLst/>
          </a:prstGeom>
          <a:noFill/>
          <a:ln w="9525">
            <a:noFill/>
            <a:miter lim="800000"/>
            <a:headEnd/>
            <a:tailEnd/>
          </a:ln>
          <a:effectLst/>
        </p:spPr>
        <p:txBody>
          <a:bodyPr wrap="square">
            <a:spAutoFit/>
          </a:bodyPr>
          <a:lstStyle/>
          <a:p>
            <a:r>
              <a:rPr lang="ru-RU" sz="4800" b="1" i="1" dirty="0">
                <a:solidFill>
                  <a:srgbClr val="993300"/>
                </a:solidFill>
                <a:latin typeface="Monotype Corsiva" pitchFamily="66" charset="0"/>
              </a:rPr>
              <a:t>Творог</a:t>
            </a:r>
          </a:p>
        </p:txBody>
      </p:sp>
      <p:sp>
        <p:nvSpPr>
          <p:cNvPr id="13" name="Прямоугольник 12"/>
          <p:cNvSpPr/>
          <p:nvPr/>
        </p:nvSpPr>
        <p:spPr>
          <a:xfrm>
            <a:off x="251520" y="3212976"/>
            <a:ext cx="6606480" cy="3108543"/>
          </a:xfrm>
          <a:prstGeom prst="rect">
            <a:avLst/>
          </a:prstGeom>
        </p:spPr>
        <p:txBody>
          <a:bodyPr wrap="square">
            <a:spAutoFit/>
          </a:bodyPr>
          <a:lstStyle/>
          <a:p>
            <a:r>
              <a:rPr lang="en-US" sz="1400"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В России творог появился очень </a:t>
            </a:r>
          </a:p>
          <a:p>
            <a:r>
              <a:rPr lang="ru-RU" sz="1400" dirty="0" smtClean="0">
                <a:latin typeface="Times New Roman" pitchFamily="18" charset="0"/>
                <a:cs typeface="Times New Roman" pitchFamily="18" charset="0"/>
              </a:rPr>
              <a:t>  давно. Уже в IX-X вв. творог был </a:t>
            </a:r>
          </a:p>
          <a:p>
            <a:r>
              <a:rPr lang="ru-RU" sz="1400" dirty="0" smtClean="0">
                <a:latin typeface="Times New Roman" pitchFamily="18" charset="0"/>
                <a:cs typeface="Times New Roman" pitchFamily="18" charset="0"/>
              </a:rPr>
              <a:t>   у славян продуктом чуть ли не </a:t>
            </a:r>
          </a:p>
          <a:p>
            <a:r>
              <a:rPr lang="ru-RU" sz="1400" dirty="0" smtClean="0">
                <a:latin typeface="Times New Roman" pitchFamily="18" charset="0"/>
                <a:cs typeface="Times New Roman" pitchFamily="18" charset="0"/>
              </a:rPr>
              <a:t>   повседневного питания. </a:t>
            </a:r>
          </a:p>
          <a:p>
            <a:r>
              <a:rPr lang="en-US" sz="1400"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 Блюда из творога долгое время</a:t>
            </a:r>
          </a:p>
          <a:p>
            <a:r>
              <a:rPr lang="ru-RU" sz="1400" dirty="0" smtClean="0">
                <a:latin typeface="Times New Roman" pitchFamily="18" charset="0"/>
                <a:cs typeface="Times New Roman" pitchFamily="18" charset="0"/>
              </a:rPr>
              <a:t>   назывались в России сырными, </a:t>
            </a:r>
          </a:p>
          <a:p>
            <a:r>
              <a:rPr lang="ru-RU" sz="1400" dirty="0" smtClean="0">
                <a:latin typeface="Times New Roman" pitchFamily="18" charset="0"/>
                <a:cs typeface="Times New Roman" pitchFamily="18" charset="0"/>
              </a:rPr>
              <a:t>   да и сейчас мы говорим, например,</a:t>
            </a:r>
          </a:p>
          <a:p>
            <a:r>
              <a:rPr lang="ru-RU" sz="1400" dirty="0" smtClean="0">
                <a:latin typeface="Times New Roman" pitchFamily="18" charset="0"/>
                <a:cs typeface="Times New Roman" pitchFamily="18" charset="0"/>
              </a:rPr>
              <a:t>   сырники, а не творожники.</a:t>
            </a:r>
          </a:p>
          <a:p>
            <a:r>
              <a:rPr lang="ru-RU" sz="1400" dirty="0" smtClean="0">
                <a:latin typeface="Times New Roman" pitchFamily="18" charset="0"/>
                <a:cs typeface="Times New Roman" pitchFamily="18" charset="0"/>
              </a:rPr>
              <a:t> </a:t>
            </a:r>
            <a:r>
              <a:rPr lang="en-US" sz="1400"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Центром производства творога </a:t>
            </a:r>
          </a:p>
          <a:p>
            <a:r>
              <a:rPr lang="ru-RU" sz="1400" dirty="0" smtClean="0">
                <a:latin typeface="Times New Roman" pitchFamily="18" charset="0"/>
                <a:cs typeface="Times New Roman" pitchFamily="18" charset="0"/>
              </a:rPr>
              <a:t>   в России издавна был  Ростовский уезд Ярославской губернии, откуда этот </a:t>
            </a:r>
            <a:r>
              <a:rPr lang="en-US" sz="1400"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продукт направляли в Москву. </a:t>
            </a:r>
            <a:endParaRPr lang="en-US" sz="1400" dirty="0" smtClean="0">
              <a:latin typeface="Times New Roman" pitchFamily="18" charset="0"/>
              <a:cs typeface="Times New Roman" pitchFamily="18" charset="0"/>
            </a:endParaRPr>
          </a:p>
          <a:p>
            <a:r>
              <a:rPr lang="en-US" sz="1400"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В продаже в России был главным образом так называемый сборный творог. </a:t>
            </a:r>
            <a:endParaRPr lang="en-US" sz="1400" dirty="0" smtClean="0">
              <a:latin typeface="Times New Roman" pitchFamily="18" charset="0"/>
              <a:cs typeface="Times New Roman" pitchFamily="18" charset="0"/>
            </a:endParaRPr>
          </a:p>
          <a:p>
            <a:r>
              <a:rPr lang="en-US" sz="1400"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Его копили в течение всего великого поста, когда потребление молока в деревне почти прекращалось. </a:t>
            </a:r>
            <a:endParaRPr lang="ru-RU" sz="1400" dirty="0">
              <a:latin typeface="Times New Roman" pitchFamily="18" charset="0"/>
              <a:cs typeface="Times New Roman" pitchFamily="18" charset="0"/>
            </a:endParaRPr>
          </a:p>
        </p:txBody>
      </p:sp>
      <p:pic>
        <p:nvPicPr>
          <p:cNvPr id="14" name="Picture 4" descr="творог"/>
          <p:cNvPicPr>
            <a:picLocks noChangeAspect="1" noChangeArrowheads="1"/>
          </p:cNvPicPr>
          <p:nvPr/>
        </p:nvPicPr>
        <p:blipFill>
          <a:blip r:embed="rId5" cstate="print"/>
          <a:srcRect/>
          <a:stretch>
            <a:fillRect/>
          </a:stretch>
        </p:blipFill>
        <p:spPr>
          <a:xfrm>
            <a:off x="8028384" y="404664"/>
            <a:ext cx="504056" cy="517392"/>
          </a:xfrm>
          <a:prstGeom prst="rect">
            <a:avLst/>
          </a:prstGeom>
          <a:noFill/>
          <a:ln/>
        </p:spPr>
      </p:pic>
      <p:pic>
        <p:nvPicPr>
          <p:cNvPr id="15" name="Picture 3" descr="C:\Documents and Settings\User\Мои документы\Мои рисунки\1351583259_molochnye-produkty-1.jpg"/>
          <p:cNvPicPr>
            <a:picLocks noChangeAspect="1" noChangeArrowheads="1"/>
          </p:cNvPicPr>
          <p:nvPr/>
        </p:nvPicPr>
        <p:blipFill>
          <a:blip r:embed="rId6" cstate="print"/>
          <a:srcRect/>
          <a:stretch>
            <a:fillRect/>
          </a:stretch>
        </p:blipFill>
        <p:spPr bwMode="auto">
          <a:xfrm>
            <a:off x="3131840" y="2132856"/>
            <a:ext cx="2592288" cy="2160240"/>
          </a:xfrm>
          <a:prstGeom prst="rect">
            <a:avLst/>
          </a:prstGeom>
          <a:noFill/>
        </p:spPr>
      </p:pic>
      <p:pic>
        <p:nvPicPr>
          <p:cNvPr id="16" name="Picture 2" descr="C:\Documents and Settings\User\Мои документы\Мои рисунки\292047.jpg"/>
          <p:cNvPicPr>
            <a:picLocks noChangeAspect="1" noChangeArrowheads="1"/>
          </p:cNvPicPr>
          <p:nvPr/>
        </p:nvPicPr>
        <p:blipFill>
          <a:blip r:embed="rId7" cstate="print"/>
          <a:srcRect/>
          <a:stretch>
            <a:fillRect/>
          </a:stretch>
        </p:blipFill>
        <p:spPr bwMode="auto">
          <a:xfrm>
            <a:off x="683568" y="1700808"/>
            <a:ext cx="2553011" cy="1440160"/>
          </a:xfrm>
          <a:prstGeom prst="rect">
            <a:avLst/>
          </a:prstGeom>
          <a:noFill/>
        </p:spPr>
      </p:pic>
      <p:sp>
        <p:nvSpPr>
          <p:cNvPr id="17" name="Прямоугольник 16"/>
          <p:cNvSpPr/>
          <p:nvPr/>
        </p:nvSpPr>
        <p:spPr>
          <a:xfrm>
            <a:off x="5940152" y="2132856"/>
            <a:ext cx="2952328" cy="1200329"/>
          </a:xfrm>
          <a:prstGeom prst="rect">
            <a:avLst/>
          </a:prstGeom>
        </p:spPr>
        <p:txBody>
          <a:bodyPr wrap="square">
            <a:spAutoFit/>
          </a:bodyPr>
          <a:lstStyle/>
          <a:p>
            <a:r>
              <a:rPr lang="ru-RU" b="1" dirty="0" smtClean="0">
                <a:latin typeface="Times New Roman" pitchFamily="18" charset="0"/>
                <a:cs typeface="Times New Roman" pitchFamily="18" charset="0"/>
              </a:rPr>
              <a:t> </a:t>
            </a:r>
            <a:r>
              <a:rPr lang="ru-RU" b="1" dirty="0" smtClean="0">
                <a:latin typeface="Monotype Corsiva" pitchFamily="66" charset="0"/>
                <a:cs typeface="Times New Roman" pitchFamily="18" charset="0"/>
              </a:rPr>
              <a:t>Ценный высокопитательный молочный продукт, так как в нем есть белок, жир, витамины А, Е, витамины группы В.</a:t>
            </a:r>
            <a:endParaRPr lang="ru-RU" b="1" dirty="0">
              <a:latin typeface="Monotype Corsiva" pitchFamily="66" charset="0"/>
              <a:cs typeface="Times New Roman" pitchFamily="18" charset="0"/>
            </a:endParaRPr>
          </a:p>
        </p:txBody>
      </p:sp>
      <p:sp>
        <p:nvSpPr>
          <p:cNvPr id="18" name="Прямоугольник 17"/>
          <p:cNvSpPr/>
          <p:nvPr/>
        </p:nvSpPr>
        <p:spPr>
          <a:xfrm>
            <a:off x="6012160" y="3573016"/>
            <a:ext cx="2736304" cy="846386"/>
          </a:xfrm>
          <a:prstGeom prst="rect">
            <a:avLst/>
          </a:prstGeom>
        </p:spPr>
        <p:txBody>
          <a:bodyPr wrap="square">
            <a:spAutoFit/>
          </a:bodyPr>
          <a:lstStyle/>
          <a:p>
            <a:pPr>
              <a:lnSpc>
                <a:spcPct val="80000"/>
              </a:lnSpc>
              <a:spcBef>
                <a:spcPct val="15000"/>
              </a:spcBef>
            </a:pPr>
            <a:r>
              <a:rPr lang="ru-RU" sz="1400" b="1" i="1" dirty="0" smtClean="0">
                <a:effectLst>
                  <a:outerShdw blurRad="38100" dist="38100" dir="2700000" algn="tl">
                    <a:srgbClr val="FFFFFF"/>
                  </a:outerShdw>
                </a:effectLst>
                <a:latin typeface="Times New Roman" pitchFamily="18" charset="0"/>
                <a:cs typeface="Times New Roman" pitchFamily="18" charset="0"/>
              </a:rPr>
              <a:t>«Творог - желанное кушанье на столах и бедных, и богатых»</a:t>
            </a:r>
            <a:r>
              <a:rPr lang="ru-RU" sz="1400" i="1" dirty="0" smtClean="0">
                <a:latin typeface="Times New Roman" pitchFamily="18" charset="0"/>
                <a:cs typeface="Times New Roman" pitchFamily="18" charset="0"/>
              </a:rPr>
              <a:t> </a:t>
            </a:r>
          </a:p>
          <a:p>
            <a:pPr>
              <a:lnSpc>
                <a:spcPct val="80000"/>
              </a:lnSpc>
              <a:spcBef>
                <a:spcPct val="15000"/>
              </a:spcBef>
            </a:pPr>
            <a:r>
              <a:rPr lang="ru-RU" sz="1400" i="1" dirty="0" smtClean="0">
                <a:latin typeface="Times New Roman" pitchFamily="18" charset="0"/>
                <a:cs typeface="Times New Roman" pitchFamily="18" charset="0"/>
              </a:rPr>
              <a:t>римский философ </a:t>
            </a:r>
            <a:r>
              <a:rPr lang="ru-RU" sz="1400" i="1" dirty="0" smtClean="0">
                <a:latin typeface="Times New Roman" pitchFamily="18" charset="0"/>
                <a:cs typeface="Times New Roman" pitchFamily="18" charset="0"/>
              </a:rPr>
              <a:t>Колумелла</a:t>
            </a:r>
            <a:r>
              <a:rPr lang="ru-RU" sz="1400" i="1" dirty="0" smtClean="0">
                <a:latin typeface="Times New Roman" pitchFamily="18" charset="0"/>
                <a:cs typeface="Times New Roman" pitchFamily="18" charset="0"/>
              </a:rPr>
              <a:t> </a:t>
            </a:r>
          </a:p>
          <a:p>
            <a:pPr>
              <a:lnSpc>
                <a:spcPct val="80000"/>
              </a:lnSpc>
              <a:spcBef>
                <a:spcPct val="15000"/>
              </a:spcBef>
            </a:pPr>
            <a:r>
              <a:rPr lang="en-US" sz="1400" i="1" dirty="0" smtClean="0">
                <a:latin typeface="Times New Roman" pitchFamily="18" charset="0"/>
                <a:cs typeface="Times New Roman" pitchFamily="18" charset="0"/>
              </a:rPr>
              <a:t>I</a:t>
            </a:r>
            <a:r>
              <a:rPr lang="ru-RU" sz="1400" i="1" dirty="0" smtClean="0">
                <a:latin typeface="Times New Roman" pitchFamily="18" charset="0"/>
                <a:cs typeface="Times New Roman" pitchFamily="18" charset="0"/>
              </a:rPr>
              <a:t> веке до нашей эры. </a:t>
            </a:r>
            <a:endParaRPr lang="ru-RU" sz="1400" i="1"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diamond(in)">
                                      <p:cBhvr>
                                        <p:cTn id="7"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l="-10000" r="-10000"/>
          </a:stretch>
        </a:blipFill>
        <a:effectLst/>
      </p:bgPr>
    </p:bg>
    <p:spTree>
      <p:nvGrpSpPr>
        <p:cNvPr id="1" name=""/>
        <p:cNvGrpSpPr/>
        <p:nvPr/>
      </p:nvGrpSpPr>
      <p:grpSpPr>
        <a:xfrm>
          <a:off x="0" y="0"/>
          <a:ext cx="0" cy="0"/>
          <a:chOff x="0" y="0"/>
          <a:chExt cx="0" cy="0"/>
        </a:xfrm>
      </p:grpSpPr>
      <p:sp>
        <p:nvSpPr>
          <p:cNvPr id="101381" name="Text Box 5">
            <a:hlinkClick r:id="" action="ppaction://noaction"/>
          </p:cNvPr>
          <p:cNvSpPr txBox="1">
            <a:spLocks noChangeArrowheads="1"/>
          </p:cNvSpPr>
          <p:nvPr/>
        </p:nvSpPr>
        <p:spPr bwMode="auto">
          <a:xfrm>
            <a:off x="7199313" y="6237288"/>
            <a:ext cx="1944687" cy="366712"/>
          </a:xfrm>
          <a:prstGeom prst="rect">
            <a:avLst/>
          </a:prstGeom>
          <a:noFill/>
          <a:ln w="9525">
            <a:noFill/>
            <a:miter lim="800000"/>
            <a:headEnd/>
            <a:tailEnd/>
          </a:ln>
          <a:effectLst/>
        </p:spPr>
        <p:txBody>
          <a:bodyPr>
            <a:spAutoFit/>
          </a:bodyPr>
          <a:lstStyle/>
          <a:p>
            <a:pPr>
              <a:spcBef>
                <a:spcPct val="50000"/>
              </a:spcBef>
            </a:pPr>
            <a:r>
              <a:rPr lang="ru-RU" sz="1800" dirty="0">
                <a:solidFill>
                  <a:srgbClr val="FFCC99"/>
                </a:solidFill>
                <a:effectLst>
                  <a:outerShdw blurRad="38100" dist="38100" dir="2700000" algn="tl">
                    <a:srgbClr val="000000"/>
                  </a:outerShdw>
                </a:effectLst>
              </a:rPr>
              <a:t>Содержание</a:t>
            </a:r>
          </a:p>
        </p:txBody>
      </p:sp>
      <p:pic>
        <p:nvPicPr>
          <p:cNvPr id="101382" name="Picture 6" descr="сырники3"/>
          <p:cNvPicPr>
            <a:picLocks noChangeAspect="1" noChangeArrowheads="1"/>
          </p:cNvPicPr>
          <p:nvPr/>
        </p:nvPicPr>
        <p:blipFill>
          <a:blip r:embed="rId4" cstate="print"/>
          <a:srcRect/>
          <a:stretch>
            <a:fillRect/>
          </a:stretch>
        </p:blipFill>
        <p:spPr bwMode="auto">
          <a:xfrm>
            <a:off x="6876256" y="4077072"/>
            <a:ext cx="1987674" cy="1971675"/>
          </a:xfrm>
          <a:prstGeom prst="rect">
            <a:avLst/>
          </a:prstGeom>
          <a:noFill/>
          <a:ln w="9525">
            <a:solidFill>
              <a:srgbClr val="993300"/>
            </a:solidFill>
            <a:miter lim="800000"/>
            <a:headEnd/>
            <a:tailEnd/>
          </a:ln>
          <a:effectLst>
            <a:outerShdw dist="53882" dir="2700000" algn="ctr" rotWithShape="0">
              <a:srgbClr val="FFCC99"/>
            </a:outerShdw>
          </a:effectLst>
        </p:spPr>
      </p:pic>
      <p:pic>
        <p:nvPicPr>
          <p:cNvPr id="101383" name="Picture 7" descr="творог1"/>
          <p:cNvPicPr>
            <a:picLocks noChangeAspect="1" noChangeArrowheads="1"/>
          </p:cNvPicPr>
          <p:nvPr/>
        </p:nvPicPr>
        <p:blipFill>
          <a:blip r:embed="rId5" cstate="print"/>
          <a:srcRect/>
          <a:stretch>
            <a:fillRect/>
          </a:stretch>
        </p:blipFill>
        <p:spPr bwMode="auto">
          <a:xfrm>
            <a:off x="323528" y="692696"/>
            <a:ext cx="1944216" cy="1728192"/>
          </a:xfrm>
          <a:prstGeom prst="rect">
            <a:avLst/>
          </a:prstGeom>
          <a:noFill/>
          <a:ln w="9525">
            <a:solidFill>
              <a:srgbClr val="993300"/>
            </a:solidFill>
            <a:miter lim="800000"/>
            <a:headEnd/>
            <a:tailEnd/>
          </a:ln>
          <a:effectLst>
            <a:outerShdw dist="53882" dir="2700000" algn="ctr" rotWithShape="0">
              <a:srgbClr val="FFCC99"/>
            </a:outerShdw>
          </a:effectLst>
        </p:spPr>
      </p:pic>
      <p:sp>
        <p:nvSpPr>
          <p:cNvPr id="101384" name="Text Box 8"/>
          <p:cNvSpPr txBox="1">
            <a:spLocks noChangeArrowheads="1"/>
          </p:cNvSpPr>
          <p:nvPr/>
        </p:nvSpPr>
        <p:spPr bwMode="auto">
          <a:xfrm>
            <a:off x="4859338" y="1125538"/>
            <a:ext cx="4284662" cy="886397"/>
          </a:xfrm>
          <a:prstGeom prst="rect">
            <a:avLst/>
          </a:prstGeom>
          <a:noFill/>
          <a:ln w="9525">
            <a:noFill/>
            <a:miter lim="800000"/>
            <a:headEnd/>
            <a:tailEnd/>
          </a:ln>
          <a:effectLst/>
        </p:spPr>
        <p:txBody>
          <a:bodyPr>
            <a:spAutoFit/>
          </a:bodyPr>
          <a:lstStyle/>
          <a:p>
            <a:pPr>
              <a:lnSpc>
                <a:spcPct val="80000"/>
              </a:lnSpc>
              <a:spcBef>
                <a:spcPct val="15000"/>
              </a:spcBef>
            </a:pPr>
            <a:r>
              <a:rPr lang="ru-RU" sz="1800" b="1" i="1" dirty="0">
                <a:effectLst>
                  <a:outerShdw blurRad="38100" dist="38100" dir="2700000" algn="tl">
                    <a:srgbClr val="FFFFFF"/>
                  </a:outerShdw>
                </a:effectLst>
                <a:latin typeface="Times New Roman" pitchFamily="18" charset="0"/>
                <a:cs typeface="Times New Roman" pitchFamily="18" charset="0"/>
              </a:rPr>
              <a:t>«Творог - желанное кушанье на столах и бедных, и богатых»</a:t>
            </a:r>
            <a:r>
              <a:rPr lang="ru-RU" i="1" dirty="0">
                <a:latin typeface="Times New Roman" pitchFamily="18" charset="0"/>
                <a:cs typeface="Times New Roman" pitchFamily="18" charset="0"/>
              </a:rPr>
              <a:t> </a:t>
            </a:r>
          </a:p>
          <a:p>
            <a:pPr>
              <a:lnSpc>
                <a:spcPct val="80000"/>
              </a:lnSpc>
              <a:spcBef>
                <a:spcPct val="15000"/>
              </a:spcBef>
            </a:pPr>
            <a:r>
              <a:rPr lang="ru-RU" sz="1200" i="1" dirty="0">
                <a:latin typeface="Times New Roman" pitchFamily="18" charset="0"/>
                <a:cs typeface="Times New Roman" pitchFamily="18" charset="0"/>
              </a:rPr>
              <a:t>римский философ </a:t>
            </a:r>
            <a:r>
              <a:rPr lang="ru-RU" sz="1200" i="1" dirty="0">
                <a:latin typeface="Times New Roman" pitchFamily="18" charset="0"/>
                <a:cs typeface="Times New Roman" pitchFamily="18" charset="0"/>
              </a:rPr>
              <a:t>Колумелла</a:t>
            </a:r>
            <a:r>
              <a:rPr lang="ru-RU" sz="1200" i="1" dirty="0">
                <a:latin typeface="Times New Roman" pitchFamily="18" charset="0"/>
                <a:cs typeface="Times New Roman" pitchFamily="18" charset="0"/>
              </a:rPr>
              <a:t> </a:t>
            </a:r>
          </a:p>
          <a:p>
            <a:pPr>
              <a:lnSpc>
                <a:spcPct val="80000"/>
              </a:lnSpc>
              <a:spcBef>
                <a:spcPct val="15000"/>
              </a:spcBef>
            </a:pPr>
            <a:r>
              <a:rPr lang="en-US" sz="1200" i="1" dirty="0">
                <a:latin typeface="Times New Roman" pitchFamily="18" charset="0"/>
                <a:cs typeface="Times New Roman" pitchFamily="18" charset="0"/>
              </a:rPr>
              <a:t>I</a:t>
            </a:r>
            <a:r>
              <a:rPr lang="ru-RU" sz="1200" i="1" dirty="0">
                <a:latin typeface="Times New Roman" pitchFamily="18" charset="0"/>
                <a:cs typeface="Times New Roman" pitchFamily="18" charset="0"/>
              </a:rPr>
              <a:t> веке до нашей </a:t>
            </a:r>
            <a:r>
              <a:rPr lang="ru-RU" sz="1200" i="1" dirty="0" smtClean="0">
                <a:latin typeface="Times New Roman" pitchFamily="18" charset="0"/>
                <a:cs typeface="Times New Roman" pitchFamily="18" charset="0"/>
              </a:rPr>
              <a:t>эры.</a:t>
            </a:r>
            <a:endParaRPr lang="ru-RU" sz="1200" i="1" dirty="0">
              <a:latin typeface="Times New Roman" pitchFamily="18" charset="0"/>
              <a:cs typeface="Times New Roman" pitchFamily="18" charset="0"/>
            </a:endParaRPr>
          </a:p>
        </p:txBody>
      </p:sp>
      <p:sp>
        <p:nvSpPr>
          <p:cNvPr id="101386" name="Text Box 10"/>
          <p:cNvSpPr txBox="1">
            <a:spLocks noChangeArrowheads="1"/>
          </p:cNvSpPr>
          <p:nvPr/>
        </p:nvSpPr>
        <p:spPr bwMode="auto">
          <a:xfrm>
            <a:off x="395536" y="115888"/>
            <a:ext cx="5760789" cy="579437"/>
          </a:xfrm>
          <a:prstGeom prst="rect">
            <a:avLst/>
          </a:prstGeom>
          <a:noFill/>
          <a:ln w="9525">
            <a:noFill/>
            <a:miter lim="800000"/>
            <a:headEnd/>
            <a:tailEnd/>
          </a:ln>
          <a:effectLst/>
        </p:spPr>
        <p:txBody>
          <a:bodyPr wrap="square">
            <a:spAutoFit/>
          </a:bodyPr>
          <a:lstStyle/>
          <a:p>
            <a:pPr>
              <a:spcBef>
                <a:spcPct val="50000"/>
              </a:spcBef>
            </a:pPr>
            <a:r>
              <a:rPr lang="ru-RU" sz="2800" b="1" dirty="0">
                <a:effectLst>
                  <a:outerShdw blurRad="38100" dist="38100" dir="2700000" algn="tl">
                    <a:srgbClr val="FFFFFF"/>
                  </a:outerShdw>
                </a:effectLst>
              </a:rPr>
              <a:t> </a:t>
            </a:r>
            <a:r>
              <a:rPr lang="ru-RU" sz="3200" b="1" dirty="0">
                <a:solidFill>
                  <a:srgbClr val="CC3300"/>
                </a:solidFill>
                <a:latin typeface="Monotype Corsiva" pitchFamily="66" charset="0"/>
              </a:rPr>
              <a:t>Молочные продукты</a:t>
            </a:r>
            <a:endParaRPr lang="ru-RU" sz="8000" b="1" dirty="0">
              <a:solidFill>
                <a:srgbClr val="CC3300"/>
              </a:solidFill>
              <a:latin typeface="Monotype Corsiva" pitchFamily="66" charset="0"/>
            </a:endParaRPr>
          </a:p>
        </p:txBody>
      </p:sp>
      <p:sp>
        <p:nvSpPr>
          <p:cNvPr id="101387" name="Rectangle 11"/>
          <p:cNvSpPr>
            <a:spLocks noChangeArrowheads="1"/>
          </p:cNvSpPr>
          <p:nvPr/>
        </p:nvSpPr>
        <p:spPr bwMode="auto">
          <a:xfrm>
            <a:off x="3779912" y="476250"/>
            <a:ext cx="2592288" cy="707886"/>
          </a:xfrm>
          <a:prstGeom prst="rect">
            <a:avLst/>
          </a:prstGeom>
          <a:noFill/>
          <a:ln w="9525">
            <a:noFill/>
            <a:miter lim="800000"/>
            <a:headEnd/>
            <a:tailEnd/>
          </a:ln>
          <a:effectLst/>
        </p:spPr>
        <p:txBody>
          <a:bodyPr wrap="square">
            <a:spAutoFit/>
          </a:bodyPr>
          <a:lstStyle/>
          <a:p>
            <a:r>
              <a:rPr lang="ru-RU" sz="4000" b="1" i="1" dirty="0">
                <a:solidFill>
                  <a:srgbClr val="993300"/>
                </a:solidFill>
                <a:latin typeface="Monotype Corsiva" pitchFamily="66" charset="0"/>
              </a:rPr>
              <a:t>Творог</a:t>
            </a:r>
          </a:p>
        </p:txBody>
      </p:sp>
      <p:pic>
        <p:nvPicPr>
          <p:cNvPr id="101390" name="Picture 14"/>
          <p:cNvPicPr>
            <a:picLocks noChangeAspect="1" noChangeArrowheads="1"/>
          </p:cNvPicPr>
          <p:nvPr/>
        </p:nvPicPr>
        <p:blipFill>
          <a:blip r:embed="rId6" cstate="print"/>
          <a:srcRect/>
          <a:stretch>
            <a:fillRect/>
          </a:stretch>
        </p:blipFill>
        <p:spPr bwMode="auto">
          <a:xfrm>
            <a:off x="5868144" y="2060848"/>
            <a:ext cx="2840038" cy="1820292"/>
          </a:xfrm>
          <a:prstGeom prst="rect">
            <a:avLst/>
          </a:prstGeom>
          <a:noFill/>
        </p:spPr>
      </p:pic>
      <p:sp>
        <p:nvSpPr>
          <p:cNvPr id="13" name="Прямоугольник 12"/>
          <p:cNvSpPr/>
          <p:nvPr/>
        </p:nvSpPr>
        <p:spPr>
          <a:xfrm>
            <a:off x="179512" y="2420888"/>
            <a:ext cx="5544616" cy="4031873"/>
          </a:xfrm>
          <a:prstGeom prst="rect">
            <a:avLst/>
          </a:prstGeom>
        </p:spPr>
        <p:txBody>
          <a:bodyPr wrap="square">
            <a:spAutoFit/>
          </a:bodyPr>
          <a:lstStyle/>
          <a:p>
            <a:r>
              <a:rPr lang="ru-RU" sz="1600" dirty="0" smtClean="0">
                <a:latin typeface="Times New Roman" pitchFamily="18" charset="0"/>
                <a:cs typeface="Times New Roman" pitchFamily="18" charset="0"/>
              </a:rPr>
              <a:t>Прекрасно укрепляет костную и хрящевую ткань.</a:t>
            </a:r>
          </a:p>
          <a:p>
            <a:r>
              <a:rPr lang="ru-RU" sz="1600" dirty="0" smtClean="0">
                <a:latin typeface="Times New Roman" pitchFamily="18" charset="0"/>
                <a:cs typeface="Times New Roman" pitchFamily="18" charset="0"/>
              </a:rPr>
              <a:t>Улучшает регенеративную способность нервной системы.</a:t>
            </a:r>
          </a:p>
          <a:p>
            <a:r>
              <a:rPr lang="ru-RU" sz="1600" dirty="0" smtClean="0">
                <a:latin typeface="Times New Roman" pitchFamily="18" charset="0"/>
                <a:cs typeface="Times New Roman" pitchFamily="18" charset="0"/>
              </a:rPr>
              <a:t>При употреблении творога, образуется гемоглобин в крови и нормализуется работа нервной системы.</a:t>
            </a:r>
          </a:p>
          <a:p>
            <a:r>
              <a:rPr lang="ru-RU" sz="1600" dirty="0" smtClean="0">
                <a:latin typeface="Times New Roman" pitchFamily="18" charset="0"/>
                <a:cs typeface="Times New Roman" pitchFamily="18" charset="0"/>
              </a:rPr>
              <a:t>Рекомендуется в качестве профилактики заболеваний процесса обмена веществ.</a:t>
            </a:r>
          </a:p>
          <a:p>
            <a:r>
              <a:rPr lang="ru-RU" sz="1600" dirty="0" smtClean="0">
                <a:latin typeface="Times New Roman" pitchFamily="18" charset="0"/>
                <a:cs typeface="Times New Roman" pitchFamily="18" charset="0"/>
              </a:rPr>
              <a:t>Из-за отсутствия пуринов, полезен пожилым людям с нарушением пуринового обмена.</a:t>
            </a:r>
          </a:p>
          <a:p>
            <a:r>
              <a:rPr lang="ru-RU" sz="1600" dirty="0" smtClean="0">
                <a:latin typeface="Times New Roman" pitchFamily="18" charset="0"/>
                <a:cs typeface="Times New Roman" pitchFamily="18" charset="0"/>
              </a:rPr>
              <a:t>Прекрасный диетический продукт. Есть обезжиренный.</a:t>
            </a:r>
          </a:p>
          <a:p>
            <a:r>
              <a:rPr lang="ru-RU" sz="1600" dirty="0" smtClean="0">
                <a:latin typeface="Times New Roman" pitchFamily="18" charset="0"/>
                <a:cs typeface="Times New Roman" pitchFamily="18" charset="0"/>
              </a:rPr>
              <a:t>Полезен детям, подросткам, пожилым людям, гипертоникам, страдающим атеросклерозом, малокровием, ожирением, при заболеваниях печени.</a:t>
            </a:r>
          </a:p>
          <a:p>
            <a:r>
              <a:rPr lang="ru-RU" sz="1600" dirty="0" smtClean="0">
                <a:latin typeface="Times New Roman" pitchFamily="18" charset="0"/>
                <a:cs typeface="Times New Roman" pitchFamily="18" charset="0"/>
              </a:rPr>
              <a:t>Из-за большого содержания белка и в следствии этого сильную нагрузку на выводящие системы, лучше воздержаться от его употребления людям, с больными почками.</a:t>
            </a:r>
          </a:p>
        </p:txBody>
      </p:sp>
      <p:pic>
        <p:nvPicPr>
          <p:cNvPr id="12" name="Picture 2" descr="C:\Documents and Settings\User\Мои документы\Мои рисунки\292047.jpg"/>
          <p:cNvPicPr>
            <a:picLocks noChangeAspect="1" noChangeArrowheads="1"/>
          </p:cNvPicPr>
          <p:nvPr/>
        </p:nvPicPr>
        <p:blipFill>
          <a:blip r:embed="rId7" cstate="print"/>
          <a:srcRect/>
          <a:stretch>
            <a:fillRect/>
          </a:stretch>
        </p:blipFill>
        <p:spPr bwMode="auto">
          <a:xfrm>
            <a:off x="2051720" y="1412776"/>
            <a:ext cx="1621954" cy="1081303"/>
          </a:xfrm>
          <a:prstGeom prst="rect">
            <a:avLst/>
          </a:prstGeom>
          <a:noFill/>
        </p:spPr>
      </p:pic>
      <p:graphicFrame>
        <p:nvGraphicFramePr>
          <p:cNvPr id="907265" name="Object 1"/>
          <p:cNvGraphicFramePr>
            <a:graphicFrameLocks noChangeAspect="1"/>
          </p:cNvGraphicFramePr>
          <p:nvPr/>
        </p:nvGraphicFramePr>
        <p:xfrm>
          <a:off x="5652120" y="5085184"/>
          <a:ext cx="1080120" cy="1455588"/>
        </p:xfrm>
        <a:graphic>
          <a:graphicData uri="http://schemas.openxmlformats.org/presentationml/2006/ole">
            <p:oleObj spid="_x0000_s907265" name="Image" r:id="rId8" imgW="4190476" imgH="5714286" progId="">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907265"/>
                                        </p:tgtEl>
                                        <p:attrNameLst>
                                          <p:attrName>style.visibility</p:attrName>
                                        </p:attrNameLst>
                                      </p:cBhvr>
                                      <p:to>
                                        <p:strVal val="visible"/>
                                      </p:to>
                                    </p:set>
                                    <p:animScale>
                                      <p:cBhvr>
                                        <p:cTn id="7" dur="1000" decel="50000" fill="hold">
                                          <p:stCondLst>
                                            <p:cond delay="0"/>
                                          </p:stCondLst>
                                        </p:cTn>
                                        <p:tgtEl>
                                          <p:spTgt spid="90726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907265"/>
                                        </p:tgtEl>
                                        <p:attrNameLst>
                                          <p:attrName>ppt_x</p:attrName>
                                          <p:attrName>ppt_y</p:attrName>
                                        </p:attrNameLst>
                                      </p:cBhvr>
                                    </p:animMotion>
                                    <p:animEffect transition="in" filter="fade">
                                      <p:cBhvr>
                                        <p:cTn id="9" dur="1000"/>
                                        <p:tgtEl>
                                          <p:spTgt spid="9072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l="-10000" r="-10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91680" y="332656"/>
            <a:ext cx="4186808" cy="634082"/>
          </a:xfrm>
        </p:spPr>
        <p:txBody>
          <a:bodyPr>
            <a:noAutofit/>
          </a:bodyPr>
          <a:lstStyle/>
          <a:p>
            <a:r>
              <a:rPr lang="ru-RU" sz="4000" b="1" dirty="0" smtClean="0">
                <a:solidFill>
                  <a:schemeClr val="accent4">
                    <a:lumMod val="50000"/>
                  </a:schemeClr>
                </a:solidFill>
                <a:latin typeface="Monotype Corsiva" pitchFamily="66" charset="0"/>
                <a:cs typeface="Times New Roman" pitchFamily="18" charset="0"/>
              </a:rPr>
              <a:t>Сливки</a:t>
            </a:r>
            <a:endParaRPr lang="ru-RU" sz="4000" dirty="0">
              <a:solidFill>
                <a:schemeClr val="accent4">
                  <a:lumMod val="50000"/>
                </a:schemeClr>
              </a:solidFill>
              <a:latin typeface="Monotype Corsiva" pitchFamily="66" charset="0"/>
            </a:endParaRPr>
          </a:p>
        </p:txBody>
      </p:sp>
      <p:sp>
        <p:nvSpPr>
          <p:cNvPr id="3" name="Содержимое 2"/>
          <p:cNvSpPr>
            <a:spLocks noGrp="1"/>
          </p:cNvSpPr>
          <p:nvPr>
            <p:ph idx="1"/>
          </p:nvPr>
        </p:nvSpPr>
        <p:spPr>
          <a:xfrm>
            <a:off x="457200" y="1268760"/>
            <a:ext cx="8229600" cy="4857403"/>
          </a:xfrm>
        </p:spPr>
        <p:txBody>
          <a:bodyPr>
            <a:normAutofit/>
          </a:bodyPr>
          <a:lstStyle/>
          <a:p>
            <a:r>
              <a:rPr lang="ru-RU" sz="1600" b="1" dirty="0" smtClean="0">
                <a:latin typeface="Times New Roman" pitchFamily="18" charset="0"/>
                <a:cs typeface="Times New Roman" pitchFamily="18" charset="0"/>
              </a:rPr>
              <a:t>Сливки </a:t>
            </a:r>
            <a:r>
              <a:rPr lang="ru-RU" sz="1600" dirty="0" smtClean="0">
                <a:latin typeface="Times New Roman" pitchFamily="18" charset="0"/>
                <a:cs typeface="Times New Roman" pitchFamily="18" charset="0"/>
              </a:rPr>
              <a:t>получают путём сепарирования молока, т. е. отделения молочного жира до заданной концентрации. Обычно вырабатываются сливки не менее 8% жирности, а также стерилизованные и взбитые. </a:t>
            </a:r>
          </a:p>
          <a:p>
            <a:pPr algn="ctr">
              <a:buNone/>
            </a:pPr>
            <a:r>
              <a:rPr lang="ru-RU" sz="3600" b="1" dirty="0" smtClean="0">
                <a:solidFill>
                  <a:schemeClr val="accent4">
                    <a:lumMod val="50000"/>
                  </a:schemeClr>
                </a:solidFill>
                <a:latin typeface="Monotype Corsiva" pitchFamily="66" charset="0"/>
                <a:cs typeface="Times New Roman" pitchFamily="18" charset="0"/>
              </a:rPr>
              <a:t>Масло сливочное</a:t>
            </a:r>
          </a:p>
          <a:p>
            <a:pPr>
              <a:buNone/>
            </a:pPr>
            <a:r>
              <a:rPr lang="en-US" sz="1600" b="1" dirty="0" smtClean="0">
                <a:latin typeface="Times New Roman" pitchFamily="18" charset="0"/>
                <a:cs typeface="Times New Roman" pitchFamily="18" charset="0"/>
              </a:rPr>
              <a:t>       </a:t>
            </a:r>
            <a:r>
              <a:rPr lang="ru-RU" sz="1600" b="1" dirty="0" smtClean="0">
                <a:latin typeface="Times New Roman" pitchFamily="18" charset="0"/>
                <a:cs typeface="Times New Roman" pitchFamily="18" charset="0"/>
              </a:rPr>
              <a:t>Масло</a:t>
            </a:r>
            <a:r>
              <a:rPr lang="en-US" sz="1600" b="1"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делают из сливок. Сливочное масло не только питательно, но и полезно – для кожи, волос, зрения, костной и мышечной ткани. Оно богато витаминами, кальцием, необходимые для строения клеток. Так что в полезности сливочного масла сомневаться не приходится. Надо только помнить, что, когда мы растапливаем его на сковороде, витаминов в нём не остается. Именно поэтому кусочек масла лучше класть в уже готовую пищу .</a:t>
            </a:r>
          </a:p>
          <a:p>
            <a:endParaRPr lang="ru-RU" sz="1600" dirty="0">
              <a:latin typeface="Times New Roman" pitchFamily="18" charset="0"/>
              <a:cs typeface="Times New Roman" pitchFamily="18" charset="0"/>
            </a:endParaRPr>
          </a:p>
        </p:txBody>
      </p:sp>
      <p:sp>
        <p:nvSpPr>
          <p:cNvPr id="5" name="Прямоугольник 4"/>
          <p:cNvSpPr/>
          <p:nvPr/>
        </p:nvSpPr>
        <p:spPr>
          <a:xfrm>
            <a:off x="6156176" y="260648"/>
            <a:ext cx="2808312" cy="923330"/>
          </a:xfrm>
          <a:prstGeom prst="rect">
            <a:avLst/>
          </a:prstGeom>
        </p:spPr>
        <p:txBody>
          <a:bodyPr wrap="square">
            <a:spAutoFit/>
          </a:bodyPr>
          <a:lstStyle/>
          <a:p>
            <a:pPr>
              <a:buFont typeface="Wingdings" pitchFamily="2" charset="2"/>
              <a:buNone/>
            </a:pPr>
            <a:r>
              <a:rPr lang="ru-RU" b="1" dirty="0" smtClean="0">
                <a:latin typeface="Monotype Corsiva" pitchFamily="66" charset="0"/>
                <a:cs typeface="Times New Roman" pitchFamily="18" charset="0"/>
              </a:rPr>
              <a:t>Верхний слой молока,</a:t>
            </a:r>
          </a:p>
          <a:p>
            <a:pPr>
              <a:buFont typeface="Wingdings" pitchFamily="2" charset="2"/>
              <a:buNone/>
            </a:pPr>
            <a:r>
              <a:rPr lang="ru-RU" b="1" dirty="0" smtClean="0">
                <a:latin typeface="Monotype Corsiva" pitchFamily="66" charset="0"/>
                <a:cs typeface="Times New Roman" pitchFamily="18" charset="0"/>
              </a:rPr>
              <a:t>Любимое лакомство кота</a:t>
            </a:r>
          </a:p>
          <a:p>
            <a:pPr>
              <a:buFont typeface="Wingdings" pitchFamily="2" charset="2"/>
              <a:buNone/>
            </a:pPr>
            <a:r>
              <a:rPr lang="ru-RU" b="1" dirty="0" smtClean="0">
                <a:latin typeface="Monotype Corsiva" pitchFamily="66" charset="0"/>
                <a:cs typeface="Times New Roman" pitchFamily="18" charset="0"/>
              </a:rPr>
              <a:t>                Сливки</a:t>
            </a:r>
            <a:endParaRPr lang="ru-RU" b="1" dirty="0">
              <a:latin typeface="Monotype Corsiva" pitchFamily="66" charset="0"/>
              <a:cs typeface="Times New Roman" pitchFamily="18" charset="0"/>
            </a:endParaRPr>
          </a:p>
        </p:txBody>
      </p:sp>
      <p:pic>
        <p:nvPicPr>
          <p:cNvPr id="6" name="Picture 3" descr="C:\Documents and Settings\User\Мои документы\Мои рисунки\1351583259_molochnye-produkty-1.jpg"/>
          <p:cNvPicPr>
            <a:picLocks noChangeAspect="1" noChangeArrowheads="1"/>
          </p:cNvPicPr>
          <p:nvPr/>
        </p:nvPicPr>
        <p:blipFill>
          <a:blip r:embed="rId4" cstate="print"/>
          <a:srcRect/>
          <a:stretch>
            <a:fillRect/>
          </a:stretch>
        </p:blipFill>
        <p:spPr bwMode="auto">
          <a:xfrm>
            <a:off x="5580112" y="4437112"/>
            <a:ext cx="2792724" cy="1954907"/>
          </a:xfrm>
          <a:prstGeom prst="rect">
            <a:avLst/>
          </a:prstGeom>
          <a:noFill/>
        </p:spPr>
      </p:pic>
      <p:pic>
        <p:nvPicPr>
          <p:cNvPr id="7" name="Picture 4" descr="C:\Documents and Settings\User\Мои документы\Мои рисунки\Молочная продукция - www.liveinternet.ru.jpg"/>
          <p:cNvPicPr>
            <a:picLocks noChangeAspect="1" noChangeArrowheads="1"/>
          </p:cNvPicPr>
          <p:nvPr/>
        </p:nvPicPr>
        <p:blipFill>
          <a:blip r:embed="rId5" cstate="print"/>
          <a:srcRect/>
          <a:stretch>
            <a:fillRect/>
          </a:stretch>
        </p:blipFill>
        <p:spPr bwMode="auto">
          <a:xfrm>
            <a:off x="251520" y="4293096"/>
            <a:ext cx="3233936" cy="2425452"/>
          </a:xfrm>
          <a:prstGeom prst="rect">
            <a:avLst/>
          </a:prstGeom>
          <a:noFill/>
        </p:spPr>
      </p:pic>
      <p:graphicFrame>
        <p:nvGraphicFramePr>
          <p:cNvPr id="910338" name="Object 2"/>
          <p:cNvGraphicFramePr>
            <a:graphicFrameLocks noChangeAspect="1"/>
          </p:cNvGraphicFramePr>
          <p:nvPr/>
        </p:nvGraphicFramePr>
        <p:xfrm>
          <a:off x="179512" y="116632"/>
          <a:ext cx="1512069" cy="1070255"/>
        </p:xfrm>
        <a:graphic>
          <a:graphicData uri="http://schemas.openxmlformats.org/presentationml/2006/ole">
            <p:oleObj spid="_x0000_s910338" name="Image" r:id="rId6" imgW="5688889" imgH="3682540" progId="">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910338"/>
                                        </p:tgtEl>
                                        <p:attrNameLst>
                                          <p:attrName>style.visibility</p:attrName>
                                        </p:attrNameLst>
                                      </p:cBhvr>
                                      <p:to>
                                        <p:strVal val="visible"/>
                                      </p:to>
                                    </p:set>
                                    <p:animScale>
                                      <p:cBhvr>
                                        <p:cTn id="7" dur="1000" decel="50000" fill="hold">
                                          <p:stCondLst>
                                            <p:cond delay="0"/>
                                          </p:stCondLst>
                                        </p:cTn>
                                        <p:tgtEl>
                                          <p:spTgt spid="91033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910338"/>
                                        </p:tgtEl>
                                        <p:attrNameLst>
                                          <p:attrName>ppt_x</p:attrName>
                                          <p:attrName>ppt_y</p:attrName>
                                        </p:attrNameLst>
                                      </p:cBhvr>
                                    </p:animMotion>
                                    <p:animEffect transition="in" filter="fade">
                                      <p:cBhvr>
                                        <p:cTn id="9" dur="1000"/>
                                        <p:tgtEl>
                                          <p:spTgt spid="910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l="-10000" r="-10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836712"/>
            <a:ext cx="4186808" cy="72008"/>
          </a:xfrm>
        </p:spPr>
        <p:txBody>
          <a:bodyPr>
            <a:normAutofit fontScale="90000"/>
          </a:bodyPr>
          <a:lstStyle/>
          <a:p>
            <a:r>
              <a:rPr lang="ru-RU" dirty="0" smtClean="0">
                <a:solidFill>
                  <a:srgbClr val="C00000"/>
                </a:solidFill>
                <a:latin typeface="Monotype Corsiva" pitchFamily="66" charset="0"/>
                <a:cs typeface="Times New Roman" pitchFamily="18" charset="0"/>
              </a:rPr>
              <a:t>Сметана</a:t>
            </a:r>
            <a:br>
              <a:rPr lang="ru-RU" dirty="0" smtClean="0">
                <a:solidFill>
                  <a:srgbClr val="C00000"/>
                </a:solidFill>
                <a:latin typeface="Monotype Corsiva" pitchFamily="66" charset="0"/>
                <a:cs typeface="Times New Roman" pitchFamily="18" charset="0"/>
              </a:rPr>
            </a:br>
            <a:endParaRPr lang="ru-RU" dirty="0">
              <a:latin typeface="Monotype Corsiva" pitchFamily="66" charset="0"/>
            </a:endParaRPr>
          </a:p>
        </p:txBody>
      </p:sp>
      <p:sp>
        <p:nvSpPr>
          <p:cNvPr id="3" name="Текст 2"/>
          <p:cNvSpPr>
            <a:spLocks noGrp="1"/>
          </p:cNvSpPr>
          <p:nvPr>
            <p:ph type="body" idx="1"/>
          </p:nvPr>
        </p:nvSpPr>
        <p:spPr>
          <a:xfrm>
            <a:off x="323528" y="188640"/>
            <a:ext cx="4040188" cy="144016"/>
          </a:xfrm>
        </p:spPr>
        <p:txBody>
          <a:bodyPr>
            <a:normAutofit fontScale="25000" lnSpcReduction="20000"/>
          </a:bodyPr>
          <a:lstStyle/>
          <a:p>
            <a:endParaRPr lang="ru-RU" dirty="0"/>
          </a:p>
        </p:txBody>
      </p:sp>
      <p:sp>
        <p:nvSpPr>
          <p:cNvPr id="4" name="Содержимое 3"/>
          <p:cNvSpPr>
            <a:spLocks noGrp="1"/>
          </p:cNvSpPr>
          <p:nvPr>
            <p:ph sz="half" idx="2"/>
          </p:nvPr>
        </p:nvSpPr>
        <p:spPr>
          <a:xfrm>
            <a:off x="457200" y="1052737"/>
            <a:ext cx="4040188" cy="4032448"/>
          </a:xfrm>
        </p:spPr>
        <p:txBody>
          <a:bodyPr>
            <a:normAutofit/>
          </a:bodyPr>
          <a:lstStyle/>
          <a:p>
            <a:pPr>
              <a:buNone/>
            </a:pPr>
            <a:r>
              <a:rPr lang="ru-RU" dirty="0" smtClean="0">
                <a:latin typeface="Times New Roman" pitchFamily="18" charset="0"/>
                <a:cs typeface="Times New Roman" pitchFamily="18" charset="0"/>
              </a:rPr>
              <a:t>     </a:t>
            </a:r>
            <a:r>
              <a:rPr lang="ru-RU" sz="1900" dirty="0" smtClean="0">
                <a:latin typeface="Times New Roman" pitchFamily="18" charset="0"/>
                <a:cs typeface="Times New Roman" pitchFamily="18" charset="0"/>
              </a:rPr>
              <a:t>За границу сметана «проникла» только после Второй мировой войны, причем в некоторых странах сметану до сих пор называют «русскими сливками». Наши предки делали ее просто: снимали («сметали» – отсюда и название) с молока всплывшие во время брожения сливки. </a:t>
            </a:r>
            <a:endParaRPr lang="ru-RU" sz="1900" dirty="0">
              <a:latin typeface="Times New Roman" pitchFamily="18" charset="0"/>
              <a:cs typeface="Times New Roman" pitchFamily="18" charset="0"/>
            </a:endParaRPr>
          </a:p>
        </p:txBody>
      </p:sp>
      <p:sp>
        <p:nvSpPr>
          <p:cNvPr id="5" name="Текст 4"/>
          <p:cNvSpPr>
            <a:spLocks noGrp="1"/>
          </p:cNvSpPr>
          <p:nvPr>
            <p:ph type="body" sz="quarter" idx="3"/>
          </p:nvPr>
        </p:nvSpPr>
        <p:spPr>
          <a:xfrm>
            <a:off x="4644008" y="476673"/>
            <a:ext cx="2376264" cy="1368152"/>
          </a:xfrm>
        </p:spPr>
        <p:txBody>
          <a:bodyPr>
            <a:normAutofit/>
          </a:bodyPr>
          <a:lstStyle/>
          <a:p>
            <a:r>
              <a:rPr lang="ru-RU" sz="2000" dirty="0" smtClean="0">
                <a:latin typeface="Monotype Corsiva" pitchFamily="66" charset="0"/>
              </a:rPr>
              <a:t>Жирная, густая </a:t>
            </a:r>
          </a:p>
          <a:p>
            <a:r>
              <a:rPr lang="ru-RU" sz="2000" dirty="0" smtClean="0">
                <a:latin typeface="Monotype Corsiva" pitchFamily="66" charset="0"/>
              </a:rPr>
              <a:t>   Назвалась........   </a:t>
            </a:r>
          </a:p>
          <a:p>
            <a:r>
              <a:rPr lang="ru-RU" sz="2000" dirty="0" smtClean="0">
                <a:latin typeface="Monotype Corsiva" pitchFamily="66" charset="0"/>
              </a:rPr>
              <a:t>Я         сметана</a:t>
            </a:r>
          </a:p>
          <a:p>
            <a:endParaRPr lang="ru-RU" dirty="0"/>
          </a:p>
        </p:txBody>
      </p:sp>
      <p:sp>
        <p:nvSpPr>
          <p:cNvPr id="6" name="Содержимое 5"/>
          <p:cNvSpPr>
            <a:spLocks noGrp="1"/>
          </p:cNvSpPr>
          <p:nvPr>
            <p:ph sz="quarter" idx="4"/>
          </p:nvPr>
        </p:nvSpPr>
        <p:spPr>
          <a:xfrm>
            <a:off x="4645025" y="1844824"/>
            <a:ext cx="4041775" cy="4281339"/>
          </a:xfrm>
        </p:spPr>
        <p:txBody>
          <a:bodyPr>
            <a:normAutofit fontScale="77500" lnSpcReduction="20000"/>
          </a:bodyPr>
          <a:lstStyle/>
          <a:p>
            <a:r>
              <a:rPr lang="ru-RU" b="1" i="1" u="sng" dirty="0" smtClean="0">
                <a:latin typeface="Times New Roman" pitchFamily="18" charset="0"/>
                <a:cs typeface="Times New Roman" pitchFamily="18" charset="0"/>
              </a:rPr>
              <a:t>Сметана.</a:t>
            </a:r>
            <a:endParaRPr lang="ru-RU" dirty="0" smtClean="0">
              <a:latin typeface="Times New Roman" pitchFamily="18" charset="0"/>
              <a:cs typeface="Times New Roman" pitchFamily="18" charset="0"/>
            </a:endParaRPr>
          </a:p>
          <a:p>
            <a:r>
              <a:rPr lang="ru-RU" dirty="0" smtClean="0">
                <a:latin typeface="Times New Roman" pitchFamily="18" charset="0"/>
                <a:cs typeface="Times New Roman" pitchFamily="18" charset="0"/>
              </a:rPr>
              <a:t>Рекомендована при плохом аппетите и слабом пищеварении.</a:t>
            </a:r>
          </a:p>
          <a:p>
            <a:r>
              <a:rPr lang="ru-RU" dirty="0" smtClean="0">
                <a:latin typeface="Times New Roman" pitchFamily="18" charset="0"/>
                <a:cs typeface="Times New Roman" pitchFamily="18" charset="0"/>
              </a:rPr>
              <a:t>Благотворное влияние на организм оказывает сметанный бутерброд или ложка сметаны, посыпанная сахаром.</a:t>
            </a:r>
          </a:p>
          <a:p>
            <a:r>
              <a:rPr lang="ru-RU" dirty="0" smtClean="0">
                <a:latin typeface="Times New Roman" pitchFamily="18" charset="0"/>
                <a:cs typeface="Times New Roman" pitchFamily="18" charset="0"/>
              </a:rPr>
              <a:t>Активно влияет на гормональный фон всего организма и на репродуктивную функцию.</a:t>
            </a:r>
          </a:p>
          <a:p>
            <a:r>
              <a:rPr lang="ru-RU" b="1" i="1" u="sng" dirty="0" smtClean="0">
                <a:latin typeface="Times New Roman" pitchFamily="18" charset="0"/>
                <a:cs typeface="Times New Roman" pitchFamily="18" charset="0"/>
              </a:rPr>
              <a:t>Сметана.</a:t>
            </a:r>
            <a:endParaRPr lang="ru-RU" dirty="0" smtClean="0">
              <a:latin typeface="Times New Roman" pitchFamily="18" charset="0"/>
              <a:cs typeface="Times New Roman" pitchFamily="18" charset="0"/>
            </a:endParaRPr>
          </a:p>
          <a:p>
            <a:r>
              <a:rPr lang="ru-RU" dirty="0" smtClean="0">
                <a:latin typeface="Times New Roman" pitchFamily="18" charset="0"/>
                <a:cs typeface="Times New Roman" pitchFamily="18" charset="0"/>
              </a:rPr>
              <a:t>Сметана является высококалорийным продуктом, с большим процентом жира.</a:t>
            </a:r>
          </a:p>
          <a:p>
            <a:endParaRPr lang="ru-RU" dirty="0"/>
          </a:p>
        </p:txBody>
      </p:sp>
      <p:pic>
        <p:nvPicPr>
          <p:cNvPr id="8" name="Picture 4" descr="сметана"/>
          <p:cNvPicPr>
            <a:picLocks noGrp="1" noChangeAspect="1" noChangeArrowheads="1"/>
          </p:cNvPicPr>
          <p:nvPr>
            <p:ph sz="half" idx="2"/>
          </p:nvPr>
        </p:nvPicPr>
        <p:blipFill>
          <a:blip r:embed="rId4" cstate="print"/>
          <a:srcRect/>
          <a:stretch>
            <a:fillRect/>
          </a:stretch>
        </p:blipFill>
        <p:spPr>
          <a:xfrm>
            <a:off x="6948264" y="260648"/>
            <a:ext cx="1944216" cy="1511622"/>
          </a:xfrm>
          <a:noFill/>
          <a:ln/>
        </p:spPr>
      </p:pic>
      <p:graphicFrame>
        <p:nvGraphicFramePr>
          <p:cNvPr id="904193" name="Object 1"/>
          <p:cNvGraphicFramePr>
            <a:graphicFrameLocks noChangeAspect="1"/>
          </p:cNvGraphicFramePr>
          <p:nvPr/>
        </p:nvGraphicFramePr>
        <p:xfrm>
          <a:off x="179512" y="4941168"/>
          <a:ext cx="1643446" cy="1728540"/>
        </p:xfrm>
        <a:graphic>
          <a:graphicData uri="http://schemas.openxmlformats.org/presentationml/2006/ole">
            <p:oleObj spid="_x0000_s904193" name="Image" r:id="rId5" imgW="5434921" imgH="5714286" progId="">
              <p:embed/>
            </p:oleObj>
          </a:graphicData>
        </a:graphic>
      </p:graphicFrame>
      <p:pic>
        <p:nvPicPr>
          <p:cNvPr id="10" name="Picture 2" descr="C:\Users\Rita\Desktop\МОЛОКО\6b8610512c66.jpg"/>
          <p:cNvPicPr>
            <a:picLocks noChangeAspect="1" noChangeArrowheads="1"/>
          </p:cNvPicPr>
          <p:nvPr/>
        </p:nvPicPr>
        <p:blipFill>
          <a:blip r:embed="rId6" cstate="print"/>
          <a:srcRect/>
          <a:stretch>
            <a:fillRect/>
          </a:stretch>
        </p:blipFill>
        <p:spPr>
          <a:xfrm>
            <a:off x="1907704" y="3933056"/>
            <a:ext cx="2899413" cy="264946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par>
                          <p:cTn id="8" fill="hold">
                            <p:stCondLst>
                              <p:cond delay="500"/>
                            </p:stCondLst>
                            <p:childTnLst>
                              <p:par>
                                <p:cTn id="9" presetID="52" presetClass="entr" presetSubtype="0" fill="hold" nodeType="afterEffect">
                                  <p:stCondLst>
                                    <p:cond delay="0"/>
                                  </p:stCondLst>
                                  <p:childTnLst>
                                    <p:set>
                                      <p:cBhvr>
                                        <p:cTn id="10" dur="1" fill="hold">
                                          <p:stCondLst>
                                            <p:cond delay="0"/>
                                          </p:stCondLst>
                                        </p:cTn>
                                        <p:tgtEl>
                                          <p:spTgt spid="904193"/>
                                        </p:tgtEl>
                                        <p:attrNameLst>
                                          <p:attrName>style.visibility</p:attrName>
                                        </p:attrNameLst>
                                      </p:cBhvr>
                                      <p:to>
                                        <p:strVal val="visible"/>
                                      </p:to>
                                    </p:set>
                                    <p:animScale>
                                      <p:cBhvr>
                                        <p:cTn id="11" dur="1000" decel="50000" fill="hold">
                                          <p:stCondLst>
                                            <p:cond delay="0"/>
                                          </p:stCondLst>
                                        </p:cTn>
                                        <p:tgtEl>
                                          <p:spTgt spid="90419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 dur="1000" decel="50000" fill="hold">
                                          <p:stCondLst>
                                            <p:cond delay="0"/>
                                          </p:stCondLst>
                                        </p:cTn>
                                        <p:tgtEl>
                                          <p:spTgt spid="904193"/>
                                        </p:tgtEl>
                                        <p:attrNameLst>
                                          <p:attrName>ppt_x</p:attrName>
                                          <p:attrName>ppt_y</p:attrName>
                                        </p:attrNameLst>
                                      </p:cBhvr>
                                    </p:animMotion>
                                    <p:animEffect transition="in" filter="fade">
                                      <p:cBhvr>
                                        <p:cTn id="13" dur="1000"/>
                                        <p:tgtEl>
                                          <p:spTgt spid="9041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5000" r="-15000"/>
          </a:stretch>
        </a:blipFill>
        <a:effectLst/>
      </p:bgPr>
    </p:bg>
    <p:spTree>
      <p:nvGrpSpPr>
        <p:cNvPr id="1" name=""/>
        <p:cNvGrpSpPr/>
        <p:nvPr/>
      </p:nvGrpSpPr>
      <p:grpSpPr>
        <a:xfrm>
          <a:off x="0" y="0"/>
          <a:ext cx="0" cy="0"/>
          <a:chOff x="0" y="0"/>
          <a:chExt cx="0" cy="0"/>
        </a:xfrm>
      </p:grpSpPr>
      <p:sp>
        <p:nvSpPr>
          <p:cNvPr id="100354" name="Text Box 2"/>
          <p:cNvSpPr txBox="1">
            <a:spLocks noChangeArrowheads="1"/>
          </p:cNvSpPr>
          <p:nvPr/>
        </p:nvSpPr>
        <p:spPr bwMode="auto">
          <a:xfrm>
            <a:off x="1475656" y="1628801"/>
            <a:ext cx="4248471" cy="461665"/>
          </a:xfrm>
          <a:prstGeom prst="rect">
            <a:avLst/>
          </a:prstGeom>
          <a:noFill/>
          <a:ln w="9525">
            <a:noFill/>
            <a:miter lim="800000"/>
            <a:headEnd/>
            <a:tailEnd/>
          </a:ln>
          <a:effectLst/>
        </p:spPr>
        <p:txBody>
          <a:bodyPr wrap="square">
            <a:spAutoFit/>
          </a:bodyPr>
          <a:lstStyle/>
          <a:p>
            <a:pPr algn="r"/>
            <a:r>
              <a:rPr lang="ru-RU" sz="2000" b="1" dirty="0">
                <a:latin typeface="Monotype Corsiva" pitchFamily="66" charset="0"/>
                <a:cs typeface="Times New Roman" pitchFamily="18" charset="0"/>
              </a:rPr>
              <a:t>Первые сыры в Россию завёз Петр </a:t>
            </a:r>
            <a:r>
              <a:rPr lang="en-US" sz="2400" b="1" dirty="0">
                <a:latin typeface="Monotype Corsiva" pitchFamily="66" charset="0"/>
              </a:rPr>
              <a:t>I</a:t>
            </a:r>
            <a:r>
              <a:rPr lang="ru-RU" sz="2400" b="1" dirty="0">
                <a:latin typeface="Monotype Corsiva" pitchFamily="66" charset="0"/>
              </a:rPr>
              <a:t>.   </a:t>
            </a:r>
          </a:p>
        </p:txBody>
      </p:sp>
      <p:sp>
        <p:nvSpPr>
          <p:cNvPr id="100355" name="Text Box 3">
            <a:hlinkClick r:id="rId3" action="ppaction://hlinksldjump"/>
          </p:cNvPr>
          <p:cNvSpPr txBox="1">
            <a:spLocks noChangeArrowheads="1"/>
          </p:cNvSpPr>
          <p:nvPr/>
        </p:nvSpPr>
        <p:spPr bwMode="auto">
          <a:xfrm>
            <a:off x="7199313" y="6237288"/>
            <a:ext cx="1944687" cy="366712"/>
          </a:xfrm>
          <a:prstGeom prst="rect">
            <a:avLst/>
          </a:prstGeom>
          <a:noFill/>
          <a:ln w="9525">
            <a:noFill/>
            <a:miter lim="800000"/>
            <a:headEnd/>
            <a:tailEnd/>
          </a:ln>
          <a:effectLst/>
        </p:spPr>
        <p:txBody>
          <a:bodyPr>
            <a:spAutoFit/>
          </a:bodyPr>
          <a:lstStyle/>
          <a:p>
            <a:pPr>
              <a:spcBef>
                <a:spcPct val="50000"/>
              </a:spcBef>
            </a:pPr>
            <a:r>
              <a:rPr lang="ru-RU" sz="1800" dirty="0">
                <a:solidFill>
                  <a:srgbClr val="FFCC99"/>
                </a:solidFill>
                <a:effectLst>
                  <a:outerShdw blurRad="38100" dist="38100" dir="2700000" algn="tl">
                    <a:srgbClr val="000000"/>
                  </a:outerShdw>
                </a:effectLst>
              </a:rPr>
              <a:t>Содержание</a:t>
            </a:r>
          </a:p>
        </p:txBody>
      </p:sp>
      <p:sp>
        <p:nvSpPr>
          <p:cNvPr id="100356" name="Text Box 4"/>
          <p:cNvSpPr txBox="1">
            <a:spLocks noChangeArrowheads="1"/>
          </p:cNvSpPr>
          <p:nvPr/>
        </p:nvSpPr>
        <p:spPr bwMode="auto">
          <a:xfrm>
            <a:off x="827584" y="2060848"/>
            <a:ext cx="5544616" cy="584775"/>
          </a:xfrm>
          <a:prstGeom prst="rect">
            <a:avLst/>
          </a:prstGeom>
          <a:noFill/>
          <a:ln w="9525">
            <a:noFill/>
            <a:miter lim="800000"/>
            <a:headEnd/>
            <a:tailEnd/>
          </a:ln>
          <a:effectLst/>
        </p:spPr>
        <p:txBody>
          <a:bodyPr wrap="square">
            <a:spAutoFit/>
          </a:bodyPr>
          <a:lstStyle/>
          <a:p>
            <a:pPr algn="l"/>
            <a:r>
              <a:rPr lang="ru-RU" sz="1600" dirty="0">
                <a:latin typeface="Times New Roman" pitchFamily="18" charset="0"/>
                <a:cs typeface="Times New Roman" pitchFamily="18" charset="0"/>
              </a:rPr>
              <a:t>Сыры тогда не варили, а делали сырыми (отжимали скисшее молоко), отсюда и произошло название.   </a:t>
            </a:r>
          </a:p>
        </p:txBody>
      </p:sp>
      <p:sp>
        <p:nvSpPr>
          <p:cNvPr id="100358" name="Rectangle 6"/>
          <p:cNvSpPr>
            <a:spLocks noChangeArrowheads="1"/>
          </p:cNvSpPr>
          <p:nvPr/>
        </p:nvSpPr>
        <p:spPr bwMode="auto">
          <a:xfrm>
            <a:off x="6156325" y="3573463"/>
            <a:ext cx="2495550" cy="338554"/>
          </a:xfrm>
          <a:prstGeom prst="rect">
            <a:avLst/>
          </a:prstGeom>
          <a:noFill/>
          <a:ln w="9525">
            <a:noFill/>
            <a:miter lim="800000"/>
            <a:headEnd/>
            <a:tailEnd/>
          </a:ln>
          <a:effectLst/>
        </p:spPr>
        <p:txBody>
          <a:bodyPr>
            <a:spAutoFit/>
          </a:bodyPr>
          <a:lstStyle/>
          <a:p>
            <a:pPr algn="l">
              <a:spcBef>
                <a:spcPts val="600"/>
              </a:spcBef>
            </a:pPr>
            <a:endParaRPr lang="ru-RU" sz="1600" dirty="0">
              <a:latin typeface="Times New Roman" pitchFamily="18" charset="0"/>
              <a:cs typeface="Times New Roman" pitchFamily="18" charset="0"/>
            </a:endParaRPr>
          </a:p>
        </p:txBody>
      </p:sp>
      <p:sp>
        <p:nvSpPr>
          <p:cNvPr id="100359" name="Text Box 7"/>
          <p:cNvSpPr txBox="1">
            <a:spLocks noChangeArrowheads="1"/>
          </p:cNvSpPr>
          <p:nvPr/>
        </p:nvSpPr>
        <p:spPr bwMode="auto">
          <a:xfrm>
            <a:off x="2195736" y="115888"/>
            <a:ext cx="4320480" cy="579437"/>
          </a:xfrm>
          <a:prstGeom prst="rect">
            <a:avLst/>
          </a:prstGeom>
          <a:noFill/>
          <a:ln w="9525">
            <a:noFill/>
            <a:miter lim="800000"/>
            <a:headEnd/>
            <a:tailEnd/>
          </a:ln>
          <a:effectLst/>
        </p:spPr>
        <p:txBody>
          <a:bodyPr wrap="square">
            <a:spAutoFit/>
          </a:bodyPr>
          <a:lstStyle/>
          <a:p>
            <a:pPr>
              <a:spcBef>
                <a:spcPct val="50000"/>
              </a:spcBef>
            </a:pPr>
            <a:r>
              <a:rPr lang="ru-RU" sz="2800" b="1" dirty="0">
                <a:effectLst>
                  <a:outerShdw blurRad="38100" dist="38100" dir="2700000" algn="tl">
                    <a:srgbClr val="FFFFFF"/>
                  </a:outerShdw>
                </a:effectLst>
              </a:rPr>
              <a:t> </a:t>
            </a:r>
            <a:r>
              <a:rPr lang="ru-RU" sz="3200" b="1" dirty="0">
                <a:solidFill>
                  <a:srgbClr val="CC3300"/>
                </a:solidFill>
                <a:latin typeface="Monotype Corsiva" pitchFamily="66" charset="0"/>
              </a:rPr>
              <a:t>Молочные продукты</a:t>
            </a:r>
            <a:endParaRPr lang="ru-RU" sz="8000" b="1" dirty="0">
              <a:solidFill>
                <a:srgbClr val="CC3300"/>
              </a:solidFill>
              <a:latin typeface="Monotype Corsiva" pitchFamily="66" charset="0"/>
            </a:endParaRPr>
          </a:p>
        </p:txBody>
      </p:sp>
      <p:sp>
        <p:nvSpPr>
          <p:cNvPr id="100360" name="Rectangle 8"/>
          <p:cNvSpPr>
            <a:spLocks noChangeArrowheads="1"/>
          </p:cNvSpPr>
          <p:nvPr/>
        </p:nvSpPr>
        <p:spPr bwMode="auto">
          <a:xfrm>
            <a:off x="2051720" y="692696"/>
            <a:ext cx="1728193" cy="707886"/>
          </a:xfrm>
          <a:prstGeom prst="rect">
            <a:avLst/>
          </a:prstGeom>
          <a:noFill/>
          <a:ln w="9525">
            <a:noFill/>
            <a:miter lim="800000"/>
            <a:headEnd/>
            <a:tailEnd/>
          </a:ln>
          <a:effectLst/>
        </p:spPr>
        <p:txBody>
          <a:bodyPr wrap="square">
            <a:spAutoFit/>
          </a:bodyPr>
          <a:lstStyle/>
          <a:p>
            <a:r>
              <a:rPr lang="ru-RU" sz="4000" b="1" i="1" dirty="0">
                <a:solidFill>
                  <a:srgbClr val="993300"/>
                </a:solidFill>
                <a:latin typeface="Monotype Corsiva" pitchFamily="66" charset="0"/>
              </a:rPr>
              <a:t>Сыр</a:t>
            </a:r>
          </a:p>
        </p:txBody>
      </p:sp>
      <p:pic>
        <p:nvPicPr>
          <p:cNvPr id="100361" name="Picture 9" descr="00012086"/>
          <p:cNvPicPr>
            <a:picLocks noChangeAspect="1" noChangeArrowheads="1"/>
          </p:cNvPicPr>
          <p:nvPr/>
        </p:nvPicPr>
        <p:blipFill>
          <a:blip r:embed="rId4" cstate="print"/>
          <a:srcRect/>
          <a:stretch>
            <a:fillRect/>
          </a:stretch>
        </p:blipFill>
        <p:spPr bwMode="auto">
          <a:xfrm>
            <a:off x="6948264" y="3068960"/>
            <a:ext cx="1776566" cy="1680790"/>
          </a:xfrm>
          <a:prstGeom prst="rect">
            <a:avLst/>
          </a:prstGeom>
          <a:noFill/>
          <a:ln w="9525">
            <a:solidFill>
              <a:srgbClr val="993300"/>
            </a:solidFill>
            <a:miter lim="800000"/>
            <a:headEnd/>
            <a:tailEnd/>
          </a:ln>
        </p:spPr>
      </p:pic>
      <p:pic>
        <p:nvPicPr>
          <p:cNvPr id="100368" name="Picture 16" descr="00012376"/>
          <p:cNvPicPr>
            <a:picLocks noChangeAspect="1" noChangeArrowheads="1"/>
          </p:cNvPicPr>
          <p:nvPr/>
        </p:nvPicPr>
        <p:blipFill>
          <a:blip r:embed="rId5" cstate="print"/>
          <a:srcRect/>
          <a:stretch>
            <a:fillRect/>
          </a:stretch>
        </p:blipFill>
        <p:spPr bwMode="auto">
          <a:xfrm>
            <a:off x="107504" y="188640"/>
            <a:ext cx="1800200" cy="1872208"/>
          </a:xfrm>
          <a:prstGeom prst="rect">
            <a:avLst/>
          </a:prstGeom>
          <a:noFill/>
          <a:ln w="9525">
            <a:solidFill>
              <a:srgbClr val="993300"/>
            </a:solidFill>
            <a:miter lim="800000"/>
            <a:headEnd/>
            <a:tailEnd/>
          </a:ln>
        </p:spPr>
      </p:pic>
      <p:pic>
        <p:nvPicPr>
          <p:cNvPr id="100373" name="Picture 21" descr="00012366"/>
          <p:cNvPicPr>
            <a:picLocks noChangeAspect="1" noChangeArrowheads="1"/>
          </p:cNvPicPr>
          <p:nvPr/>
        </p:nvPicPr>
        <p:blipFill>
          <a:blip r:embed="rId6" cstate="print"/>
          <a:srcRect/>
          <a:stretch>
            <a:fillRect/>
          </a:stretch>
        </p:blipFill>
        <p:spPr bwMode="auto">
          <a:xfrm>
            <a:off x="7020272" y="4869160"/>
            <a:ext cx="1440160" cy="1320147"/>
          </a:xfrm>
          <a:prstGeom prst="rect">
            <a:avLst/>
          </a:prstGeom>
          <a:noFill/>
          <a:ln w="9525">
            <a:solidFill>
              <a:srgbClr val="993300"/>
            </a:solidFill>
            <a:miter lim="800000"/>
            <a:headEnd/>
            <a:tailEnd/>
          </a:ln>
        </p:spPr>
      </p:pic>
      <p:pic>
        <p:nvPicPr>
          <p:cNvPr id="100374" name="Picture 22" descr="9_0"/>
          <p:cNvPicPr>
            <a:picLocks noChangeAspect="1" noChangeArrowheads="1"/>
          </p:cNvPicPr>
          <p:nvPr/>
        </p:nvPicPr>
        <p:blipFill>
          <a:blip r:embed="rId7" cstate="print"/>
          <a:srcRect/>
          <a:stretch>
            <a:fillRect/>
          </a:stretch>
        </p:blipFill>
        <p:spPr bwMode="auto">
          <a:xfrm>
            <a:off x="6444208" y="332656"/>
            <a:ext cx="2314823" cy="2447925"/>
          </a:xfrm>
          <a:prstGeom prst="rect">
            <a:avLst/>
          </a:prstGeom>
          <a:noFill/>
          <a:ln w="9525">
            <a:solidFill>
              <a:srgbClr val="993300"/>
            </a:solidFill>
            <a:miter lim="800000"/>
            <a:headEnd/>
            <a:tailEnd/>
          </a:ln>
        </p:spPr>
      </p:pic>
      <p:sp>
        <p:nvSpPr>
          <p:cNvPr id="12" name="Прямоугольник 11"/>
          <p:cNvSpPr/>
          <p:nvPr/>
        </p:nvSpPr>
        <p:spPr>
          <a:xfrm>
            <a:off x="3635896" y="764704"/>
            <a:ext cx="3024336" cy="738664"/>
          </a:xfrm>
          <a:prstGeom prst="rect">
            <a:avLst/>
          </a:prstGeom>
        </p:spPr>
        <p:txBody>
          <a:bodyPr wrap="square">
            <a:spAutoFit/>
          </a:bodyPr>
          <a:lstStyle/>
          <a:p>
            <a:r>
              <a:rPr lang="ru-RU" sz="1400" b="1" dirty="0" smtClean="0">
                <a:latin typeface="Monotype Corsiva" pitchFamily="66" charset="0"/>
              </a:rPr>
              <a:t>       Как репка жёлт</a:t>
            </a:r>
          </a:p>
          <a:p>
            <a:pPr>
              <a:buFont typeface="Wingdings" pitchFamily="2" charset="2"/>
              <a:buNone/>
            </a:pPr>
            <a:r>
              <a:rPr lang="ru-RU" sz="1400" b="1" dirty="0" smtClean="0">
                <a:latin typeface="Monotype Corsiva" pitchFamily="66" charset="0"/>
              </a:rPr>
              <a:t>   Со всех сторон,</a:t>
            </a:r>
            <a:r>
              <a:rPr lang="en-US" sz="1400" b="1" dirty="0" smtClean="0">
                <a:latin typeface="Monotype Corsiva" pitchFamily="66" charset="0"/>
              </a:rPr>
              <a:t> </a:t>
            </a:r>
            <a:r>
              <a:rPr lang="ru-RU" sz="1400" b="1" dirty="0" smtClean="0">
                <a:latin typeface="Monotype Corsiva" pitchFamily="66" charset="0"/>
              </a:rPr>
              <a:t>  Чем больше дыр,</a:t>
            </a:r>
          </a:p>
          <a:p>
            <a:pPr>
              <a:buFont typeface="Wingdings" pitchFamily="2" charset="2"/>
              <a:buNone/>
            </a:pPr>
            <a:r>
              <a:rPr lang="ru-RU" sz="1400" b="1" dirty="0" smtClean="0">
                <a:latin typeface="Monotype Corsiva" pitchFamily="66" charset="0"/>
              </a:rPr>
              <a:t>   Тем лучше он</a:t>
            </a:r>
            <a:r>
              <a:rPr lang="en-US" sz="1400" b="1" dirty="0" smtClean="0">
                <a:latin typeface="Monotype Corsiva" pitchFamily="66" charset="0"/>
              </a:rPr>
              <a:t> </a:t>
            </a:r>
            <a:r>
              <a:rPr lang="ru-RU" sz="1400" b="1" dirty="0" smtClean="0">
                <a:latin typeface="Monotype Corsiva" pitchFamily="66" charset="0"/>
              </a:rPr>
              <a:t>.</a:t>
            </a:r>
            <a:r>
              <a:rPr lang="en-US" sz="1400" b="1" dirty="0" smtClean="0">
                <a:latin typeface="Monotype Corsiva" pitchFamily="66" charset="0"/>
              </a:rPr>
              <a:t>                           </a:t>
            </a:r>
            <a:r>
              <a:rPr lang="ru-RU" sz="1400" b="1" dirty="0" smtClean="0">
                <a:latin typeface="Monotype Corsiva" pitchFamily="66" charset="0"/>
              </a:rPr>
              <a:t>сыр</a:t>
            </a:r>
            <a:endParaRPr lang="ru-RU" sz="1400" b="1" dirty="0">
              <a:latin typeface="Monotype Corsiva" pitchFamily="66" charset="0"/>
            </a:endParaRPr>
          </a:p>
        </p:txBody>
      </p:sp>
      <p:sp>
        <p:nvSpPr>
          <p:cNvPr id="16" name="Прямоугольник 15"/>
          <p:cNvSpPr/>
          <p:nvPr/>
        </p:nvSpPr>
        <p:spPr>
          <a:xfrm>
            <a:off x="107504" y="2708920"/>
            <a:ext cx="6120680" cy="923330"/>
          </a:xfrm>
          <a:prstGeom prst="rect">
            <a:avLst/>
          </a:prstGeom>
        </p:spPr>
        <p:txBody>
          <a:bodyPr wrap="square">
            <a:spAutoFit/>
          </a:bodyPr>
          <a:lstStyle/>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endParaRPr lang="ru-RU" dirty="0"/>
          </a:p>
        </p:txBody>
      </p:sp>
      <p:sp>
        <p:nvSpPr>
          <p:cNvPr id="18" name="Прямоугольник 17"/>
          <p:cNvSpPr/>
          <p:nvPr/>
        </p:nvSpPr>
        <p:spPr>
          <a:xfrm>
            <a:off x="179512" y="2708920"/>
            <a:ext cx="6678488" cy="4555093"/>
          </a:xfrm>
          <a:prstGeom prst="rect">
            <a:avLst/>
          </a:prstGeom>
        </p:spPr>
        <p:txBody>
          <a:bodyPr wrap="square">
            <a:spAutoFit/>
          </a:bodyPr>
          <a:lstStyle/>
          <a:p>
            <a:r>
              <a:rPr lang="ru-RU" sz="1600" dirty="0" smtClean="0">
                <a:latin typeface="Times New Roman" pitchFamily="18" charset="0"/>
                <a:cs typeface="Times New Roman" pitchFamily="18" charset="0"/>
              </a:rPr>
              <a:t>Сыр - продукт получаемый из сквашенного молока, обладающий плотной консистенцией и специфическим вкусом.</a:t>
            </a:r>
          </a:p>
          <a:p>
            <a:r>
              <a:rPr lang="ru-RU" sz="1600" dirty="0" smtClean="0">
                <a:latin typeface="Times New Roman" pitchFamily="18" charset="0"/>
                <a:cs typeface="Times New Roman" pitchFamily="18" charset="0"/>
              </a:rPr>
              <a:t>В нем находятся в хорошо усвояемой форме белки, жиры, соли кальция, фосфора. Сыр обладает всеми витаминами, которые необходимы для нормального развития человека. Это витамин А, </a:t>
            </a:r>
            <a:r>
              <a:rPr lang="ru-RU" sz="1600" dirty="0" smtClean="0">
                <a:latin typeface="Times New Roman" pitchFamily="18" charset="0"/>
                <a:cs typeface="Times New Roman" pitchFamily="18" charset="0"/>
              </a:rPr>
              <a:t>водорастворимые</a:t>
            </a:r>
            <a:r>
              <a:rPr lang="ru-RU" sz="1600" dirty="0" smtClean="0">
                <a:latin typeface="Times New Roman" pitchFamily="18" charset="0"/>
                <a:cs typeface="Times New Roman" pitchFamily="18" charset="0"/>
              </a:rPr>
              <a:t> витамины, витамины группы В. Его полезно употреблять при переломе костей и туберкулезе.</a:t>
            </a:r>
            <a:r>
              <a:rPr lang="ru-RU" sz="1600" dirty="0" smtClean="0"/>
              <a:t> </a:t>
            </a:r>
            <a:r>
              <a:rPr lang="ru-RU" sz="1600" dirty="0" smtClean="0">
                <a:latin typeface="Times New Roman" pitchFamily="18" charset="0"/>
                <a:cs typeface="Times New Roman" pitchFamily="18" charset="0"/>
              </a:rPr>
              <a:t>Если у вас гастрит, колит, язвенная болезнь, отеки сердечного или почечного происхождения, гипертония, то лучше заменить сыр творогом. Горячий сыр является сплошным холестерином. </a:t>
            </a:r>
          </a:p>
          <a:p>
            <a:r>
              <a:rPr lang="ru-RU" sz="1600" dirty="0" smtClean="0">
                <a:latin typeface="Times New Roman" pitchFamily="18" charset="0"/>
                <a:cs typeface="Times New Roman" pitchFamily="18" charset="0"/>
              </a:rPr>
              <a:t> Ведь он является готовым переплавленным  продуктом.                                    </a:t>
            </a:r>
          </a:p>
          <a:p>
            <a:r>
              <a:rPr lang="ru-RU" sz="1600" dirty="0" smtClean="0">
                <a:latin typeface="Times New Roman" pitchFamily="18" charset="0"/>
                <a:cs typeface="Times New Roman" pitchFamily="18" charset="0"/>
              </a:rPr>
              <a:t> При вторичном разогреве, нарушается структура и  погибают оставшиеся в нем полезные вещества.</a:t>
            </a:r>
            <a:r>
              <a:rPr lang="ru-RU" sz="1600" dirty="0" smtClean="0">
                <a:solidFill>
                  <a:prstClr val="black"/>
                </a:solidFill>
                <a:latin typeface="Times New Roman" pitchFamily="18" charset="0"/>
                <a:cs typeface="Times New Roman" pitchFamily="18" charset="0"/>
              </a:rPr>
              <a:t> Чтобы при хранении сыров избежать появления сухой корки, их следует держать в фарфоровой или керамической миске, поставленной в посуду, наполненную водой.</a:t>
            </a:r>
            <a:endParaRPr lang="ru-RU" sz="1600" dirty="0" smtClean="0"/>
          </a:p>
          <a:p>
            <a:endParaRPr lang="ru-RU" sz="1600" dirty="0" smtClean="0">
              <a:latin typeface="Times New Roman" pitchFamily="18" charset="0"/>
              <a:cs typeface="Times New Roman" pitchFamily="18" charset="0"/>
            </a:endParaRPr>
          </a:p>
          <a:p>
            <a:endParaRPr lang="ru-RU" sz="1600" dirty="0" smtClean="0">
              <a:latin typeface="Times New Roman" pitchFamily="18" charset="0"/>
              <a:cs typeface="Times New Roman" pitchFamily="18" charset="0"/>
            </a:endParaRPr>
          </a:p>
          <a:p>
            <a:endParaRPr lang="ru-RU" sz="1600"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4290"/>
            <a:ext cx="7239000" cy="500066"/>
          </a:xfrm>
        </p:spPr>
        <p:txBody>
          <a:bodyPr>
            <a:normAutofit fontScale="90000"/>
          </a:bodyPr>
          <a:lstStyle/>
          <a:p>
            <a:pPr eaLnBrk="1" fontAlgn="auto" hangingPunct="1">
              <a:spcAft>
                <a:spcPts val="0"/>
              </a:spcAft>
              <a:defRPr/>
            </a:pPr>
            <a:r>
              <a:rPr lang="ru-RU" b="1" dirty="0" smtClean="0">
                <a:solidFill>
                  <a:schemeClr val="accent3">
                    <a:lumMod val="50000"/>
                  </a:schemeClr>
                </a:solidFill>
                <a:latin typeface="Monotype Corsiva" pitchFamily="66" charset="0"/>
              </a:rPr>
              <a:t>Сыр – диетический продукт </a:t>
            </a:r>
            <a:endParaRPr lang="ru-RU" b="1" dirty="0">
              <a:solidFill>
                <a:schemeClr val="accent3">
                  <a:lumMod val="50000"/>
                </a:schemeClr>
              </a:solidFill>
              <a:latin typeface="Monotype Corsiva" pitchFamily="66" charset="0"/>
            </a:endParaRPr>
          </a:p>
        </p:txBody>
      </p:sp>
      <p:sp>
        <p:nvSpPr>
          <p:cNvPr id="12291" name="Содержимое 2"/>
          <p:cNvSpPr>
            <a:spLocks noGrp="1"/>
          </p:cNvSpPr>
          <p:nvPr>
            <p:ph idx="1"/>
          </p:nvPr>
        </p:nvSpPr>
        <p:spPr>
          <a:xfrm>
            <a:off x="0" y="980728"/>
            <a:ext cx="8143875" cy="4392488"/>
          </a:xfrm>
        </p:spPr>
        <p:txBody>
          <a:bodyPr>
            <a:normAutofit fontScale="92500" lnSpcReduction="10000"/>
          </a:bodyPr>
          <a:lstStyle/>
          <a:p>
            <a:pPr eaLnBrk="1" hangingPunct="1">
              <a:buFont typeface="Wingdings 2" pitchFamily="18" charset="2"/>
              <a:buNone/>
            </a:pPr>
            <a:r>
              <a:rPr lang="ru-RU" dirty="0" smtClean="0"/>
              <a:t>	</a:t>
            </a:r>
            <a:r>
              <a:rPr lang="ru-RU" sz="1500" dirty="0" smtClean="0">
                <a:latin typeface="Times New Roman" pitchFamily="18" charset="0"/>
                <a:cs typeface="Times New Roman" pitchFamily="18" charset="0"/>
              </a:rPr>
              <a:t>Среднегодовое производство сыра на земле в настоящее время составляет около 12 млн. т. Самое высокое его потребление отмечается во Франции. </a:t>
            </a:r>
          </a:p>
          <a:p>
            <a:r>
              <a:rPr lang="ru-RU" sz="1500" dirty="0" smtClean="0">
                <a:latin typeface="Times New Roman" pitchFamily="18" charset="0"/>
                <a:cs typeface="Times New Roman" pitchFamily="18" charset="0"/>
              </a:rPr>
              <a:t>При изготовлении сыров решающими факторами являются: химический состав молока, физические свойства и микробиологические показатели.</a:t>
            </a:r>
          </a:p>
          <a:p>
            <a:r>
              <a:rPr lang="ru-RU" sz="1500" dirty="0" smtClean="0">
                <a:latin typeface="Times New Roman" pitchFamily="18" charset="0"/>
                <a:cs typeface="Times New Roman" pitchFamily="18" charset="0"/>
              </a:rPr>
              <a:t>Особо нежелательны и опасны в сыроделии гнилостные, </a:t>
            </a:r>
            <a:r>
              <a:rPr lang="ru-RU" sz="1500" dirty="0" smtClean="0">
                <a:latin typeface="Times New Roman" pitchFamily="18" charset="0"/>
                <a:cs typeface="Times New Roman" pitchFamily="18" charset="0"/>
              </a:rPr>
              <a:t>маслянокислые</a:t>
            </a:r>
            <a:r>
              <a:rPr lang="ru-RU" sz="1500" dirty="0" smtClean="0">
                <a:latin typeface="Times New Roman" pitchFamily="18" charset="0"/>
                <a:cs typeface="Times New Roman" pitchFamily="18" charset="0"/>
              </a:rPr>
              <a:t> и газообразующие микроорганизмы и, конечно, патогенные - болезнетворные.</a:t>
            </a:r>
          </a:p>
          <a:p>
            <a:r>
              <a:rPr lang="ru-RU" sz="1500" dirty="0" smtClean="0">
                <a:latin typeface="Times New Roman" pitchFamily="18" charset="0"/>
                <a:cs typeface="Times New Roman" pitchFamily="18" charset="0"/>
              </a:rPr>
              <a:t>Чтобы выполнялись основные требования к молоку нужно: получать молоко от здоровых животных, соблюдать санитарно - гигиенические правила получения и транспортировки, немедленно охлаждать молоко после дойки и не задерживать доставку молока на сыродельные заводы.</a:t>
            </a:r>
          </a:p>
          <a:p>
            <a:r>
              <a:rPr lang="ru-RU" sz="1500" dirty="0" smtClean="0">
                <a:latin typeface="Times New Roman" pitchFamily="18" charset="0"/>
                <a:cs typeface="Times New Roman" pitchFamily="18" charset="0"/>
              </a:rPr>
              <a:t>Основные  технологические процессы изготовления сыров: а) внесение закваски для свертывания молока, б) обработки в сырном котле с целью получения сгустка и удаления части сыворотки, в) прессование для дополнительного удаления сыворотки и придания сыру формы, г) </a:t>
            </a:r>
            <a:r>
              <a:rPr lang="ru-RU" sz="1500" dirty="0" smtClean="0">
                <a:latin typeface="Times New Roman" pitchFamily="18" charset="0"/>
                <a:cs typeface="Times New Roman" pitchFamily="18" charset="0"/>
              </a:rPr>
              <a:t>посолки</a:t>
            </a:r>
            <a:r>
              <a:rPr lang="ru-RU" sz="1500" dirty="0" smtClean="0">
                <a:latin typeface="Times New Roman" pitchFamily="18" charset="0"/>
                <a:cs typeface="Times New Roman" pitchFamily="18" charset="0"/>
              </a:rPr>
              <a:t>, </a:t>
            </a:r>
            <a:r>
              <a:rPr lang="ru-RU" sz="1500" dirty="0" smtClean="0">
                <a:latin typeface="Times New Roman" pitchFamily="18" charset="0"/>
                <a:cs typeface="Times New Roman" pitchFamily="18" charset="0"/>
              </a:rPr>
              <a:t>д</a:t>
            </a:r>
            <a:r>
              <a:rPr lang="ru-RU" sz="1500" dirty="0" smtClean="0">
                <a:latin typeface="Times New Roman" pitchFamily="18" charset="0"/>
                <a:cs typeface="Times New Roman" pitchFamily="18" charset="0"/>
              </a:rPr>
              <a:t>) созревание в специальных подвалах.</a:t>
            </a:r>
          </a:p>
          <a:p>
            <a:r>
              <a:rPr lang="ru-RU" sz="1500" dirty="0" smtClean="0">
                <a:latin typeface="Times New Roman" pitchFamily="18" charset="0"/>
                <a:cs typeface="Times New Roman" pitchFamily="18" charset="0"/>
              </a:rPr>
              <a:t>Для образования сгустка в молоко вносят сычужный фермент и молочнокислые бактерии.</a:t>
            </a:r>
          </a:p>
          <a:p>
            <a:r>
              <a:rPr lang="ru-RU" sz="1500" dirty="0" smtClean="0">
                <a:latin typeface="Times New Roman" pitchFamily="18" charset="0"/>
                <a:cs typeface="Times New Roman" pitchFamily="18" charset="0"/>
              </a:rPr>
              <a:t>Молочнокислые бактерии вносят при изготовлении т. н. Кисломолочных сыров, а сычужный фермент вносят при изготовлении твердых сыров.</a:t>
            </a:r>
          </a:p>
          <a:p>
            <a:r>
              <a:rPr lang="ru-RU" sz="1500" dirty="0" smtClean="0">
                <a:latin typeface="Times New Roman" pitchFamily="18" charset="0"/>
                <a:cs typeface="Times New Roman" pitchFamily="18" charset="0"/>
              </a:rPr>
              <a:t>Сычужный фермент получают из сычугов 2-3 недельных телят. Он представляет собой порошок.</a:t>
            </a:r>
          </a:p>
          <a:p>
            <a:endParaRPr lang="ru-RU" sz="1100" dirty="0" smtClean="0"/>
          </a:p>
          <a:p>
            <a:pPr eaLnBrk="1" hangingPunct="1"/>
            <a:endParaRPr lang="ru-RU" dirty="0" smtClean="0"/>
          </a:p>
        </p:txBody>
      </p:sp>
      <p:pic>
        <p:nvPicPr>
          <p:cNvPr id="12292" name="Picture 2" descr="C:\Users\Людмила Васильевна\Desktop\автомобиль\Безымянный.png"/>
          <p:cNvPicPr>
            <a:picLocks noChangeAspect="1" noChangeArrowheads="1"/>
          </p:cNvPicPr>
          <p:nvPr/>
        </p:nvPicPr>
        <p:blipFill>
          <a:blip r:embed="rId3" cstate="print"/>
          <a:srcRect/>
          <a:stretch>
            <a:fillRect/>
          </a:stretch>
        </p:blipFill>
        <p:spPr bwMode="auto">
          <a:xfrm>
            <a:off x="2627784" y="5517232"/>
            <a:ext cx="1928813" cy="720080"/>
          </a:xfrm>
          <a:prstGeom prst="rect">
            <a:avLst/>
          </a:prstGeom>
          <a:noFill/>
          <a:ln w="9525">
            <a:noFill/>
            <a:miter lim="800000"/>
            <a:headEnd/>
            <a:tailEnd/>
          </a:ln>
        </p:spPr>
      </p:pic>
      <p:pic>
        <p:nvPicPr>
          <p:cNvPr id="12293" name="Picture 3" descr="Энергия сыра"/>
          <p:cNvPicPr>
            <a:picLocks noChangeAspect="1" noChangeArrowheads="1"/>
          </p:cNvPicPr>
          <p:nvPr/>
        </p:nvPicPr>
        <p:blipFill>
          <a:blip r:embed="rId4" cstate="print"/>
          <a:srcRect/>
          <a:stretch>
            <a:fillRect/>
          </a:stretch>
        </p:blipFill>
        <p:spPr bwMode="auto">
          <a:xfrm>
            <a:off x="4716016" y="5229200"/>
            <a:ext cx="1728192" cy="1412776"/>
          </a:xfrm>
          <a:prstGeom prst="rect">
            <a:avLst/>
          </a:prstGeom>
          <a:noFill/>
          <a:ln w="9525">
            <a:noFill/>
            <a:miter lim="800000"/>
            <a:headEnd/>
            <a:tailEnd/>
          </a:ln>
        </p:spPr>
      </p:pic>
      <p:pic>
        <p:nvPicPr>
          <p:cNvPr id="12294" name="Picture 5" descr="Фотобанк Лори"/>
          <p:cNvPicPr>
            <a:picLocks noChangeAspect="1" noChangeArrowheads="1"/>
          </p:cNvPicPr>
          <p:nvPr/>
        </p:nvPicPr>
        <p:blipFill>
          <a:blip r:embed="rId5" cstate="print"/>
          <a:srcRect/>
          <a:stretch>
            <a:fillRect/>
          </a:stretch>
        </p:blipFill>
        <p:spPr bwMode="auto">
          <a:xfrm>
            <a:off x="467544" y="5229200"/>
            <a:ext cx="2043932" cy="1486496"/>
          </a:xfrm>
          <a:prstGeom prst="rect">
            <a:avLst/>
          </a:prstGeom>
          <a:noFill/>
          <a:ln w="9525">
            <a:noFill/>
            <a:miter lim="800000"/>
            <a:headEnd/>
            <a:tailEnd/>
          </a:ln>
        </p:spPr>
      </p:pic>
      <p:pic>
        <p:nvPicPr>
          <p:cNvPr id="7" name="Picture 4" descr="виды сыра"/>
          <p:cNvPicPr>
            <a:picLocks noChangeAspect="1" noChangeArrowheads="1"/>
          </p:cNvPicPr>
          <p:nvPr/>
        </p:nvPicPr>
        <p:blipFill>
          <a:blip r:embed="rId6" cstate="print"/>
          <a:srcRect/>
          <a:stretch>
            <a:fillRect/>
          </a:stretch>
        </p:blipFill>
        <p:spPr>
          <a:xfrm>
            <a:off x="7452320" y="0"/>
            <a:ext cx="1404912" cy="1124744"/>
          </a:xfrm>
          <a:prstGeom prst="rect">
            <a:avLst/>
          </a:prstGeom>
          <a:noFill/>
          <a:ln/>
        </p:spPr>
      </p:pic>
      <p:pic>
        <p:nvPicPr>
          <p:cNvPr id="8" name="Picture 2" descr="C:\Documents and Settings\User\Мои документы\Мои рисунки\292047.jpg"/>
          <p:cNvPicPr>
            <a:picLocks noChangeAspect="1" noChangeArrowheads="1"/>
          </p:cNvPicPr>
          <p:nvPr/>
        </p:nvPicPr>
        <p:blipFill>
          <a:blip r:embed="rId7" cstate="print"/>
          <a:srcRect/>
          <a:stretch>
            <a:fillRect/>
          </a:stretch>
        </p:blipFill>
        <p:spPr bwMode="auto">
          <a:xfrm>
            <a:off x="6588224" y="5157192"/>
            <a:ext cx="2018730" cy="1345820"/>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457200" y="116632"/>
            <a:ext cx="7139136" cy="792088"/>
          </a:xfrm>
        </p:spPr>
        <p:txBody>
          <a:bodyPr>
            <a:normAutofit/>
          </a:bodyPr>
          <a:lstStyle/>
          <a:p>
            <a:r>
              <a:rPr lang="ru-RU" dirty="0">
                <a:solidFill>
                  <a:schemeClr val="hlink"/>
                </a:solidFill>
                <a:latin typeface="Monotype Corsiva" pitchFamily="66" charset="0"/>
                <a:cs typeface="Times New Roman" pitchFamily="18" charset="0"/>
              </a:rPr>
              <a:t>        Молочные продукты</a:t>
            </a:r>
          </a:p>
        </p:txBody>
      </p:sp>
      <p:sp>
        <p:nvSpPr>
          <p:cNvPr id="51203" name="Rectangle 3"/>
          <p:cNvSpPr>
            <a:spLocks noGrp="1" noChangeArrowheads="1"/>
          </p:cNvSpPr>
          <p:nvPr>
            <p:ph type="body" idx="1"/>
          </p:nvPr>
        </p:nvSpPr>
        <p:spPr>
          <a:xfrm>
            <a:off x="566738" y="908720"/>
            <a:ext cx="8001000" cy="5544469"/>
          </a:xfrm>
        </p:spPr>
        <p:txBody>
          <a:bodyPr>
            <a:normAutofit fontScale="85000" lnSpcReduction="10000"/>
          </a:bodyPr>
          <a:lstStyle/>
          <a:p>
            <a:pPr>
              <a:lnSpc>
                <a:spcPct val="80000"/>
              </a:lnSpc>
            </a:pPr>
            <a:endParaRPr lang="en-US" sz="1800" dirty="0" smtClean="0">
              <a:solidFill>
                <a:schemeClr val="folHlink"/>
              </a:solidFill>
              <a:latin typeface="Times New Roman" pitchFamily="18" charset="0"/>
              <a:cs typeface="Times New Roman" pitchFamily="18" charset="0"/>
            </a:endParaRPr>
          </a:p>
          <a:p>
            <a:pPr>
              <a:lnSpc>
                <a:spcPct val="80000"/>
              </a:lnSpc>
            </a:pPr>
            <a:r>
              <a:rPr lang="ru-RU" sz="1800" dirty="0" smtClean="0">
                <a:solidFill>
                  <a:schemeClr val="folHlink"/>
                </a:solidFill>
                <a:latin typeface="Times New Roman" pitchFamily="18" charset="0"/>
                <a:cs typeface="Times New Roman" pitchFamily="18" charset="0"/>
              </a:rPr>
              <a:t>Молоко</a:t>
            </a:r>
            <a:r>
              <a:rPr lang="ru-RU" sz="1800" dirty="0" smtClean="0">
                <a:latin typeface="Times New Roman" pitchFamily="18" charset="0"/>
                <a:cs typeface="Times New Roman" pitchFamily="18" charset="0"/>
              </a:rPr>
              <a:t> – </a:t>
            </a:r>
            <a:r>
              <a:rPr lang="en-US"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белая жидкость, выделяемая грудными железами самок.</a:t>
            </a:r>
          </a:p>
          <a:p>
            <a:pPr>
              <a:lnSpc>
                <a:spcPct val="80000"/>
              </a:lnSpc>
            </a:pPr>
            <a:r>
              <a:rPr lang="ru-RU" sz="1800" dirty="0" smtClean="0">
                <a:solidFill>
                  <a:schemeClr val="folHlink"/>
                </a:solidFill>
                <a:latin typeface="Times New Roman" pitchFamily="18" charset="0"/>
                <a:cs typeface="Times New Roman" pitchFamily="18" charset="0"/>
              </a:rPr>
              <a:t>Сливки</a:t>
            </a:r>
            <a:r>
              <a:rPr lang="ru-RU"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густой верхний отстой молока. </a:t>
            </a:r>
            <a:endParaRPr lang="en-US" sz="1800" dirty="0" smtClean="0">
              <a:solidFill>
                <a:schemeClr val="folHlink"/>
              </a:solidFill>
              <a:latin typeface="Times New Roman" pitchFamily="18" charset="0"/>
              <a:cs typeface="Times New Roman" pitchFamily="18" charset="0"/>
            </a:endParaRPr>
          </a:p>
          <a:p>
            <a:pPr>
              <a:lnSpc>
                <a:spcPct val="80000"/>
              </a:lnSpc>
            </a:pPr>
            <a:r>
              <a:rPr lang="ru-RU" sz="1800" dirty="0" smtClean="0">
                <a:solidFill>
                  <a:schemeClr val="folHlink"/>
                </a:solidFill>
                <a:latin typeface="Times New Roman" pitchFamily="18" charset="0"/>
                <a:cs typeface="Times New Roman" pitchFamily="18" charset="0"/>
              </a:rPr>
              <a:t>Сыр</a:t>
            </a:r>
            <a:r>
              <a:rPr lang="ru-RU" sz="1800" dirty="0" smtClean="0">
                <a:latin typeface="Times New Roman" pitchFamily="18" charset="0"/>
                <a:cs typeface="Times New Roman" pitchFamily="18" charset="0"/>
              </a:rPr>
              <a:t> </a:t>
            </a:r>
            <a:r>
              <a:rPr lang="ru-RU" sz="1800" dirty="0">
                <a:latin typeface="Times New Roman" pitchFamily="18" charset="0"/>
                <a:cs typeface="Times New Roman" pitchFamily="18" charset="0"/>
              </a:rPr>
              <a:t>- </a:t>
            </a:r>
            <a:r>
              <a:rPr lang="en-US"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получают </a:t>
            </a:r>
            <a:r>
              <a:rPr lang="ru-RU" sz="1800" dirty="0">
                <a:latin typeface="Times New Roman" pitchFamily="18" charset="0"/>
                <a:cs typeface="Times New Roman" pitchFamily="18" charset="0"/>
              </a:rPr>
              <a:t>из заквашенного особым образом молока.</a:t>
            </a:r>
          </a:p>
          <a:p>
            <a:r>
              <a:rPr lang="ru-RU" sz="1800" dirty="0" smtClean="0">
                <a:solidFill>
                  <a:schemeClr val="folHlink"/>
                </a:solidFill>
                <a:latin typeface="Times New Roman" pitchFamily="18" charset="0"/>
                <a:cs typeface="Times New Roman" pitchFamily="18" charset="0"/>
              </a:rPr>
              <a:t>Творог</a:t>
            </a:r>
            <a:r>
              <a:rPr lang="ru-RU"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сгустки кислого молока.</a:t>
            </a:r>
          </a:p>
          <a:p>
            <a:r>
              <a:rPr lang="ru-RU" sz="1800" dirty="0" smtClean="0">
                <a:solidFill>
                  <a:schemeClr val="folHlink"/>
                </a:solidFill>
                <a:latin typeface="Times New Roman" pitchFamily="18" charset="0"/>
                <a:cs typeface="Times New Roman" pitchFamily="18" charset="0"/>
              </a:rPr>
              <a:t>Варенец</a:t>
            </a:r>
            <a:r>
              <a:rPr lang="ru-RU" sz="1800" dirty="0" smtClean="0">
                <a:latin typeface="Times New Roman" pitchFamily="18" charset="0"/>
                <a:cs typeface="Times New Roman" pitchFamily="18" charset="0"/>
              </a:rPr>
              <a:t> – </a:t>
            </a:r>
            <a:r>
              <a:rPr lang="en-US"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квашеное топленое молоко.</a:t>
            </a:r>
          </a:p>
          <a:p>
            <a:r>
              <a:rPr lang="ru-RU" sz="1800" dirty="0" smtClean="0">
                <a:solidFill>
                  <a:schemeClr val="folHlink"/>
                </a:solidFill>
                <a:latin typeface="Times New Roman" pitchFamily="18" charset="0"/>
                <a:cs typeface="Times New Roman" pitchFamily="18" charset="0"/>
              </a:rPr>
              <a:t>Ряженка</a:t>
            </a:r>
            <a:r>
              <a:rPr lang="ru-RU" sz="1800" dirty="0" smtClean="0">
                <a:latin typeface="Times New Roman" pitchFamily="18" charset="0"/>
                <a:cs typeface="Times New Roman" pitchFamily="18" charset="0"/>
              </a:rPr>
              <a:t> – </a:t>
            </a:r>
            <a:r>
              <a:rPr lang="en-US"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квашеное топленое молоко.</a:t>
            </a:r>
          </a:p>
          <a:p>
            <a:r>
              <a:rPr lang="ru-RU" sz="1800" dirty="0" smtClean="0">
                <a:solidFill>
                  <a:schemeClr val="folHlink"/>
                </a:solidFill>
                <a:latin typeface="Times New Roman" pitchFamily="18" charset="0"/>
                <a:cs typeface="Times New Roman" pitchFamily="18" charset="0"/>
              </a:rPr>
              <a:t>Сметана</a:t>
            </a:r>
            <a:r>
              <a:rPr lang="ru-RU" sz="1800" dirty="0" smtClean="0">
                <a:latin typeface="Times New Roman" pitchFamily="18" charset="0"/>
                <a:cs typeface="Times New Roman" pitchFamily="18" charset="0"/>
              </a:rPr>
              <a:t> – </a:t>
            </a:r>
            <a:r>
              <a:rPr lang="en-US"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продукт из скисших сливок.</a:t>
            </a:r>
          </a:p>
          <a:p>
            <a:r>
              <a:rPr lang="ru-RU" sz="1800" dirty="0" smtClean="0">
                <a:solidFill>
                  <a:schemeClr val="folHlink"/>
                </a:solidFill>
                <a:latin typeface="Times New Roman" pitchFamily="18" charset="0"/>
                <a:cs typeface="Times New Roman" pitchFamily="18" charset="0"/>
              </a:rPr>
              <a:t>Бланманже</a:t>
            </a:r>
            <a:r>
              <a:rPr lang="ru-RU" sz="1800" dirty="0" smtClean="0">
                <a:latin typeface="Times New Roman" pitchFamily="18" charset="0"/>
                <a:cs typeface="Times New Roman" pitchFamily="18" charset="0"/>
              </a:rPr>
              <a:t> – </a:t>
            </a:r>
            <a:r>
              <a:rPr lang="en-US"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желе из сливок.</a:t>
            </a:r>
          </a:p>
          <a:p>
            <a:r>
              <a:rPr lang="ru-RU" sz="1800" dirty="0" smtClean="0">
                <a:solidFill>
                  <a:schemeClr val="folHlink"/>
                </a:solidFill>
                <a:latin typeface="Times New Roman" pitchFamily="18" charset="0"/>
                <a:cs typeface="Times New Roman" pitchFamily="18" charset="0"/>
              </a:rPr>
              <a:t>Мороженое</a:t>
            </a:r>
            <a:r>
              <a:rPr lang="ru-RU" sz="1800" dirty="0" smtClean="0">
                <a:latin typeface="Times New Roman" pitchFamily="18" charset="0"/>
                <a:cs typeface="Times New Roman" pitchFamily="18" charset="0"/>
              </a:rPr>
              <a:t> – </a:t>
            </a:r>
            <a:r>
              <a:rPr lang="en-US"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замороженное сладкое кушанье из сливок.</a:t>
            </a:r>
          </a:p>
          <a:p>
            <a:r>
              <a:rPr lang="ru-RU" sz="1800" dirty="0" smtClean="0">
                <a:solidFill>
                  <a:schemeClr val="folHlink"/>
                </a:solidFill>
                <a:latin typeface="Times New Roman" pitchFamily="18" charset="0"/>
                <a:cs typeface="Times New Roman" pitchFamily="18" charset="0"/>
              </a:rPr>
              <a:t>Сыворотка</a:t>
            </a:r>
            <a:r>
              <a:rPr lang="ru-RU" sz="1800" dirty="0" smtClean="0">
                <a:latin typeface="Times New Roman" pitchFamily="18" charset="0"/>
                <a:cs typeface="Times New Roman" pitchFamily="18" charset="0"/>
              </a:rPr>
              <a:t> – </a:t>
            </a:r>
            <a:r>
              <a:rPr lang="en-US"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жидкий отстой свернувшегося молока.</a:t>
            </a:r>
          </a:p>
          <a:p>
            <a:r>
              <a:rPr lang="ru-RU" sz="1800" dirty="0" smtClean="0">
                <a:solidFill>
                  <a:schemeClr val="folHlink"/>
                </a:solidFill>
                <a:latin typeface="Times New Roman" pitchFamily="18" charset="0"/>
                <a:cs typeface="Times New Roman" pitchFamily="18" charset="0"/>
              </a:rPr>
              <a:t>Простокваша</a:t>
            </a:r>
            <a:r>
              <a:rPr lang="ru-RU" sz="1800" dirty="0" smtClean="0">
                <a:latin typeface="Times New Roman" pitchFamily="18" charset="0"/>
                <a:cs typeface="Times New Roman" pitchFamily="18" charset="0"/>
              </a:rPr>
              <a:t> – </a:t>
            </a:r>
            <a:r>
              <a:rPr lang="en-US"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густое закисшее молоко.</a:t>
            </a:r>
          </a:p>
          <a:p>
            <a:r>
              <a:rPr lang="ru-RU" sz="1800" dirty="0" smtClean="0">
                <a:solidFill>
                  <a:schemeClr val="folHlink"/>
                </a:solidFill>
                <a:latin typeface="Times New Roman" pitchFamily="18" charset="0"/>
                <a:cs typeface="Times New Roman" pitchFamily="18" charset="0"/>
              </a:rPr>
              <a:t>Лактобациллин</a:t>
            </a:r>
            <a:r>
              <a:rPr lang="ru-RU" sz="1800" dirty="0" smtClean="0">
                <a:latin typeface="Times New Roman" pitchFamily="18" charset="0"/>
                <a:cs typeface="Times New Roman" pitchFamily="18" charset="0"/>
              </a:rPr>
              <a:t> – </a:t>
            </a:r>
            <a:r>
              <a:rPr lang="en-US"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вид простокваши.</a:t>
            </a:r>
            <a:endParaRPr lang="en-US" sz="1800" dirty="0" smtClean="0">
              <a:solidFill>
                <a:schemeClr val="folHlink"/>
              </a:solidFill>
              <a:latin typeface="Times New Roman" pitchFamily="18" charset="0"/>
              <a:cs typeface="Times New Roman" pitchFamily="18" charset="0"/>
            </a:endParaRPr>
          </a:p>
          <a:p>
            <a:pPr>
              <a:lnSpc>
                <a:spcPct val="80000"/>
              </a:lnSpc>
            </a:pPr>
            <a:r>
              <a:rPr lang="ru-RU" sz="1800" dirty="0" smtClean="0">
                <a:solidFill>
                  <a:schemeClr val="folHlink"/>
                </a:solidFill>
                <a:latin typeface="Times New Roman" pitchFamily="18" charset="0"/>
                <a:cs typeface="Times New Roman" pitchFamily="18" charset="0"/>
              </a:rPr>
              <a:t>Айран </a:t>
            </a:r>
            <a:r>
              <a:rPr lang="ru-RU" sz="1800" dirty="0">
                <a:latin typeface="Times New Roman" pitchFamily="18" charset="0"/>
                <a:cs typeface="Times New Roman" pitchFamily="18" charset="0"/>
              </a:rPr>
              <a:t>- </a:t>
            </a:r>
            <a:r>
              <a:rPr lang="en-US"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напиток</a:t>
            </a:r>
            <a:r>
              <a:rPr lang="ru-RU" sz="1800" dirty="0">
                <a:latin typeface="Times New Roman" pitchFamily="18" charset="0"/>
                <a:cs typeface="Times New Roman" pitchFamily="18" charset="0"/>
              </a:rPr>
              <a:t>, похожий на кефир.</a:t>
            </a:r>
          </a:p>
          <a:p>
            <a:pPr>
              <a:lnSpc>
                <a:spcPct val="80000"/>
              </a:lnSpc>
            </a:pPr>
            <a:r>
              <a:rPr lang="ru-RU" sz="1800" dirty="0">
                <a:solidFill>
                  <a:schemeClr val="folHlink"/>
                </a:solidFill>
                <a:latin typeface="Times New Roman" pitchFamily="18" charset="0"/>
                <a:cs typeface="Times New Roman" pitchFamily="18" charset="0"/>
              </a:rPr>
              <a:t>Кефир</a:t>
            </a:r>
            <a:r>
              <a:rPr lang="ru-RU" sz="1800" dirty="0">
                <a:latin typeface="Times New Roman" pitchFamily="18" charset="0"/>
                <a:cs typeface="Times New Roman" pitchFamily="18" charset="0"/>
              </a:rPr>
              <a:t> - </a:t>
            </a:r>
            <a:r>
              <a:rPr lang="en-US"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густой </a:t>
            </a:r>
            <a:r>
              <a:rPr lang="ru-RU" sz="1800" dirty="0">
                <a:latin typeface="Times New Roman" pitchFamily="18" charset="0"/>
                <a:cs typeface="Times New Roman" pitchFamily="18" charset="0"/>
              </a:rPr>
              <a:t>напиток из перебродившего молока.</a:t>
            </a:r>
          </a:p>
          <a:p>
            <a:pPr>
              <a:lnSpc>
                <a:spcPct val="80000"/>
              </a:lnSpc>
            </a:pPr>
            <a:r>
              <a:rPr lang="ru-RU" sz="1800" dirty="0">
                <a:solidFill>
                  <a:schemeClr val="folHlink"/>
                </a:solidFill>
                <a:latin typeface="Times New Roman" pitchFamily="18" charset="0"/>
                <a:cs typeface="Times New Roman" pitchFamily="18" charset="0"/>
              </a:rPr>
              <a:t>Кумыс </a:t>
            </a:r>
            <a:r>
              <a:rPr lang="ru-RU" sz="1800" dirty="0">
                <a:latin typeface="Times New Roman" pitchFamily="18" charset="0"/>
                <a:cs typeface="Times New Roman" pitchFamily="18" charset="0"/>
              </a:rPr>
              <a:t>- </a:t>
            </a:r>
            <a:r>
              <a:rPr lang="en-US"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кобылье </a:t>
            </a:r>
            <a:r>
              <a:rPr lang="ru-RU" sz="1800" dirty="0">
                <a:latin typeface="Times New Roman" pitchFamily="18" charset="0"/>
                <a:cs typeface="Times New Roman" pitchFamily="18" charset="0"/>
              </a:rPr>
              <a:t>молоко.</a:t>
            </a:r>
          </a:p>
          <a:p>
            <a:pPr>
              <a:lnSpc>
                <a:spcPct val="80000"/>
              </a:lnSpc>
            </a:pPr>
            <a:r>
              <a:rPr lang="ru-RU" sz="1800" dirty="0">
                <a:solidFill>
                  <a:schemeClr val="folHlink"/>
                </a:solidFill>
                <a:latin typeface="Times New Roman" pitchFamily="18" charset="0"/>
                <a:cs typeface="Times New Roman" pitchFamily="18" charset="0"/>
              </a:rPr>
              <a:t>Масло</a:t>
            </a:r>
            <a:r>
              <a:rPr lang="ru-RU" sz="1800" dirty="0">
                <a:latin typeface="Times New Roman" pitchFamily="18" charset="0"/>
                <a:cs typeface="Times New Roman" pitchFamily="18" charset="0"/>
              </a:rPr>
              <a:t> – </a:t>
            </a:r>
            <a:r>
              <a:rPr lang="en-US"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жировое </a:t>
            </a:r>
            <a:r>
              <a:rPr lang="ru-RU" sz="1800" dirty="0">
                <a:latin typeface="Times New Roman" pitchFamily="18" charset="0"/>
                <a:cs typeface="Times New Roman" pitchFamily="18" charset="0"/>
              </a:rPr>
              <a:t>вещество.</a:t>
            </a:r>
          </a:p>
          <a:p>
            <a:pPr>
              <a:lnSpc>
                <a:spcPct val="80000"/>
              </a:lnSpc>
            </a:pPr>
            <a:r>
              <a:rPr lang="ru-RU" sz="1800" dirty="0">
                <a:solidFill>
                  <a:schemeClr val="folHlink"/>
                </a:solidFill>
                <a:latin typeface="Times New Roman" pitchFamily="18" charset="0"/>
                <a:cs typeface="Times New Roman" pitchFamily="18" charset="0"/>
              </a:rPr>
              <a:t>Обрат </a:t>
            </a:r>
            <a:r>
              <a:rPr lang="ru-RU" sz="1800" dirty="0">
                <a:latin typeface="Times New Roman" pitchFamily="18" charset="0"/>
                <a:cs typeface="Times New Roman" pitchFamily="18" charset="0"/>
              </a:rPr>
              <a:t>– </a:t>
            </a:r>
            <a:r>
              <a:rPr lang="en-US"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обезжиренное </a:t>
            </a:r>
            <a:r>
              <a:rPr lang="ru-RU" sz="1800" dirty="0">
                <a:latin typeface="Times New Roman" pitchFamily="18" charset="0"/>
                <a:cs typeface="Times New Roman" pitchFamily="18" charset="0"/>
              </a:rPr>
              <a:t>молоко.</a:t>
            </a:r>
          </a:p>
          <a:p>
            <a:pPr>
              <a:lnSpc>
                <a:spcPct val="80000"/>
              </a:lnSpc>
            </a:pPr>
            <a:r>
              <a:rPr lang="ru-RU" sz="1800" dirty="0">
                <a:solidFill>
                  <a:schemeClr val="folHlink"/>
                </a:solidFill>
                <a:latin typeface="Times New Roman" pitchFamily="18" charset="0"/>
                <a:cs typeface="Times New Roman" pitchFamily="18" charset="0"/>
              </a:rPr>
              <a:t>Пахта </a:t>
            </a:r>
            <a:r>
              <a:rPr lang="ru-RU" sz="1800" dirty="0">
                <a:latin typeface="Times New Roman" pitchFamily="18" charset="0"/>
                <a:cs typeface="Times New Roman" pitchFamily="18" charset="0"/>
              </a:rPr>
              <a:t>– </a:t>
            </a:r>
            <a:r>
              <a:rPr lang="en-US"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обезжиренные </a:t>
            </a:r>
            <a:r>
              <a:rPr lang="ru-RU" sz="1800" dirty="0">
                <a:latin typeface="Times New Roman" pitchFamily="18" charset="0"/>
                <a:cs typeface="Times New Roman" pitchFamily="18" charset="0"/>
              </a:rPr>
              <a:t>сливки.</a:t>
            </a:r>
          </a:p>
          <a:p>
            <a:pPr>
              <a:lnSpc>
                <a:spcPct val="80000"/>
              </a:lnSpc>
            </a:pPr>
            <a:r>
              <a:rPr lang="ru-RU" sz="1800" dirty="0">
                <a:solidFill>
                  <a:schemeClr val="folHlink"/>
                </a:solidFill>
                <a:latin typeface="Times New Roman" pitchFamily="18" charset="0"/>
                <a:cs typeface="Times New Roman" pitchFamily="18" charset="0"/>
              </a:rPr>
              <a:t>Сырок</a:t>
            </a:r>
            <a:r>
              <a:rPr lang="ru-RU" sz="1800" dirty="0">
                <a:latin typeface="Times New Roman" pitchFamily="18" charset="0"/>
                <a:cs typeface="Times New Roman" pitchFamily="18" charset="0"/>
              </a:rPr>
              <a:t> – </a:t>
            </a:r>
            <a:r>
              <a:rPr lang="en-US"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творожная </a:t>
            </a:r>
            <a:r>
              <a:rPr lang="ru-RU" sz="1800" dirty="0">
                <a:latin typeface="Times New Roman" pitchFamily="18" charset="0"/>
                <a:cs typeface="Times New Roman" pitchFamily="18" charset="0"/>
              </a:rPr>
              <a:t>масса.</a:t>
            </a:r>
          </a:p>
          <a:p>
            <a:pPr>
              <a:lnSpc>
                <a:spcPct val="80000"/>
              </a:lnSpc>
            </a:pPr>
            <a:r>
              <a:rPr lang="ru-RU" sz="1800" dirty="0">
                <a:solidFill>
                  <a:schemeClr val="folHlink"/>
                </a:solidFill>
                <a:latin typeface="Times New Roman" pitchFamily="18" charset="0"/>
                <a:cs typeface="Times New Roman" pitchFamily="18" charset="0"/>
              </a:rPr>
              <a:t>Суфле</a:t>
            </a:r>
            <a:r>
              <a:rPr lang="ru-RU" sz="1800" dirty="0">
                <a:latin typeface="Times New Roman" pitchFamily="18" charset="0"/>
                <a:cs typeface="Times New Roman" pitchFamily="18" charset="0"/>
              </a:rPr>
              <a:t> – </a:t>
            </a:r>
            <a:r>
              <a:rPr lang="en-US"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сливки </a:t>
            </a:r>
            <a:r>
              <a:rPr lang="ru-RU" sz="1800" dirty="0">
                <a:latin typeface="Times New Roman" pitchFamily="18" charset="0"/>
                <a:cs typeface="Times New Roman" pitchFamily="18" charset="0"/>
              </a:rPr>
              <a:t>или молоко с сахаром для приготовления мороженого.</a:t>
            </a:r>
          </a:p>
          <a:p>
            <a:pPr>
              <a:lnSpc>
                <a:spcPct val="80000"/>
              </a:lnSpc>
            </a:pPr>
            <a:r>
              <a:rPr lang="ru-RU" sz="1800" dirty="0">
                <a:solidFill>
                  <a:schemeClr val="folHlink"/>
                </a:solidFill>
                <a:latin typeface="Times New Roman" pitchFamily="18" charset="0"/>
                <a:cs typeface="Times New Roman" pitchFamily="18" charset="0"/>
              </a:rPr>
              <a:t>Брынза</a:t>
            </a:r>
            <a:r>
              <a:rPr lang="ru-RU" sz="1800" dirty="0">
                <a:latin typeface="Times New Roman" pitchFamily="18" charset="0"/>
                <a:cs typeface="Times New Roman" pitchFamily="18" charset="0"/>
              </a:rPr>
              <a:t> – </a:t>
            </a:r>
            <a:r>
              <a:rPr lang="en-US"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сыр </a:t>
            </a:r>
            <a:r>
              <a:rPr lang="ru-RU" sz="1800" dirty="0">
                <a:latin typeface="Times New Roman" pitchFamily="18" charset="0"/>
                <a:cs typeface="Times New Roman" pitchFamily="18" charset="0"/>
              </a:rPr>
              <a:t>из овечьего молока.</a:t>
            </a:r>
          </a:p>
          <a:p>
            <a:pPr>
              <a:lnSpc>
                <a:spcPct val="80000"/>
              </a:lnSpc>
            </a:pPr>
            <a:r>
              <a:rPr lang="ru-RU" sz="1800" dirty="0">
                <a:solidFill>
                  <a:schemeClr val="folHlink"/>
                </a:solidFill>
                <a:latin typeface="Times New Roman" pitchFamily="18" charset="0"/>
                <a:cs typeface="Times New Roman" pitchFamily="18" charset="0"/>
              </a:rPr>
              <a:t>Йогурт </a:t>
            </a:r>
            <a:r>
              <a:rPr lang="ru-RU" sz="1800" dirty="0">
                <a:latin typeface="Times New Roman" pitchFamily="18" charset="0"/>
                <a:cs typeface="Times New Roman" pitchFamily="18" charset="0"/>
              </a:rPr>
              <a:t>– </a:t>
            </a:r>
            <a:r>
              <a:rPr lang="en-US"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кисломолочный </a:t>
            </a:r>
            <a:r>
              <a:rPr lang="ru-RU" sz="1800" dirty="0">
                <a:latin typeface="Times New Roman" pitchFamily="18" charset="0"/>
                <a:cs typeface="Times New Roman" pitchFamily="18" charset="0"/>
              </a:rPr>
              <a:t>продукт с витаминами и фруктовыми добавками.</a:t>
            </a:r>
          </a:p>
          <a:p>
            <a:pPr>
              <a:lnSpc>
                <a:spcPct val="80000"/>
              </a:lnSpc>
            </a:pPr>
            <a:r>
              <a:rPr lang="ru-RU" sz="1800" dirty="0">
                <a:solidFill>
                  <a:schemeClr val="folHlink"/>
                </a:solidFill>
                <a:latin typeface="Times New Roman" pitchFamily="18" charset="0"/>
                <a:cs typeface="Times New Roman" pitchFamily="18" charset="0"/>
              </a:rPr>
              <a:t>Мацони</a:t>
            </a:r>
            <a:r>
              <a:rPr lang="ru-RU" sz="1800" dirty="0">
                <a:latin typeface="Times New Roman" pitchFamily="18" charset="0"/>
                <a:cs typeface="Times New Roman" pitchFamily="18" charset="0"/>
              </a:rPr>
              <a:t> – </a:t>
            </a:r>
            <a:r>
              <a:rPr lang="en-US"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простокваша</a:t>
            </a:r>
            <a:r>
              <a:rPr lang="ru-RU" sz="1800" dirty="0">
                <a:latin typeface="Times New Roman" pitchFamily="18" charset="0"/>
                <a:cs typeface="Times New Roman" pitchFamily="18" charset="0"/>
              </a:rPr>
              <a:t>.</a:t>
            </a:r>
          </a:p>
          <a:p>
            <a:pPr>
              <a:lnSpc>
                <a:spcPct val="80000"/>
              </a:lnSpc>
            </a:pPr>
            <a:endParaRPr lang="ru-RU" sz="1800" dirty="0">
              <a:latin typeface="Times New Roman" pitchFamily="18" charset="0"/>
              <a:cs typeface="Times New Roman" pitchFamily="18" charset="0"/>
            </a:endParaRPr>
          </a:p>
        </p:txBody>
      </p:sp>
      <p:pic>
        <p:nvPicPr>
          <p:cNvPr id="922625" name="Picture 1" descr="C:\Documents and Settings\User\Мои документы\Мои рисунки\1351583259_molochnye-produkty-1.jpg"/>
          <p:cNvPicPr>
            <a:picLocks noChangeAspect="1" noChangeArrowheads="1"/>
          </p:cNvPicPr>
          <p:nvPr/>
        </p:nvPicPr>
        <p:blipFill>
          <a:blip r:embed="rId3" cstate="print"/>
          <a:srcRect/>
          <a:stretch>
            <a:fillRect/>
          </a:stretch>
        </p:blipFill>
        <p:spPr bwMode="auto">
          <a:xfrm>
            <a:off x="6300192" y="1772816"/>
            <a:ext cx="2237234" cy="1944216"/>
          </a:xfrm>
          <a:prstGeom prst="rect">
            <a:avLst/>
          </a:prstGeom>
          <a:noFill/>
        </p:spPr>
      </p:pic>
      <p:pic>
        <p:nvPicPr>
          <p:cNvPr id="922626" name="Picture 2" descr="C:\Documents and Settings\User\Мои документы\Мои рисунки\292047.jpg"/>
          <p:cNvPicPr>
            <a:picLocks noChangeAspect="1" noChangeArrowheads="1"/>
          </p:cNvPicPr>
          <p:nvPr/>
        </p:nvPicPr>
        <p:blipFill>
          <a:blip r:embed="rId4" cstate="print"/>
          <a:srcRect/>
          <a:stretch>
            <a:fillRect/>
          </a:stretch>
        </p:blipFill>
        <p:spPr bwMode="auto">
          <a:xfrm>
            <a:off x="6444208" y="3789040"/>
            <a:ext cx="2160240" cy="1584176"/>
          </a:xfrm>
          <a:prstGeom prst="rect">
            <a:avLst/>
          </a:prstGeom>
          <a:noFill/>
        </p:spPr>
      </p:pic>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47106" name="Rectangle 2"/>
          <p:cNvSpPr>
            <a:spLocks noGrp="1" noRot="1" noChangeArrowheads="1"/>
          </p:cNvSpPr>
          <p:nvPr>
            <p:ph type="title"/>
          </p:nvPr>
        </p:nvSpPr>
        <p:spPr>
          <a:xfrm>
            <a:off x="457200" y="692696"/>
            <a:ext cx="6347048" cy="648072"/>
          </a:xfrm>
        </p:spPr>
        <p:txBody>
          <a:bodyPr>
            <a:normAutofit fontScale="90000"/>
          </a:bodyPr>
          <a:lstStyle/>
          <a:p>
            <a:r>
              <a:rPr lang="ru-RU" b="1" i="1" dirty="0" smtClean="0">
                <a:solidFill>
                  <a:schemeClr val="tx2"/>
                </a:solidFill>
                <a:latin typeface="Times New Roman" pitchFamily="18" charset="0"/>
                <a:cs typeface="Times New Roman" pitchFamily="18" charset="0"/>
              </a:rPr>
              <a:t>Определите состав молока:</a:t>
            </a:r>
            <a:br>
              <a:rPr lang="ru-RU" b="1" i="1" dirty="0" smtClean="0">
                <a:solidFill>
                  <a:schemeClr val="tx2"/>
                </a:solidFill>
                <a:latin typeface="Times New Roman" pitchFamily="18" charset="0"/>
                <a:cs typeface="Times New Roman" pitchFamily="18" charset="0"/>
              </a:rPr>
            </a:br>
            <a:endParaRPr lang="ru-RU" b="1" dirty="0"/>
          </a:p>
        </p:txBody>
      </p:sp>
      <p:sp>
        <p:nvSpPr>
          <p:cNvPr id="47107" name="Rectangle 3"/>
          <p:cNvSpPr>
            <a:spLocks noGrp="1" noRot="1" noChangeArrowheads="1"/>
          </p:cNvSpPr>
          <p:nvPr>
            <p:ph type="body" idx="1"/>
          </p:nvPr>
        </p:nvSpPr>
        <p:spPr/>
        <p:txBody>
          <a:bodyPr/>
          <a:lstStyle/>
          <a:p>
            <a:pPr marL="533400" indent="-533400">
              <a:buClr>
                <a:schemeClr val="hlink"/>
              </a:buClr>
              <a:buNone/>
            </a:pPr>
            <a:r>
              <a:rPr lang="ru-RU" sz="1400" b="1" i="1" dirty="0" smtClean="0">
                <a:solidFill>
                  <a:schemeClr val="accent6">
                    <a:lumMod val="50000"/>
                  </a:schemeClr>
                </a:solidFill>
                <a:latin typeface="Times New Roman" pitchFamily="18" charset="0"/>
                <a:cs typeface="Times New Roman" pitchFamily="18" charset="0"/>
              </a:rPr>
              <a:t>1.ВКУСНЫЕ И ПОЛЕЗНЫЕ, ОТВЕЧАЮТ </a:t>
            </a:r>
          </a:p>
          <a:p>
            <a:pPr marL="533400" indent="-533400">
              <a:buClr>
                <a:schemeClr val="hlink"/>
              </a:buClr>
              <a:buNone/>
            </a:pPr>
            <a:r>
              <a:rPr lang="ru-RU" sz="1400" b="1" i="1" dirty="0" smtClean="0">
                <a:solidFill>
                  <a:schemeClr val="accent6">
                    <a:lumMod val="50000"/>
                  </a:schemeClr>
                </a:solidFill>
                <a:latin typeface="Times New Roman" pitchFamily="18" charset="0"/>
                <a:cs typeface="Times New Roman" pitchFamily="18" charset="0"/>
              </a:rPr>
              <a:t>ЗА СОСТОЯНИЕ КОЖИ, ЗРЕНИЯ, ИММУНИТЕТА</a:t>
            </a:r>
            <a:r>
              <a:rPr lang="ru-RU" sz="1600" b="1" dirty="0" smtClean="0">
                <a:solidFill>
                  <a:schemeClr val="accent6">
                    <a:lumMod val="50000"/>
                  </a:schemeClr>
                </a:solidFill>
                <a:latin typeface="Times New Roman" pitchFamily="18" charset="0"/>
                <a:cs typeface="Times New Roman" pitchFamily="18" charset="0"/>
              </a:rPr>
              <a:t>.</a:t>
            </a:r>
          </a:p>
          <a:p>
            <a:endParaRPr lang="ru-RU" dirty="0">
              <a:solidFill>
                <a:schemeClr val="accent3">
                  <a:lumMod val="75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7108" name="Rectangle 4"/>
          <p:cNvSpPr>
            <a:spLocks noChangeArrowheads="1"/>
          </p:cNvSpPr>
          <p:nvPr/>
        </p:nvSpPr>
        <p:spPr bwMode="auto">
          <a:xfrm>
            <a:off x="457200" y="277813"/>
            <a:ext cx="8229600" cy="1139825"/>
          </a:xfrm>
          <a:prstGeom prst="rect">
            <a:avLst/>
          </a:prstGeom>
          <a:noFill/>
          <a:ln w="9525">
            <a:noFill/>
            <a:miter lim="800000"/>
            <a:headEnd/>
            <a:tailEnd/>
          </a:ln>
          <a:effectLst/>
        </p:spPr>
        <p:txBody>
          <a:bodyPr anchor="ctr" anchorCtr="1"/>
          <a:lstStyle/>
          <a:p>
            <a:pPr eaLnBrk="1" hangingPunct="1"/>
            <a:endParaRPr lang="ru-RU" sz="4400" i="1" dirty="0">
              <a:solidFill>
                <a:schemeClr val="tx2"/>
              </a:solidFill>
              <a:effectLst>
                <a:outerShdw blurRad="38100" dist="38100" dir="2700000" algn="tl">
                  <a:srgbClr val="000000"/>
                </a:outerShdw>
              </a:effectLst>
              <a:latin typeface="Times New Roman" pitchFamily="18" charset="0"/>
              <a:cs typeface="Times New Roman" pitchFamily="18" charset="0"/>
            </a:endParaRPr>
          </a:p>
        </p:txBody>
      </p:sp>
      <p:sp>
        <p:nvSpPr>
          <p:cNvPr id="47109" name="Rectangle 5"/>
          <p:cNvSpPr>
            <a:spLocks noChangeArrowheads="1"/>
          </p:cNvSpPr>
          <p:nvPr/>
        </p:nvSpPr>
        <p:spPr bwMode="auto">
          <a:xfrm>
            <a:off x="457200" y="1600200"/>
            <a:ext cx="4038600" cy="4525963"/>
          </a:xfrm>
          <a:prstGeom prst="rect">
            <a:avLst/>
          </a:prstGeom>
          <a:noFill/>
          <a:ln w="9525">
            <a:noFill/>
            <a:miter lim="800000"/>
            <a:headEnd/>
            <a:tailEnd/>
          </a:ln>
          <a:effectLst/>
        </p:spPr>
        <p:txBody>
          <a:bodyPr/>
          <a:lstStyle/>
          <a:p>
            <a:pPr marL="533400" indent="-533400" eaLnBrk="1" hangingPunct="1">
              <a:spcBef>
                <a:spcPct val="20000"/>
              </a:spcBef>
              <a:buClr>
                <a:schemeClr val="hlink"/>
              </a:buClr>
              <a:buFont typeface="Wingdings" pitchFamily="2" charset="2"/>
              <a:buChar char="§"/>
            </a:pPr>
            <a:endParaRPr lang="ru-RU" sz="1400" dirty="0">
              <a:latin typeface="Times New Roman" pitchFamily="18" charset="0"/>
              <a:cs typeface="Times New Roman" pitchFamily="18" charset="0"/>
            </a:endParaRPr>
          </a:p>
          <a:p>
            <a:pPr marL="533400" indent="-533400" eaLnBrk="1" hangingPunct="1">
              <a:spcBef>
                <a:spcPct val="20000"/>
              </a:spcBef>
              <a:buClr>
                <a:schemeClr val="hlink"/>
              </a:buClr>
              <a:buFont typeface="Wingdings" pitchFamily="2" charset="2"/>
              <a:buChar char="§"/>
            </a:pPr>
            <a:endParaRPr lang="ru-RU" sz="1400" dirty="0">
              <a:latin typeface="Times New Roman" pitchFamily="18" charset="0"/>
              <a:cs typeface="Times New Roman" pitchFamily="18" charset="0"/>
            </a:endParaRPr>
          </a:p>
          <a:p>
            <a:pPr marL="533400" indent="-533400" eaLnBrk="1" hangingPunct="1">
              <a:spcBef>
                <a:spcPct val="20000"/>
              </a:spcBef>
              <a:buClr>
                <a:schemeClr val="hlink"/>
              </a:buClr>
              <a:buFont typeface="Wingdings" pitchFamily="2" charset="2"/>
              <a:buChar char="§"/>
            </a:pPr>
            <a:endParaRPr lang="ru-RU" sz="1400" dirty="0">
              <a:latin typeface="Times New Roman" pitchFamily="18" charset="0"/>
              <a:cs typeface="Times New Roman" pitchFamily="18" charset="0"/>
            </a:endParaRPr>
          </a:p>
        </p:txBody>
      </p:sp>
      <p:sp>
        <p:nvSpPr>
          <p:cNvPr id="47110" name="Rectangle 6"/>
          <p:cNvSpPr>
            <a:spLocks noChangeArrowheads="1"/>
          </p:cNvSpPr>
          <p:nvPr/>
        </p:nvSpPr>
        <p:spPr bwMode="auto">
          <a:xfrm>
            <a:off x="4716463" y="1600200"/>
            <a:ext cx="3970337" cy="4492625"/>
          </a:xfrm>
          <a:prstGeom prst="rect">
            <a:avLst/>
          </a:prstGeom>
          <a:noFill/>
          <a:ln w="9525">
            <a:noFill/>
            <a:miter lim="800000"/>
            <a:headEnd/>
            <a:tailEnd/>
          </a:ln>
          <a:effectLst/>
        </p:spPr>
        <p:txBody>
          <a:bodyPr/>
          <a:lstStyle/>
          <a:p>
            <a:pPr marL="342900" indent="-342900" eaLnBrk="1" hangingPunct="1">
              <a:spcBef>
                <a:spcPct val="20000"/>
              </a:spcBef>
              <a:buClr>
                <a:schemeClr val="hlink"/>
              </a:buClr>
              <a:buFont typeface="Wingdings" pitchFamily="2" charset="2"/>
              <a:buChar char="§"/>
            </a:pPr>
            <a:r>
              <a:rPr lang="ru-RU" sz="2800" dirty="0">
                <a:effectLst>
                  <a:outerShdw blurRad="38100" dist="38100" dir="2700000" algn="tl">
                    <a:srgbClr val="000000"/>
                  </a:outerShdw>
                </a:effectLst>
              </a:rPr>
              <a:t>               </a:t>
            </a:r>
          </a:p>
        </p:txBody>
      </p:sp>
      <p:sp>
        <p:nvSpPr>
          <p:cNvPr id="47111" name="Rectangle 7"/>
          <p:cNvSpPr>
            <a:spLocks noChangeArrowheads="1"/>
          </p:cNvSpPr>
          <p:nvPr/>
        </p:nvSpPr>
        <p:spPr bwMode="auto">
          <a:xfrm>
            <a:off x="5795963" y="1773238"/>
            <a:ext cx="504825" cy="503237"/>
          </a:xfrm>
          <a:prstGeom prst="rect">
            <a:avLst/>
          </a:prstGeom>
          <a:solidFill>
            <a:schemeClr val="accent1"/>
          </a:solidFill>
          <a:ln w="9525">
            <a:solidFill>
              <a:schemeClr val="tx1"/>
            </a:solidFill>
            <a:miter lim="800000"/>
            <a:headEnd/>
            <a:tailEnd/>
          </a:ln>
          <a:effectLst/>
        </p:spPr>
        <p:txBody>
          <a:bodyPr wrap="none" anchor="ctr"/>
          <a:lstStyle/>
          <a:p>
            <a:pPr algn="ctr"/>
            <a:endParaRPr lang="ru-RU" sz="2000" dirty="0"/>
          </a:p>
        </p:txBody>
      </p:sp>
      <p:sp>
        <p:nvSpPr>
          <p:cNvPr id="47112" name="Text Box 8"/>
          <p:cNvSpPr txBox="1">
            <a:spLocks noChangeArrowheads="1"/>
          </p:cNvSpPr>
          <p:nvPr/>
        </p:nvSpPr>
        <p:spPr bwMode="auto">
          <a:xfrm>
            <a:off x="6877050" y="1792288"/>
            <a:ext cx="450850" cy="366712"/>
          </a:xfrm>
          <a:prstGeom prst="rect">
            <a:avLst/>
          </a:prstGeom>
          <a:noFill/>
          <a:ln w="9525">
            <a:noFill/>
            <a:miter lim="800000"/>
            <a:headEnd/>
            <a:tailEnd/>
          </a:ln>
          <a:effectLst/>
        </p:spPr>
        <p:txBody>
          <a:bodyPr>
            <a:spAutoFit/>
          </a:bodyPr>
          <a:lstStyle/>
          <a:p>
            <a:endParaRPr lang="ru-RU" sz="1800" dirty="0"/>
          </a:p>
        </p:txBody>
      </p:sp>
      <p:sp>
        <p:nvSpPr>
          <p:cNvPr id="47113" name="Text Box 9"/>
          <p:cNvSpPr txBox="1">
            <a:spLocks noChangeArrowheads="1"/>
          </p:cNvSpPr>
          <p:nvPr/>
        </p:nvSpPr>
        <p:spPr bwMode="auto">
          <a:xfrm>
            <a:off x="6948488" y="2276475"/>
            <a:ext cx="360362" cy="366713"/>
          </a:xfrm>
          <a:prstGeom prst="rect">
            <a:avLst/>
          </a:prstGeom>
          <a:noFill/>
          <a:ln w="9525">
            <a:noFill/>
            <a:miter lim="800000"/>
            <a:headEnd/>
            <a:tailEnd/>
          </a:ln>
          <a:effectLst/>
        </p:spPr>
        <p:txBody>
          <a:bodyPr>
            <a:spAutoFit/>
          </a:bodyPr>
          <a:lstStyle/>
          <a:p>
            <a:pPr>
              <a:spcBef>
                <a:spcPct val="50000"/>
              </a:spcBef>
            </a:pPr>
            <a:endParaRPr lang="ru-RU" sz="1800" dirty="0"/>
          </a:p>
        </p:txBody>
      </p:sp>
      <p:sp>
        <p:nvSpPr>
          <p:cNvPr id="47114" name="Text Box 10"/>
          <p:cNvSpPr txBox="1">
            <a:spLocks noChangeArrowheads="1"/>
          </p:cNvSpPr>
          <p:nvPr/>
        </p:nvSpPr>
        <p:spPr bwMode="auto">
          <a:xfrm>
            <a:off x="6804025" y="1773238"/>
            <a:ext cx="647700" cy="366712"/>
          </a:xfrm>
          <a:prstGeom prst="rect">
            <a:avLst/>
          </a:prstGeom>
          <a:noFill/>
          <a:ln w="9525">
            <a:noFill/>
            <a:miter lim="800000"/>
            <a:headEnd/>
            <a:tailEnd/>
          </a:ln>
          <a:effectLst/>
        </p:spPr>
        <p:txBody>
          <a:bodyPr>
            <a:spAutoFit/>
          </a:bodyPr>
          <a:lstStyle/>
          <a:p>
            <a:endParaRPr lang="ru-RU" sz="1800" dirty="0"/>
          </a:p>
        </p:txBody>
      </p:sp>
      <p:sp>
        <p:nvSpPr>
          <p:cNvPr id="47115" name="Rectangle 11"/>
          <p:cNvSpPr>
            <a:spLocks noChangeArrowheads="1"/>
          </p:cNvSpPr>
          <p:nvPr/>
        </p:nvSpPr>
        <p:spPr bwMode="auto">
          <a:xfrm>
            <a:off x="5795963" y="2276475"/>
            <a:ext cx="504825" cy="503238"/>
          </a:xfrm>
          <a:prstGeom prst="rect">
            <a:avLst/>
          </a:prstGeom>
          <a:solidFill>
            <a:schemeClr val="accent1"/>
          </a:solidFill>
          <a:ln w="9525">
            <a:solidFill>
              <a:schemeClr val="tx1"/>
            </a:solidFill>
            <a:miter lim="800000"/>
            <a:headEnd/>
            <a:tailEnd/>
          </a:ln>
          <a:effectLst/>
        </p:spPr>
        <p:txBody>
          <a:bodyPr wrap="none" anchor="ctr"/>
          <a:lstStyle/>
          <a:p>
            <a:pPr algn="ctr"/>
            <a:endParaRPr lang="ru-RU" sz="2000" dirty="0"/>
          </a:p>
        </p:txBody>
      </p:sp>
      <p:sp>
        <p:nvSpPr>
          <p:cNvPr id="47116" name="Rectangle 12"/>
          <p:cNvSpPr>
            <a:spLocks noChangeArrowheads="1"/>
          </p:cNvSpPr>
          <p:nvPr/>
        </p:nvSpPr>
        <p:spPr bwMode="auto">
          <a:xfrm>
            <a:off x="5795963" y="2781300"/>
            <a:ext cx="504825" cy="503238"/>
          </a:xfrm>
          <a:prstGeom prst="rect">
            <a:avLst/>
          </a:prstGeom>
          <a:solidFill>
            <a:schemeClr val="accent1"/>
          </a:solidFill>
          <a:ln w="9525">
            <a:solidFill>
              <a:schemeClr val="tx1"/>
            </a:solidFill>
            <a:miter lim="800000"/>
            <a:headEnd/>
            <a:tailEnd/>
          </a:ln>
          <a:effectLst/>
        </p:spPr>
        <p:txBody>
          <a:bodyPr wrap="none" anchor="ctr"/>
          <a:lstStyle/>
          <a:p>
            <a:pPr algn="ctr"/>
            <a:endParaRPr lang="ru-RU" sz="2000" dirty="0"/>
          </a:p>
        </p:txBody>
      </p:sp>
      <p:sp>
        <p:nvSpPr>
          <p:cNvPr id="47117" name="Rectangle 13"/>
          <p:cNvSpPr>
            <a:spLocks noChangeArrowheads="1"/>
          </p:cNvSpPr>
          <p:nvPr/>
        </p:nvSpPr>
        <p:spPr bwMode="auto">
          <a:xfrm>
            <a:off x="5795963" y="3284538"/>
            <a:ext cx="504825" cy="503237"/>
          </a:xfrm>
          <a:prstGeom prst="rect">
            <a:avLst/>
          </a:prstGeom>
          <a:solidFill>
            <a:schemeClr val="accent1"/>
          </a:solidFill>
          <a:ln w="9525">
            <a:solidFill>
              <a:schemeClr val="tx1"/>
            </a:solidFill>
            <a:miter lim="800000"/>
            <a:headEnd/>
            <a:tailEnd/>
          </a:ln>
          <a:effectLst/>
        </p:spPr>
        <p:txBody>
          <a:bodyPr wrap="none" anchor="ctr"/>
          <a:lstStyle/>
          <a:p>
            <a:pPr algn="ctr"/>
            <a:endParaRPr lang="ru-RU" sz="2000" dirty="0"/>
          </a:p>
        </p:txBody>
      </p:sp>
      <p:sp>
        <p:nvSpPr>
          <p:cNvPr id="47118" name="Rectangle 14"/>
          <p:cNvSpPr>
            <a:spLocks noChangeArrowheads="1"/>
          </p:cNvSpPr>
          <p:nvPr/>
        </p:nvSpPr>
        <p:spPr bwMode="auto">
          <a:xfrm>
            <a:off x="5795963" y="3789363"/>
            <a:ext cx="504825" cy="503237"/>
          </a:xfrm>
          <a:prstGeom prst="rect">
            <a:avLst/>
          </a:prstGeom>
          <a:solidFill>
            <a:schemeClr val="accent1"/>
          </a:solidFill>
          <a:ln w="9525">
            <a:solidFill>
              <a:schemeClr val="tx1"/>
            </a:solidFill>
            <a:miter lim="800000"/>
            <a:headEnd/>
            <a:tailEnd/>
          </a:ln>
          <a:effectLst/>
        </p:spPr>
        <p:txBody>
          <a:bodyPr wrap="none" anchor="ctr"/>
          <a:lstStyle/>
          <a:p>
            <a:pPr algn="ctr"/>
            <a:endParaRPr lang="ru-RU" sz="2000" dirty="0"/>
          </a:p>
        </p:txBody>
      </p:sp>
      <p:sp>
        <p:nvSpPr>
          <p:cNvPr id="47119" name="Rectangle 15"/>
          <p:cNvSpPr>
            <a:spLocks noChangeArrowheads="1"/>
          </p:cNvSpPr>
          <p:nvPr/>
        </p:nvSpPr>
        <p:spPr bwMode="auto">
          <a:xfrm>
            <a:off x="5795963" y="4292600"/>
            <a:ext cx="504825" cy="503238"/>
          </a:xfrm>
          <a:prstGeom prst="rect">
            <a:avLst/>
          </a:prstGeom>
          <a:solidFill>
            <a:schemeClr val="accent1"/>
          </a:solidFill>
          <a:ln w="9525">
            <a:solidFill>
              <a:schemeClr val="tx1"/>
            </a:solidFill>
            <a:miter lim="800000"/>
            <a:headEnd/>
            <a:tailEnd/>
          </a:ln>
          <a:effectLst/>
        </p:spPr>
        <p:txBody>
          <a:bodyPr wrap="none" anchor="ctr"/>
          <a:lstStyle/>
          <a:p>
            <a:pPr algn="ctr"/>
            <a:endParaRPr lang="ru-RU" sz="2000" dirty="0"/>
          </a:p>
        </p:txBody>
      </p:sp>
      <p:sp>
        <p:nvSpPr>
          <p:cNvPr id="47120" name="Rectangle 16"/>
          <p:cNvSpPr>
            <a:spLocks noChangeArrowheads="1"/>
          </p:cNvSpPr>
          <p:nvPr/>
        </p:nvSpPr>
        <p:spPr bwMode="auto">
          <a:xfrm>
            <a:off x="5795963" y="4797425"/>
            <a:ext cx="504825" cy="503238"/>
          </a:xfrm>
          <a:prstGeom prst="rect">
            <a:avLst/>
          </a:prstGeom>
          <a:solidFill>
            <a:schemeClr val="accent1"/>
          </a:solidFill>
          <a:ln w="9525">
            <a:solidFill>
              <a:schemeClr val="tx1"/>
            </a:solidFill>
            <a:miter lim="800000"/>
            <a:headEnd/>
            <a:tailEnd/>
          </a:ln>
          <a:effectLst/>
        </p:spPr>
        <p:txBody>
          <a:bodyPr wrap="none" anchor="ctr"/>
          <a:lstStyle/>
          <a:p>
            <a:pPr algn="ctr"/>
            <a:endParaRPr lang="ru-RU" sz="2000" dirty="0"/>
          </a:p>
        </p:txBody>
      </p:sp>
      <p:sp>
        <p:nvSpPr>
          <p:cNvPr id="47121" name="Rectangle 17"/>
          <p:cNvSpPr>
            <a:spLocks noChangeArrowheads="1"/>
          </p:cNvSpPr>
          <p:nvPr/>
        </p:nvSpPr>
        <p:spPr bwMode="auto">
          <a:xfrm>
            <a:off x="5795963" y="5300663"/>
            <a:ext cx="504825" cy="503237"/>
          </a:xfrm>
          <a:prstGeom prst="rect">
            <a:avLst/>
          </a:prstGeom>
          <a:solidFill>
            <a:schemeClr val="accent1"/>
          </a:solidFill>
          <a:ln w="9525">
            <a:solidFill>
              <a:schemeClr val="tx1"/>
            </a:solidFill>
            <a:miter lim="800000"/>
            <a:headEnd/>
            <a:tailEnd/>
          </a:ln>
          <a:effectLst/>
        </p:spPr>
        <p:txBody>
          <a:bodyPr wrap="none" anchor="ctr"/>
          <a:lstStyle/>
          <a:p>
            <a:pPr algn="ctr"/>
            <a:endParaRPr lang="ru-RU" sz="2000" dirty="0"/>
          </a:p>
        </p:txBody>
      </p:sp>
      <p:sp>
        <p:nvSpPr>
          <p:cNvPr id="47122" name="Text Box 18"/>
          <p:cNvSpPr txBox="1">
            <a:spLocks noChangeArrowheads="1"/>
          </p:cNvSpPr>
          <p:nvPr/>
        </p:nvSpPr>
        <p:spPr bwMode="auto">
          <a:xfrm>
            <a:off x="5867400" y="1844675"/>
            <a:ext cx="306388" cy="366713"/>
          </a:xfrm>
          <a:prstGeom prst="rect">
            <a:avLst/>
          </a:prstGeom>
          <a:noFill/>
          <a:ln w="9525">
            <a:noFill/>
            <a:miter lim="800000"/>
            <a:headEnd/>
            <a:tailEnd/>
          </a:ln>
          <a:effectLst/>
        </p:spPr>
        <p:txBody>
          <a:bodyPr wrap="none">
            <a:spAutoFit/>
          </a:bodyPr>
          <a:lstStyle/>
          <a:p>
            <a:r>
              <a:rPr lang="ru-RU" sz="1800" dirty="0"/>
              <a:t>в</a:t>
            </a:r>
          </a:p>
        </p:txBody>
      </p:sp>
      <p:sp>
        <p:nvSpPr>
          <p:cNvPr id="47123" name="Text Box 19"/>
          <p:cNvSpPr txBox="1">
            <a:spLocks noChangeArrowheads="1"/>
          </p:cNvSpPr>
          <p:nvPr/>
        </p:nvSpPr>
        <p:spPr bwMode="auto">
          <a:xfrm>
            <a:off x="5867400" y="2349500"/>
            <a:ext cx="311150" cy="366713"/>
          </a:xfrm>
          <a:prstGeom prst="rect">
            <a:avLst/>
          </a:prstGeom>
          <a:noFill/>
          <a:ln w="9525">
            <a:noFill/>
            <a:miter lim="800000"/>
            <a:headEnd/>
            <a:tailEnd/>
          </a:ln>
          <a:effectLst/>
        </p:spPr>
        <p:txBody>
          <a:bodyPr wrap="none">
            <a:spAutoFit/>
          </a:bodyPr>
          <a:lstStyle/>
          <a:p>
            <a:r>
              <a:rPr lang="ru-RU" sz="1800" dirty="0"/>
              <a:t>и</a:t>
            </a:r>
          </a:p>
        </p:txBody>
      </p:sp>
      <p:sp>
        <p:nvSpPr>
          <p:cNvPr id="47124" name="Text Box 20"/>
          <p:cNvSpPr txBox="1">
            <a:spLocks noChangeArrowheads="1"/>
          </p:cNvSpPr>
          <p:nvPr/>
        </p:nvSpPr>
        <p:spPr bwMode="auto">
          <a:xfrm>
            <a:off x="5867400" y="2852738"/>
            <a:ext cx="288925" cy="366712"/>
          </a:xfrm>
          <a:prstGeom prst="rect">
            <a:avLst/>
          </a:prstGeom>
          <a:noFill/>
          <a:ln w="9525">
            <a:noFill/>
            <a:miter lim="800000"/>
            <a:headEnd/>
            <a:tailEnd/>
          </a:ln>
          <a:effectLst/>
        </p:spPr>
        <p:txBody>
          <a:bodyPr wrap="none">
            <a:spAutoFit/>
          </a:bodyPr>
          <a:lstStyle/>
          <a:p>
            <a:r>
              <a:rPr lang="ru-RU" sz="1800" dirty="0"/>
              <a:t>т</a:t>
            </a:r>
          </a:p>
        </p:txBody>
      </p:sp>
      <p:sp>
        <p:nvSpPr>
          <p:cNvPr id="47125" name="Text Box 21"/>
          <p:cNvSpPr txBox="1">
            <a:spLocks noChangeArrowheads="1"/>
          </p:cNvSpPr>
          <p:nvPr/>
        </p:nvSpPr>
        <p:spPr bwMode="auto">
          <a:xfrm>
            <a:off x="5867400" y="3357563"/>
            <a:ext cx="363538" cy="366712"/>
          </a:xfrm>
          <a:prstGeom prst="rect">
            <a:avLst/>
          </a:prstGeom>
          <a:noFill/>
          <a:ln w="9525">
            <a:noFill/>
            <a:miter lim="800000"/>
            <a:headEnd/>
            <a:tailEnd/>
          </a:ln>
          <a:effectLst/>
        </p:spPr>
        <p:txBody>
          <a:bodyPr>
            <a:spAutoFit/>
          </a:bodyPr>
          <a:lstStyle/>
          <a:p>
            <a:r>
              <a:rPr lang="ru-RU" sz="1800" dirty="0"/>
              <a:t>а</a:t>
            </a:r>
          </a:p>
        </p:txBody>
      </p:sp>
      <p:sp>
        <p:nvSpPr>
          <p:cNvPr id="47126" name="Text Box 22"/>
          <p:cNvSpPr txBox="1">
            <a:spLocks noChangeArrowheads="1"/>
          </p:cNvSpPr>
          <p:nvPr/>
        </p:nvSpPr>
        <p:spPr bwMode="auto">
          <a:xfrm>
            <a:off x="5867400" y="3860800"/>
            <a:ext cx="341313" cy="366713"/>
          </a:xfrm>
          <a:prstGeom prst="rect">
            <a:avLst/>
          </a:prstGeom>
          <a:noFill/>
          <a:ln w="9525">
            <a:noFill/>
            <a:miter lim="800000"/>
            <a:headEnd/>
            <a:tailEnd/>
          </a:ln>
          <a:effectLst/>
        </p:spPr>
        <p:txBody>
          <a:bodyPr wrap="none">
            <a:spAutoFit/>
          </a:bodyPr>
          <a:lstStyle/>
          <a:p>
            <a:r>
              <a:rPr lang="ru-RU" sz="1800" dirty="0"/>
              <a:t>м</a:t>
            </a:r>
          </a:p>
        </p:txBody>
      </p:sp>
      <p:sp>
        <p:nvSpPr>
          <p:cNvPr id="47127" name="Text Box 23"/>
          <p:cNvSpPr txBox="1">
            <a:spLocks noChangeArrowheads="1"/>
          </p:cNvSpPr>
          <p:nvPr/>
        </p:nvSpPr>
        <p:spPr bwMode="auto">
          <a:xfrm>
            <a:off x="5940425" y="4365625"/>
            <a:ext cx="311150" cy="366713"/>
          </a:xfrm>
          <a:prstGeom prst="rect">
            <a:avLst/>
          </a:prstGeom>
          <a:noFill/>
          <a:ln w="9525">
            <a:noFill/>
            <a:miter lim="800000"/>
            <a:headEnd/>
            <a:tailEnd/>
          </a:ln>
          <a:effectLst/>
        </p:spPr>
        <p:txBody>
          <a:bodyPr wrap="none">
            <a:spAutoFit/>
          </a:bodyPr>
          <a:lstStyle/>
          <a:p>
            <a:r>
              <a:rPr lang="ru-RU" sz="1800" dirty="0"/>
              <a:t>и</a:t>
            </a:r>
          </a:p>
        </p:txBody>
      </p:sp>
      <p:sp>
        <p:nvSpPr>
          <p:cNvPr id="47128" name="Text Box 24"/>
          <p:cNvSpPr txBox="1">
            <a:spLocks noChangeArrowheads="1"/>
          </p:cNvSpPr>
          <p:nvPr/>
        </p:nvSpPr>
        <p:spPr bwMode="auto">
          <a:xfrm>
            <a:off x="5867400" y="4868863"/>
            <a:ext cx="363538" cy="366712"/>
          </a:xfrm>
          <a:prstGeom prst="rect">
            <a:avLst/>
          </a:prstGeom>
          <a:noFill/>
          <a:ln w="9525">
            <a:noFill/>
            <a:miter lim="800000"/>
            <a:headEnd/>
            <a:tailEnd/>
          </a:ln>
          <a:effectLst/>
        </p:spPr>
        <p:txBody>
          <a:bodyPr>
            <a:spAutoFit/>
          </a:bodyPr>
          <a:lstStyle/>
          <a:p>
            <a:r>
              <a:rPr lang="ru-RU" sz="1800" dirty="0"/>
              <a:t>н</a:t>
            </a:r>
            <a:endParaRPr lang="ru-RU" sz="1800" dirty="0"/>
          </a:p>
        </p:txBody>
      </p:sp>
      <p:sp>
        <p:nvSpPr>
          <p:cNvPr id="47129" name="Text Box 25"/>
          <p:cNvSpPr txBox="1">
            <a:spLocks noChangeArrowheads="1"/>
          </p:cNvSpPr>
          <p:nvPr/>
        </p:nvSpPr>
        <p:spPr bwMode="auto">
          <a:xfrm>
            <a:off x="5867400" y="5373688"/>
            <a:ext cx="349250" cy="366712"/>
          </a:xfrm>
          <a:prstGeom prst="rect">
            <a:avLst/>
          </a:prstGeom>
          <a:noFill/>
          <a:ln w="9525">
            <a:noFill/>
            <a:miter lim="800000"/>
            <a:headEnd/>
            <a:tailEnd/>
          </a:ln>
          <a:effectLst/>
        </p:spPr>
        <p:txBody>
          <a:bodyPr wrap="none">
            <a:spAutoFit/>
          </a:bodyPr>
          <a:lstStyle/>
          <a:p>
            <a:r>
              <a:rPr lang="ru-RU" sz="1800" dirty="0"/>
              <a:t>ы</a:t>
            </a:r>
            <a:endParaRPr lang="ru-RU" sz="1800" dirty="0"/>
          </a:p>
        </p:txBody>
      </p:sp>
      <p:sp>
        <p:nvSpPr>
          <p:cNvPr id="47130" name="Rectangle 26"/>
          <p:cNvSpPr>
            <a:spLocks noChangeArrowheads="1"/>
          </p:cNvSpPr>
          <p:nvPr/>
        </p:nvSpPr>
        <p:spPr bwMode="auto">
          <a:xfrm>
            <a:off x="467544" y="2276872"/>
            <a:ext cx="3672656" cy="738664"/>
          </a:xfrm>
          <a:prstGeom prst="rect">
            <a:avLst/>
          </a:prstGeom>
          <a:noFill/>
          <a:ln w="9525">
            <a:noFill/>
            <a:miter lim="800000"/>
            <a:headEnd/>
            <a:tailEnd/>
          </a:ln>
          <a:effectLst/>
        </p:spPr>
        <p:txBody>
          <a:bodyPr wrap="square">
            <a:spAutoFit/>
          </a:bodyPr>
          <a:lstStyle/>
          <a:p>
            <a:pPr eaLnBrk="1" hangingPunct="1">
              <a:spcBef>
                <a:spcPct val="20000"/>
              </a:spcBef>
              <a:buClr>
                <a:schemeClr val="hlink"/>
              </a:buClr>
              <a:buSzPct val="80000"/>
              <a:buFont typeface="Wingdings" pitchFamily="2" charset="2"/>
              <a:buNone/>
            </a:pPr>
            <a:r>
              <a:rPr lang="ru-RU" sz="1400" b="1" i="1" dirty="0">
                <a:solidFill>
                  <a:schemeClr val="accent4">
                    <a:lumMod val="75000"/>
                  </a:schemeClr>
                </a:solidFill>
                <a:latin typeface="Times New Roman" pitchFamily="18" charset="0"/>
                <a:cs typeface="Times New Roman" pitchFamily="18" charset="0"/>
              </a:rPr>
              <a:t>2.МАЛЕНЬКИЕ КРУГЛЫЕ ЧАСТИЧКИ, ПРИ ИЗБЫТКЕ ОТКЛАДЫВАЮТСЯ НА ТАЛИИ.</a:t>
            </a:r>
          </a:p>
        </p:txBody>
      </p:sp>
      <p:sp>
        <p:nvSpPr>
          <p:cNvPr id="47131" name="Rectangle 27"/>
          <p:cNvSpPr>
            <a:spLocks noChangeArrowheads="1"/>
          </p:cNvSpPr>
          <p:nvPr/>
        </p:nvSpPr>
        <p:spPr bwMode="auto">
          <a:xfrm>
            <a:off x="5292725" y="2276475"/>
            <a:ext cx="504825" cy="503238"/>
          </a:xfrm>
          <a:prstGeom prst="rect">
            <a:avLst/>
          </a:prstGeom>
          <a:solidFill>
            <a:schemeClr val="accent1"/>
          </a:solidFill>
          <a:ln w="9525">
            <a:solidFill>
              <a:schemeClr val="tx1"/>
            </a:solidFill>
            <a:miter lim="800000"/>
            <a:headEnd/>
            <a:tailEnd/>
          </a:ln>
          <a:effectLst/>
        </p:spPr>
        <p:txBody>
          <a:bodyPr wrap="none" anchor="ctr"/>
          <a:lstStyle/>
          <a:p>
            <a:pPr algn="ctr"/>
            <a:endParaRPr lang="ru-RU" sz="2000" dirty="0"/>
          </a:p>
        </p:txBody>
      </p:sp>
      <p:sp>
        <p:nvSpPr>
          <p:cNvPr id="47132" name="Rectangle 28"/>
          <p:cNvSpPr>
            <a:spLocks noChangeArrowheads="1"/>
          </p:cNvSpPr>
          <p:nvPr/>
        </p:nvSpPr>
        <p:spPr bwMode="auto">
          <a:xfrm>
            <a:off x="6300788" y="2276475"/>
            <a:ext cx="504825" cy="503238"/>
          </a:xfrm>
          <a:prstGeom prst="rect">
            <a:avLst/>
          </a:prstGeom>
          <a:solidFill>
            <a:schemeClr val="accent1"/>
          </a:solidFill>
          <a:ln w="9525">
            <a:solidFill>
              <a:schemeClr val="tx1"/>
            </a:solidFill>
            <a:miter lim="800000"/>
            <a:headEnd/>
            <a:tailEnd/>
          </a:ln>
          <a:effectLst/>
        </p:spPr>
        <p:txBody>
          <a:bodyPr wrap="none" anchor="ctr"/>
          <a:lstStyle/>
          <a:p>
            <a:pPr algn="ctr"/>
            <a:endParaRPr lang="ru-RU" sz="2000" dirty="0"/>
          </a:p>
        </p:txBody>
      </p:sp>
      <p:sp>
        <p:nvSpPr>
          <p:cNvPr id="47133" name="Rectangle 29"/>
          <p:cNvSpPr>
            <a:spLocks noChangeArrowheads="1"/>
          </p:cNvSpPr>
          <p:nvPr/>
        </p:nvSpPr>
        <p:spPr bwMode="auto">
          <a:xfrm>
            <a:off x="6804025" y="2276475"/>
            <a:ext cx="504825" cy="503238"/>
          </a:xfrm>
          <a:prstGeom prst="rect">
            <a:avLst/>
          </a:prstGeom>
          <a:solidFill>
            <a:schemeClr val="accent1"/>
          </a:solidFill>
          <a:ln w="9525">
            <a:solidFill>
              <a:schemeClr val="tx1"/>
            </a:solidFill>
            <a:miter lim="800000"/>
            <a:headEnd/>
            <a:tailEnd/>
          </a:ln>
          <a:effectLst/>
        </p:spPr>
        <p:txBody>
          <a:bodyPr wrap="none" anchor="ctr"/>
          <a:lstStyle/>
          <a:p>
            <a:pPr algn="ctr"/>
            <a:endParaRPr lang="ru-RU" sz="2000" dirty="0"/>
          </a:p>
        </p:txBody>
      </p:sp>
      <p:sp>
        <p:nvSpPr>
          <p:cNvPr id="47134" name="Text Box 30"/>
          <p:cNvSpPr txBox="1">
            <a:spLocks noChangeArrowheads="1"/>
          </p:cNvSpPr>
          <p:nvPr/>
        </p:nvSpPr>
        <p:spPr bwMode="auto">
          <a:xfrm>
            <a:off x="5364163" y="2349500"/>
            <a:ext cx="336550" cy="366713"/>
          </a:xfrm>
          <a:prstGeom prst="rect">
            <a:avLst/>
          </a:prstGeom>
          <a:noFill/>
          <a:ln w="9525">
            <a:noFill/>
            <a:miter lim="800000"/>
            <a:headEnd/>
            <a:tailEnd/>
          </a:ln>
          <a:effectLst/>
        </p:spPr>
        <p:txBody>
          <a:bodyPr wrap="none">
            <a:spAutoFit/>
          </a:bodyPr>
          <a:lstStyle/>
          <a:p>
            <a:r>
              <a:rPr lang="ru-RU" sz="1800" dirty="0"/>
              <a:t>ж</a:t>
            </a:r>
          </a:p>
        </p:txBody>
      </p:sp>
      <p:sp>
        <p:nvSpPr>
          <p:cNvPr id="47135" name="Text Box 31"/>
          <p:cNvSpPr txBox="1">
            <a:spLocks noChangeArrowheads="1"/>
          </p:cNvSpPr>
          <p:nvPr/>
        </p:nvSpPr>
        <p:spPr bwMode="auto">
          <a:xfrm>
            <a:off x="6443663" y="2349500"/>
            <a:ext cx="311150" cy="366713"/>
          </a:xfrm>
          <a:prstGeom prst="rect">
            <a:avLst/>
          </a:prstGeom>
          <a:noFill/>
          <a:ln w="9525">
            <a:noFill/>
            <a:miter lim="800000"/>
            <a:headEnd/>
            <a:tailEnd/>
          </a:ln>
          <a:effectLst/>
        </p:spPr>
        <p:txBody>
          <a:bodyPr wrap="none">
            <a:spAutoFit/>
          </a:bodyPr>
          <a:lstStyle/>
          <a:p>
            <a:r>
              <a:rPr lang="ru-RU" sz="1800" dirty="0"/>
              <a:t>р</a:t>
            </a:r>
            <a:endParaRPr lang="ru-RU" sz="1800" dirty="0"/>
          </a:p>
        </p:txBody>
      </p:sp>
      <p:sp>
        <p:nvSpPr>
          <p:cNvPr id="47136" name="Text Box 32"/>
          <p:cNvSpPr txBox="1">
            <a:spLocks noChangeArrowheads="1"/>
          </p:cNvSpPr>
          <p:nvPr/>
        </p:nvSpPr>
        <p:spPr bwMode="auto">
          <a:xfrm>
            <a:off x="6877050" y="2349500"/>
            <a:ext cx="349250" cy="366713"/>
          </a:xfrm>
          <a:prstGeom prst="rect">
            <a:avLst/>
          </a:prstGeom>
          <a:noFill/>
          <a:ln w="9525">
            <a:noFill/>
            <a:miter lim="800000"/>
            <a:headEnd/>
            <a:tailEnd/>
          </a:ln>
          <a:effectLst/>
        </p:spPr>
        <p:txBody>
          <a:bodyPr wrap="none">
            <a:spAutoFit/>
          </a:bodyPr>
          <a:lstStyle/>
          <a:p>
            <a:r>
              <a:rPr lang="ru-RU" sz="1800" dirty="0"/>
              <a:t>ы</a:t>
            </a:r>
            <a:endParaRPr lang="ru-RU" sz="1800" dirty="0"/>
          </a:p>
        </p:txBody>
      </p:sp>
      <p:sp>
        <p:nvSpPr>
          <p:cNvPr id="47137" name="Rectangle 33"/>
          <p:cNvSpPr>
            <a:spLocks noChangeArrowheads="1"/>
          </p:cNvSpPr>
          <p:nvPr/>
        </p:nvSpPr>
        <p:spPr bwMode="auto">
          <a:xfrm>
            <a:off x="467544" y="3068960"/>
            <a:ext cx="3023369" cy="523220"/>
          </a:xfrm>
          <a:prstGeom prst="rect">
            <a:avLst/>
          </a:prstGeom>
          <a:noFill/>
          <a:ln w="9525">
            <a:noFill/>
            <a:miter lim="800000"/>
            <a:headEnd/>
            <a:tailEnd/>
          </a:ln>
          <a:effectLst/>
        </p:spPr>
        <p:txBody>
          <a:bodyPr wrap="square">
            <a:spAutoFit/>
          </a:bodyPr>
          <a:lstStyle/>
          <a:p>
            <a:pPr eaLnBrk="1" hangingPunct="1">
              <a:spcBef>
                <a:spcPct val="20000"/>
              </a:spcBef>
              <a:buClr>
                <a:schemeClr val="hlink"/>
              </a:buClr>
              <a:buSzPct val="80000"/>
              <a:buFont typeface="Wingdings" pitchFamily="2" charset="2"/>
              <a:buNone/>
            </a:pPr>
            <a:r>
              <a:rPr lang="ru-RU" sz="1400" b="1" i="1" dirty="0">
                <a:solidFill>
                  <a:schemeClr val="accent3">
                    <a:lumMod val="50000"/>
                  </a:schemeClr>
                </a:solidFill>
                <a:latin typeface="Times New Roman" pitchFamily="18" charset="0"/>
                <a:cs typeface="Times New Roman" pitchFamily="18" charset="0"/>
              </a:rPr>
              <a:t>3. ЭЛЕМЕНТ, ОТВЕЧАЮЩИЙ ЗА КРЕПОСТЬ КОСТЕЙ.</a:t>
            </a:r>
          </a:p>
        </p:txBody>
      </p:sp>
      <p:sp>
        <p:nvSpPr>
          <p:cNvPr id="47138" name="Rectangle 34"/>
          <p:cNvSpPr>
            <a:spLocks noChangeArrowheads="1"/>
          </p:cNvSpPr>
          <p:nvPr/>
        </p:nvSpPr>
        <p:spPr bwMode="auto">
          <a:xfrm>
            <a:off x="5292725" y="3284538"/>
            <a:ext cx="504825" cy="503237"/>
          </a:xfrm>
          <a:prstGeom prst="rect">
            <a:avLst/>
          </a:prstGeom>
          <a:solidFill>
            <a:schemeClr val="accent1"/>
          </a:solidFill>
          <a:ln w="9525">
            <a:solidFill>
              <a:schemeClr val="tx1"/>
            </a:solidFill>
            <a:miter lim="800000"/>
            <a:headEnd/>
            <a:tailEnd/>
          </a:ln>
          <a:effectLst/>
        </p:spPr>
        <p:txBody>
          <a:bodyPr wrap="none" anchor="ctr"/>
          <a:lstStyle/>
          <a:p>
            <a:pPr algn="ctr"/>
            <a:endParaRPr lang="ru-RU" sz="2000" dirty="0"/>
          </a:p>
        </p:txBody>
      </p:sp>
      <p:sp>
        <p:nvSpPr>
          <p:cNvPr id="47139" name="Rectangle 35"/>
          <p:cNvSpPr>
            <a:spLocks noChangeArrowheads="1"/>
          </p:cNvSpPr>
          <p:nvPr/>
        </p:nvSpPr>
        <p:spPr bwMode="auto">
          <a:xfrm>
            <a:off x="6300788" y="3284538"/>
            <a:ext cx="504825" cy="503237"/>
          </a:xfrm>
          <a:prstGeom prst="rect">
            <a:avLst/>
          </a:prstGeom>
          <a:solidFill>
            <a:schemeClr val="accent1"/>
          </a:solidFill>
          <a:ln w="9525">
            <a:solidFill>
              <a:schemeClr val="tx1"/>
            </a:solidFill>
            <a:miter lim="800000"/>
            <a:headEnd/>
            <a:tailEnd/>
          </a:ln>
          <a:effectLst/>
        </p:spPr>
        <p:txBody>
          <a:bodyPr wrap="none" anchor="ctr"/>
          <a:lstStyle/>
          <a:p>
            <a:pPr algn="ctr"/>
            <a:endParaRPr lang="ru-RU" sz="2000" dirty="0"/>
          </a:p>
        </p:txBody>
      </p:sp>
      <p:sp>
        <p:nvSpPr>
          <p:cNvPr id="47140" name="Rectangle 36"/>
          <p:cNvSpPr>
            <a:spLocks noChangeArrowheads="1"/>
          </p:cNvSpPr>
          <p:nvPr/>
        </p:nvSpPr>
        <p:spPr bwMode="auto">
          <a:xfrm>
            <a:off x="6804025" y="3284538"/>
            <a:ext cx="504825" cy="503237"/>
          </a:xfrm>
          <a:prstGeom prst="rect">
            <a:avLst/>
          </a:prstGeom>
          <a:solidFill>
            <a:schemeClr val="accent1"/>
          </a:solidFill>
          <a:ln w="9525">
            <a:solidFill>
              <a:schemeClr val="tx1"/>
            </a:solidFill>
            <a:miter lim="800000"/>
            <a:headEnd/>
            <a:tailEnd/>
          </a:ln>
          <a:effectLst/>
        </p:spPr>
        <p:txBody>
          <a:bodyPr wrap="none" anchor="ctr"/>
          <a:lstStyle/>
          <a:p>
            <a:pPr algn="ctr"/>
            <a:endParaRPr lang="ru-RU" sz="2000" dirty="0"/>
          </a:p>
        </p:txBody>
      </p:sp>
      <p:sp>
        <p:nvSpPr>
          <p:cNvPr id="47141" name="Rectangle 37"/>
          <p:cNvSpPr>
            <a:spLocks noChangeArrowheads="1"/>
          </p:cNvSpPr>
          <p:nvPr/>
        </p:nvSpPr>
        <p:spPr bwMode="auto">
          <a:xfrm>
            <a:off x="7308850" y="3284538"/>
            <a:ext cx="504825" cy="503237"/>
          </a:xfrm>
          <a:prstGeom prst="rect">
            <a:avLst/>
          </a:prstGeom>
          <a:solidFill>
            <a:schemeClr val="accent1"/>
          </a:solidFill>
          <a:ln w="9525">
            <a:solidFill>
              <a:schemeClr val="tx1"/>
            </a:solidFill>
            <a:miter lim="800000"/>
            <a:headEnd/>
            <a:tailEnd/>
          </a:ln>
          <a:effectLst/>
        </p:spPr>
        <p:txBody>
          <a:bodyPr wrap="none" anchor="ctr"/>
          <a:lstStyle/>
          <a:p>
            <a:pPr algn="ctr"/>
            <a:endParaRPr lang="ru-RU" sz="2000" dirty="0"/>
          </a:p>
        </p:txBody>
      </p:sp>
      <p:sp>
        <p:nvSpPr>
          <p:cNvPr id="47142" name="Rectangle 38"/>
          <p:cNvSpPr>
            <a:spLocks noChangeArrowheads="1"/>
          </p:cNvSpPr>
          <p:nvPr/>
        </p:nvSpPr>
        <p:spPr bwMode="auto">
          <a:xfrm>
            <a:off x="7812088" y="3284538"/>
            <a:ext cx="504825" cy="503237"/>
          </a:xfrm>
          <a:prstGeom prst="rect">
            <a:avLst/>
          </a:prstGeom>
          <a:solidFill>
            <a:schemeClr val="accent1"/>
          </a:solidFill>
          <a:ln w="9525">
            <a:solidFill>
              <a:schemeClr val="tx1"/>
            </a:solidFill>
            <a:miter lim="800000"/>
            <a:headEnd/>
            <a:tailEnd/>
          </a:ln>
          <a:effectLst/>
        </p:spPr>
        <p:txBody>
          <a:bodyPr wrap="none" anchor="ctr"/>
          <a:lstStyle/>
          <a:p>
            <a:pPr algn="ctr"/>
            <a:endParaRPr lang="ru-RU" sz="2000" dirty="0"/>
          </a:p>
        </p:txBody>
      </p:sp>
      <p:sp>
        <p:nvSpPr>
          <p:cNvPr id="47143" name="Rectangle 39"/>
          <p:cNvSpPr>
            <a:spLocks noChangeArrowheads="1"/>
          </p:cNvSpPr>
          <p:nvPr/>
        </p:nvSpPr>
        <p:spPr bwMode="auto">
          <a:xfrm>
            <a:off x="8316913" y="3284538"/>
            <a:ext cx="504825" cy="503237"/>
          </a:xfrm>
          <a:prstGeom prst="rect">
            <a:avLst/>
          </a:prstGeom>
          <a:solidFill>
            <a:schemeClr val="accent1"/>
          </a:solidFill>
          <a:ln w="9525">
            <a:solidFill>
              <a:schemeClr val="tx1"/>
            </a:solidFill>
            <a:miter lim="800000"/>
            <a:headEnd/>
            <a:tailEnd/>
          </a:ln>
          <a:effectLst/>
        </p:spPr>
        <p:txBody>
          <a:bodyPr wrap="none" anchor="ctr"/>
          <a:lstStyle/>
          <a:p>
            <a:pPr algn="ctr"/>
            <a:endParaRPr lang="ru-RU" sz="2000" dirty="0"/>
          </a:p>
        </p:txBody>
      </p:sp>
      <p:sp>
        <p:nvSpPr>
          <p:cNvPr id="47144" name="Text Box 40"/>
          <p:cNvSpPr txBox="1">
            <a:spLocks noChangeArrowheads="1"/>
          </p:cNvSpPr>
          <p:nvPr/>
        </p:nvSpPr>
        <p:spPr bwMode="auto">
          <a:xfrm>
            <a:off x="5487988" y="3376613"/>
            <a:ext cx="284162" cy="366712"/>
          </a:xfrm>
          <a:prstGeom prst="rect">
            <a:avLst/>
          </a:prstGeom>
          <a:noFill/>
          <a:ln w="9525">
            <a:noFill/>
            <a:miter lim="800000"/>
            <a:headEnd/>
            <a:tailEnd/>
          </a:ln>
          <a:effectLst/>
        </p:spPr>
        <p:txBody>
          <a:bodyPr wrap="none">
            <a:spAutoFit/>
          </a:bodyPr>
          <a:lstStyle/>
          <a:p>
            <a:r>
              <a:rPr lang="ru-RU" sz="1800" dirty="0"/>
              <a:t>к</a:t>
            </a:r>
          </a:p>
        </p:txBody>
      </p:sp>
      <p:sp>
        <p:nvSpPr>
          <p:cNvPr id="47145" name="Text Box 41"/>
          <p:cNvSpPr txBox="1">
            <a:spLocks noChangeArrowheads="1"/>
          </p:cNvSpPr>
          <p:nvPr/>
        </p:nvSpPr>
        <p:spPr bwMode="auto">
          <a:xfrm>
            <a:off x="6424613" y="3376613"/>
            <a:ext cx="317500" cy="366712"/>
          </a:xfrm>
          <a:prstGeom prst="rect">
            <a:avLst/>
          </a:prstGeom>
          <a:noFill/>
          <a:ln w="9525">
            <a:noFill/>
            <a:miter lim="800000"/>
            <a:headEnd/>
            <a:tailEnd/>
          </a:ln>
          <a:effectLst/>
        </p:spPr>
        <p:txBody>
          <a:bodyPr wrap="none">
            <a:spAutoFit/>
          </a:bodyPr>
          <a:lstStyle/>
          <a:p>
            <a:r>
              <a:rPr lang="ru-RU" sz="1800" dirty="0"/>
              <a:t>л</a:t>
            </a:r>
          </a:p>
        </p:txBody>
      </p:sp>
      <p:sp>
        <p:nvSpPr>
          <p:cNvPr id="47146" name="Text Box 42"/>
          <p:cNvSpPr txBox="1">
            <a:spLocks noChangeArrowheads="1"/>
          </p:cNvSpPr>
          <p:nvPr/>
        </p:nvSpPr>
        <p:spPr bwMode="auto">
          <a:xfrm>
            <a:off x="6927850" y="3376613"/>
            <a:ext cx="303213" cy="366712"/>
          </a:xfrm>
          <a:prstGeom prst="rect">
            <a:avLst/>
          </a:prstGeom>
          <a:noFill/>
          <a:ln w="9525">
            <a:noFill/>
            <a:miter lim="800000"/>
            <a:headEnd/>
            <a:tailEnd/>
          </a:ln>
          <a:effectLst/>
        </p:spPr>
        <p:txBody>
          <a:bodyPr wrap="none">
            <a:spAutoFit/>
          </a:bodyPr>
          <a:lstStyle/>
          <a:p>
            <a:r>
              <a:rPr lang="ru-RU" sz="1800" dirty="0"/>
              <a:t>ь</a:t>
            </a:r>
            <a:endParaRPr lang="ru-RU" sz="1800" dirty="0"/>
          </a:p>
        </p:txBody>
      </p:sp>
      <p:sp>
        <p:nvSpPr>
          <p:cNvPr id="47147" name="Text Box 43"/>
          <p:cNvSpPr txBox="1">
            <a:spLocks noChangeArrowheads="1"/>
          </p:cNvSpPr>
          <p:nvPr/>
        </p:nvSpPr>
        <p:spPr bwMode="auto">
          <a:xfrm>
            <a:off x="7432675" y="3376613"/>
            <a:ext cx="314325" cy="366712"/>
          </a:xfrm>
          <a:prstGeom prst="rect">
            <a:avLst/>
          </a:prstGeom>
          <a:noFill/>
          <a:ln w="9525">
            <a:noFill/>
            <a:miter lim="800000"/>
            <a:headEnd/>
            <a:tailEnd/>
          </a:ln>
          <a:effectLst/>
        </p:spPr>
        <p:txBody>
          <a:bodyPr wrap="none">
            <a:spAutoFit/>
          </a:bodyPr>
          <a:lstStyle/>
          <a:p>
            <a:r>
              <a:rPr lang="ru-RU" sz="1800" dirty="0"/>
              <a:t>ц</a:t>
            </a:r>
            <a:endParaRPr lang="ru-RU" sz="1800" dirty="0"/>
          </a:p>
        </p:txBody>
      </p:sp>
      <p:sp>
        <p:nvSpPr>
          <p:cNvPr id="47148" name="Text Box 44"/>
          <p:cNvSpPr txBox="1">
            <a:spLocks noChangeArrowheads="1"/>
          </p:cNvSpPr>
          <p:nvPr/>
        </p:nvSpPr>
        <p:spPr bwMode="auto">
          <a:xfrm>
            <a:off x="8008938" y="3376613"/>
            <a:ext cx="311150" cy="366712"/>
          </a:xfrm>
          <a:prstGeom prst="rect">
            <a:avLst/>
          </a:prstGeom>
          <a:noFill/>
          <a:ln w="9525">
            <a:noFill/>
            <a:miter lim="800000"/>
            <a:headEnd/>
            <a:tailEnd/>
          </a:ln>
          <a:effectLst/>
        </p:spPr>
        <p:txBody>
          <a:bodyPr wrap="none">
            <a:spAutoFit/>
          </a:bodyPr>
          <a:lstStyle/>
          <a:p>
            <a:r>
              <a:rPr lang="ru-RU" sz="1800" dirty="0"/>
              <a:t>и</a:t>
            </a:r>
          </a:p>
        </p:txBody>
      </p:sp>
      <p:sp>
        <p:nvSpPr>
          <p:cNvPr id="47149" name="Text Box 45"/>
          <p:cNvSpPr txBox="1">
            <a:spLocks noChangeArrowheads="1"/>
          </p:cNvSpPr>
          <p:nvPr/>
        </p:nvSpPr>
        <p:spPr bwMode="auto">
          <a:xfrm>
            <a:off x="8440738" y="3376613"/>
            <a:ext cx="311150" cy="366712"/>
          </a:xfrm>
          <a:prstGeom prst="rect">
            <a:avLst/>
          </a:prstGeom>
          <a:noFill/>
          <a:ln w="9525">
            <a:noFill/>
            <a:miter lim="800000"/>
            <a:headEnd/>
            <a:tailEnd/>
          </a:ln>
          <a:effectLst/>
        </p:spPr>
        <p:txBody>
          <a:bodyPr wrap="none">
            <a:spAutoFit/>
          </a:bodyPr>
          <a:lstStyle/>
          <a:p>
            <a:r>
              <a:rPr lang="ru-RU" sz="1800" dirty="0"/>
              <a:t>й</a:t>
            </a:r>
            <a:endParaRPr lang="ru-RU" sz="1800" dirty="0"/>
          </a:p>
        </p:txBody>
      </p:sp>
      <p:sp>
        <p:nvSpPr>
          <p:cNvPr id="47150" name="Rectangle 46"/>
          <p:cNvSpPr>
            <a:spLocks noChangeArrowheads="1"/>
          </p:cNvSpPr>
          <p:nvPr/>
        </p:nvSpPr>
        <p:spPr bwMode="auto">
          <a:xfrm>
            <a:off x="467544" y="3717032"/>
            <a:ext cx="4104456" cy="566309"/>
          </a:xfrm>
          <a:prstGeom prst="rect">
            <a:avLst/>
          </a:prstGeom>
          <a:noFill/>
          <a:ln w="9525">
            <a:noFill/>
            <a:miter lim="800000"/>
            <a:headEnd/>
            <a:tailEnd/>
          </a:ln>
          <a:effectLst/>
        </p:spPr>
        <p:txBody>
          <a:bodyPr wrap="square">
            <a:spAutoFit/>
          </a:bodyPr>
          <a:lstStyle/>
          <a:p>
            <a:pPr eaLnBrk="1" hangingPunct="1">
              <a:spcBef>
                <a:spcPct val="20000"/>
              </a:spcBef>
              <a:buClr>
                <a:schemeClr val="hlink"/>
              </a:buClr>
              <a:buSzPct val="80000"/>
              <a:buFont typeface="Wingdings" pitchFamily="2" charset="2"/>
              <a:buNone/>
            </a:pPr>
            <a:r>
              <a:rPr lang="ru-RU" sz="1400" b="1" i="1" dirty="0">
                <a:solidFill>
                  <a:schemeClr val="accent6">
                    <a:lumMod val="75000"/>
                  </a:schemeClr>
                </a:solidFill>
                <a:latin typeface="Times New Roman" pitchFamily="18" charset="0"/>
                <a:cs typeface="Times New Roman" pitchFamily="18" charset="0"/>
              </a:rPr>
              <a:t>4. СТРОИТЕЛЬНЫЙ </a:t>
            </a:r>
            <a:r>
              <a:rPr lang="ru-RU" sz="1400" b="1" i="1" dirty="0" smtClean="0">
                <a:solidFill>
                  <a:schemeClr val="accent6">
                    <a:lumMod val="75000"/>
                  </a:schemeClr>
                </a:solidFill>
                <a:latin typeface="Times New Roman" pitchFamily="18" charset="0"/>
                <a:cs typeface="Times New Roman" pitchFamily="18" charset="0"/>
              </a:rPr>
              <a:t>МАТЕРИАЛ</a:t>
            </a:r>
          </a:p>
          <a:p>
            <a:pPr eaLnBrk="1" hangingPunct="1">
              <a:spcBef>
                <a:spcPct val="20000"/>
              </a:spcBef>
              <a:buClr>
                <a:schemeClr val="hlink"/>
              </a:buClr>
              <a:buSzPct val="80000"/>
              <a:buFont typeface="Wingdings" pitchFamily="2" charset="2"/>
              <a:buNone/>
            </a:pPr>
            <a:r>
              <a:rPr lang="ru-RU" sz="1400" b="1" i="1" dirty="0" smtClean="0">
                <a:solidFill>
                  <a:schemeClr val="accent6">
                    <a:lumMod val="75000"/>
                  </a:schemeClr>
                </a:solidFill>
                <a:latin typeface="Times New Roman" pitchFamily="18" charset="0"/>
                <a:cs typeface="Times New Roman" pitchFamily="18" charset="0"/>
              </a:rPr>
              <a:t> </a:t>
            </a:r>
            <a:r>
              <a:rPr lang="ru-RU" sz="1400" b="1" i="1" dirty="0">
                <a:solidFill>
                  <a:schemeClr val="accent6">
                    <a:lumMod val="75000"/>
                  </a:schemeClr>
                </a:solidFill>
                <a:latin typeface="Times New Roman" pitchFamily="18" charset="0"/>
                <a:cs typeface="Times New Roman" pitchFamily="18" charset="0"/>
              </a:rPr>
              <a:t>ОРГАНИЗМА.</a:t>
            </a:r>
          </a:p>
        </p:txBody>
      </p:sp>
      <p:sp>
        <p:nvSpPr>
          <p:cNvPr id="47151" name="Rectangle 47"/>
          <p:cNvSpPr>
            <a:spLocks noChangeArrowheads="1"/>
          </p:cNvSpPr>
          <p:nvPr/>
        </p:nvSpPr>
        <p:spPr bwMode="auto">
          <a:xfrm>
            <a:off x="4787900" y="3789363"/>
            <a:ext cx="504825" cy="503237"/>
          </a:xfrm>
          <a:prstGeom prst="rect">
            <a:avLst/>
          </a:prstGeom>
          <a:solidFill>
            <a:schemeClr val="accent1"/>
          </a:solidFill>
          <a:ln w="9525">
            <a:solidFill>
              <a:schemeClr val="tx1"/>
            </a:solidFill>
            <a:miter lim="800000"/>
            <a:headEnd/>
            <a:tailEnd/>
          </a:ln>
          <a:effectLst/>
        </p:spPr>
        <p:txBody>
          <a:bodyPr wrap="none" anchor="ctr"/>
          <a:lstStyle/>
          <a:p>
            <a:pPr algn="ctr"/>
            <a:endParaRPr lang="ru-RU" sz="2000" dirty="0"/>
          </a:p>
        </p:txBody>
      </p:sp>
      <p:sp>
        <p:nvSpPr>
          <p:cNvPr id="47152" name="Rectangle 48"/>
          <p:cNvSpPr>
            <a:spLocks noChangeArrowheads="1"/>
          </p:cNvSpPr>
          <p:nvPr/>
        </p:nvSpPr>
        <p:spPr bwMode="auto">
          <a:xfrm>
            <a:off x="4787900" y="4292600"/>
            <a:ext cx="504825" cy="503238"/>
          </a:xfrm>
          <a:prstGeom prst="rect">
            <a:avLst/>
          </a:prstGeom>
          <a:solidFill>
            <a:schemeClr val="accent1"/>
          </a:solidFill>
          <a:ln w="9525">
            <a:solidFill>
              <a:schemeClr val="tx1"/>
            </a:solidFill>
            <a:miter lim="800000"/>
            <a:headEnd/>
            <a:tailEnd/>
          </a:ln>
          <a:effectLst/>
        </p:spPr>
        <p:txBody>
          <a:bodyPr wrap="none" anchor="ctr"/>
          <a:lstStyle/>
          <a:p>
            <a:pPr algn="ctr"/>
            <a:endParaRPr lang="ru-RU" sz="2000" dirty="0"/>
          </a:p>
        </p:txBody>
      </p:sp>
      <p:sp>
        <p:nvSpPr>
          <p:cNvPr id="47153" name="Rectangle 49"/>
          <p:cNvSpPr>
            <a:spLocks noChangeArrowheads="1"/>
          </p:cNvSpPr>
          <p:nvPr/>
        </p:nvSpPr>
        <p:spPr bwMode="auto">
          <a:xfrm>
            <a:off x="4787900" y="4797425"/>
            <a:ext cx="504825" cy="503238"/>
          </a:xfrm>
          <a:prstGeom prst="rect">
            <a:avLst/>
          </a:prstGeom>
          <a:solidFill>
            <a:schemeClr val="accent1"/>
          </a:solidFill>
          <a:ln w="9525">
            <a:solidFill>
              <a:schemeClr val="tx1"/>
            </a:solidFill>
            <a:miter lim="800000"/>
            <a:headEnd/>
            <a:tailEnd/>
          </a:ln>
          <a:effectLst/>
        </p:spPr>
        <p:txBody>
          <a:bodyPr wrap="none" anchor="ctr"/>
          <a:lstStyle/>
          <a:p>
            <a:pPr algn="ctr"/>
            <a:endParaRPr lang="ru-RU" sz="2000" dirty="0"/>
          </a:p>
        </p:txBody>
      </p:sp>
      <p:sp>
        <p:nvSpPr>
          <p:cNvPr id="47154" name="Rectangle 50"/>
          <p:cNvSpPr>
            <a:spLocks noChangeArrowheads="1"/>
          </p:cNvSpPr>
          <p:nvPr/>
        </p:nvSpPr>
        <p:spPr bwMode="auto">
          <a:xfrm>
            <a:off x="4787900" y="5300663"/>
            <a:ext cx="504825" cy="503237"/>
          </a:xfrm>
          <a:prstGeom prst="rect">
            <a:avLst/>
          </a:prstGeom>
          <a:solidFill>
            <a:schemeClr val="accent1"/>
          </a:solidFill>
          <a:ln w="9525">
            <a:solidFill>
              <a:schemeClr val="tx1"/>
            </a:solidFill>
            <a:miter lim="800000"/>
            <a:headEnd/>
            <a:tailEnd/>
          </a:ln>
          <a:effectLst/>
        </p:spPr>
        <p:txBody>
          <a:bodyPr wrap="none" anchor="ctr"/>
          <a:lstStyle/>
          <a:p>
            <a:pPr algn="ctr"/>
            <a:endParaRPr lang="ru-RU" sz="2000" dirty="0"/>
          </a:p>
        </p:txBody>
      </p:sp>
      <p:sp>
        <p:nvSpPr>
          <p:cNvPr id="47155" name="Rectangle 51"/>
          <p:cNvSpPr>
            <a:spLocks noChangeArrowheads="1"/>
          </p:cNvSpPr>
          <p:nvPr/>
        </p:nvSpPr>
        <p:spPr bwMode="auto">
          <a:xfrm>
            <a:off x="4787900" y="5805488"/>
            <a:ext cx="504825" cy="503237"/>
          </a:xfrm>
          <a:prstGeom prst="rect">
            <a:avLst/>
          </a:prstGeom>
          <a:solidFill>
            <a:schemeClr val="accent1"/>
          </a:solidFill>
          <a:ln w="9525">
            <a:solidFill>
              <a:schemeClr val="tx1"/>
            </a:solidFill>
            <a:miter lim="800000"/>
            <a:headEnd/>
            <a:tailEnd/>
          </a:ln>
          <a:effectLst/>
        </p:spPr>
        <p:txBody>
          <a:bodyPr wrap="none" anchor="ctr"/>
          <a:lstStyle/>
          <a:p>
            <a:pPr algn="ctr"/>
            <a:endParaRPr lang="ru-RU" sz="2000" dirty="0"/>
          </a:p>
        </p:txBody>
      </p:sp>
      <p:sp>
        <p:nvSpPr>
          <p:cNvPr id="47156" name="Text Box 52"/>
          <p:cNvSpPr txBox="1">
            <a:spLocks noChangeArrowheads="1"/>
          </p:cNvSpPr>
          <p:nvPr/>
        </p:nvSpPr>
        <p:spPr bwMode="auto">
          <a:xfrm>
            <a:off x="4911725" y="3881438"/>
            <a:ext cx="314325" cy="366712"/>
          </a:xfrm>
          <a:prstGeom prst="rect">
            <a:avLst/>
          </a:prstGeom>
          <a:noFill/>
          <a:ln w="9525">
            <a:noFill/>
            <a:miter lim="800000"/>
            <a:headEnd/>
            <a:tailEnd/>
          </a:ln>
          <a:effectLst/>
        </p:spPr>
        <p:txBody>
          <a:bodyPr wrap="none">
            <a:spAutoFit/>
          </a:bodyPr>
          <a:lstStyle/>
          <a:p>
            <a:r>
              <a:rPr lang="ru-RU" sz="1800" dirty="0"/>
              <a:t>б</a:t>
            </a:r>
          </a:p>
        </p:txBody>
      </p:sp>
      <p:sp>
        <p:nvSpPr>
          <p:cNvPr id="47157" name="Text Box 53"/>
          <p:cNvSpPr txBox="1">
            <a:spLocks noChangeArrowheads="1"/>
          </p:cNvSpPr>
          <p:nvPr/>
        </p:nvSpPr>
        <p:spPr bwMode="auto">
          <a:xfrm>
            <a:off x="4932363" y="4292600"/>
            <a:ext cx="287337" cy="366713"/>
          </a:xfrm>
          <a:prstGeom prst="rect">
            <a:avLst/>
          </a:prstGeom>
          <a:noFill/>
          <a:ln w="9525">
            <a:noFill/>
            <a:miter lim="800000"/>
            <a:headEnd/>
            <a:tailEnd/>
          </a:ln>
          <a:effectLst/>
        </p:spPr>
        <p:txBody>
          <a:bodyPr>
            <a:spAutoFit/>
          </a:bodyPr>
          <a:lstStyle/>
          <a:p>
            <a:r>
              <a:rPr lang="ru-RU" sz="1800" dirty="0"/>
              <a:t>е</a:t>
            </a:r>
          </a:p>
        </p:txBody>
      </p:sp>
      <p:sp>
        <p:nvSpPr>
          <p:cNvPr id="47158" name="Text Box 54"/>
          <p:cNvSpPr txBox="1">
            <a:spLocks noChangeArrowheads="1"/>
          </p:cNvSpPr>
          <p:nvPr/>
        </p:nvSpPr>
        <p:spPr bwMode="auto">
          <a:xfrm>
            <a:off x="4911725" y="4889500"/>
            <a:ext cx="317500" cy="366713"/>
          </a:xfrm>
          <a:prstGeom prst="rect">
            <a:avLst/>
          </a:prstGeom>
          <a:noFill/>
          <a:ln w="9525">
            <a:noFill/>
            <a:miter lim="800000"/>
            <a:headEnd/>
            <a:tailEnd/>
          </a:ln>
          <a:effectLst/>
        </p:spPr>
        <p:txBody>
          <a:bodyPr wrap="none">
            <a:spAutoFit/>
          </a:bodyPr>
          <a:lstStyle/>
          <a:p>
            <a:r>
              <a:rPr lang="ru-RU" sz="1800" dirty="0"/>
              <a:t>л</a:t>
            </a:r>
          </a:p>
        </p:txBody>
      </p:sp>
      <p:sp>
        <p:nvSpPr>
          <p:cNvPr id="47159" name="Text Box 55"/>
          <p:cNvSpPr txBox="1">
            <a:spLocks noChangeArrowheads="1"/>
          </p:cNvSpPr>
          <p:nvPr/>
        </p:nvSpPr>
        <p:spPr bwMode="auto">
          <a:xfrm>
            <a:off x="4911725" y="5392738"/>
            <a:ext cx="311150" cy="366712"/>
          </a:xfrm>
          <a:prstGeom prst="rect">
            <a:avLst/>
          </a:prstGeom>
          <a:noFill/>
          <a:ln w="9525">
            <a:noFill/>
            <a:miter lim="800000"/>
            <a:headEnd/>
            <a:tailEnd/>
          </a:ln>
          <a:effectLst/>
        </p:spPr>
        <p:txBody>
          <a:bodyPr wrap="none">
            <a:spAutoFit/>
          </a:bodyPr>
          <a:lstStyle/>
          <a:p>
            <a:r>
              <a:rPr lang="ru-RU" sz="1800" dirty="0"/>
              <a:t>о</a:t>
            </a:r>
          </a:p>
        </p:txBody>
      </p:sp>
      <p:sp>
        <p:nvSpPr>
          <p:cNvPr id="47160" name="Text Box 56"/>
          <p:cNvSpPr txBox="1">
            <a:spLocks noChangeArrowheads="1"/>
          </p:cNvSpPr>
          <p:nvPr/>
        </p:nvSpPr>
        <p:spPr bwMode="auto">
          <a:xfrm>
            <a:off x="4911725" y="5897563"/>
            <a:ext cx="284163" cy="366712"/>
          </a:xfrm>
          <a:prstGeom prst="rect">
            <a:avLst/>
          </a:prstGeom>
          <a:noFill/>
          <a:ln w="9525">
            <a:noFill/>
            <a:miter lim="800000"/>
            <a:headEnd/>
            <a:tailEnd/>
          </a:ln>
          <a:effectLst/>
        </p:spPr>
        <p:txBody>
          <a:bodyPr wrap="none">
            <a:spAutoFit/>
          </a:bodyPr>
          <a:lstStyle/>
          <a:p>
            <a:r>
              <a:rPr lang="ru-RU" sz="1800" dirty="0"/>
              <a:t>к</a:t>
            </a:r>
          </a:p>
        </p:txBody>
      </p:sp>
      <p:sp>
        <p:nvSpPr>
          <p:cNvPr id="47161" name="Rectangle 57"/>
          <p:cNvSpPr>
            <a:spLocks noChangeArrowheads="1"/>
          </p:cNvSpPr>
          <p:nvPr/>
        </p:nvSpPr>
        <p:spPr bwMode="auto">
          <a:xfrm>
            <a:off x="467544" y="4365104"/>
            <a:ext cx="3599631" cy="584775"/>
          </a:xfrm>
          <a:prstGeom prst="rect">
            <a:avLst/>
          </a:prstGeom>
          <a:noFill/>
          <a:ln w="9525">
            <a:noFill/>
            <a:miter lim="800000"/>
            <a:headEnd/>
            <a:tailEnd/>
          </a:ln>
          <a:effectLst/>
        </p:spPr>
        <p:txBody>
          <a:bodyPr wrap="square">
            <a:spAutoFit/>
          </a:bodyPr>
          <a:lstStyle/>
          <a:p>
            <a:r>
              <a:rPr lang="ru-RU" sz="1400" b="1" i="1" dirty="0">
                <a:solidFill>
                  <a:srgbClr val="7030A0"/>
                </a:solidFill>
                <a:latin typeface="Times New Roman" pitchFamily="18" charset="0"/>
                <a:cs typeface="Times New Roman" pitchFamily="18" charset="0"/>
              </a:rPr>
              <a:t>5. СЛАДКИЙ И ВКУСНЫЙ – ИСТОЧНИК ЭНЕРГИИ</a:t>
            </a:r>
            <a:r>
              <a:rPr lang="ru-RU" sz="1800" b="1" i="1" dirty="0">
                <a:solidFill>
                  <a:srgbClr val="7030A0"/>
                </a:solidFill>
                <a:latin typeface="Times New Roman" pitchFamily="18" charset="0"/>
                <a:cs typeface="Times New Roman" pitchFamily="18" charset="0"/>
              </a:rPr>
              <a:t>.</a:t>
            </a:r>
          </a:p>
        </p:txBody>
      </p:sp>
      <p:sp>
        <p:nvSpPr>
          <p:cNvPr id="47162" name="Rectangle 58"/>
          <p:cNvSpPr>
            <a:spLocks noChangeArrowheads="1"/>
          </p:cNvSpPr>
          <p:nvPr/>
        </p:nvSpPr>
        <p:spPr bwMode="auto">
          <a:xfrm>
            <a:off x="5292725" y="5300663"/>
            <a:ext cx="504825" cy="503237"/>
          </a:xfrm>
          <a:prstGeom prst="rect">
            <a:avLst/>
          </a:prstGeom>
          <a:solidFill>
            <a:schemeClr val="accent1"/>
          </a:solidFill>
          <a:ln w="9525">
            <a:solidFill>
              <a:schemeClr val="tx1"/>
            </a:solidFill>
            <a:miter lim="800000"/>
            <a:headEnd/>
            <a:tailEnd/>
          </a:ln>
          <a:effectLst/>
        </p:spPr>
        <p:txBody>
          <a:bodyPr wrap="none" anchor="ctr"/>
          <a:lstStyle/>
          <a:p>
            <a:pPr algn="ctr"/>
            <a:endParaRPr lang="ru-RU" sz="2000" dirty="0"/>
          </a:p>
        </p:txBody>
      </p:sp>
      <p:sp>
        <p:nvSpPr>
          <p:cNvPr id="47163" name="Rectangle 59"/>
          <p:cNvSpPr>
            <a:spLocks noChangeArrowheads="1"/>
          </p:cNvSpPr>
          <p:nvPr/>
        </p:nvSpPr>
        <p:spPr bwMode="auto">
          <a:xfrm>
            <a:off x="4284663" y="5300663"/>
            <a:ext cx="504825" cy="503237"/>
          </a:xfrm>
          <a:prstGeom prst="rect">
            <a:avLst/>
          </a:prstGeom>
          <a:solidFill>
            <a:schemeClr val="accent1"/>
          </a:solidFill>
          <a:ln w="9525">
            <a:solidFill>
              <a:schemeClr val="tx1"/>
            </a:solidFill>
            <a:miter lim="800000"/>
            <a:headEnd/>
            <a:tailEnd/>
          </a:ln>
          <a:effectLst/>
        </p:spPr>
        <p:txBody>
          <a:bodyPr wrap="none" anchor="ctr"/>
          <a:lstStyle/>
          <a:p>
            <a:pPr algn="ctr"/>
            <a:endParaRPr lang="ru-RU" sz="2000" dirty="0"/>
          </a:p>
        </p:txBody>
      </p:sp>
      <p:sp>
        <p:nvSpPr>
          <p:cNvPr id="47164" name="Rectangle 60"/>
          <p:cNvSpPr>
            <a:spLocks noChangeArrowheads="1"/>
          </p:cNvSpPr>
          <p:nvPr/>
        </p:nvSpPr>
        <p:spPr bwMode="auto">
          <a:xfrm>
            <a:off x="3779838" y="5300663"/>
            <a:ext cx="504825" cy="503237"/>
          </a:xfrm>
          <a:prstGeom prst="rect">
            <a:avLst/>
          </a:prstGeom>
          <a:solidFill>
            <a:schemeClr val="accent1"/>
          </a:solidFill>
          <a:ln w="9525">
            <a:solidFill>
              <a:schemeClr val="tx1"/>
            </a:solidFill>
            <a:miter lim="800000"/>
            <a:headEnd/>
            <a:tailEnd/>
          </a:ln>
          <a:effectLst/>
        </p:spPr>
        <p:txBody>
          <a:bodyPr wrap="none" anchor="ctr"/>
          <a:lstStyle/>
          <a:p>
            <a:pPr algn="ctr"/>
            <a:endParaRPr lang="ru-RU" sz="2000" dirty="0"/>
          </a:p>
        </p:txBody>
      </p:sp>
      <p:sp>
        <p:nvSpPr>
          <p:cNvPr id="47165" name="Rectangle 61"/>
          <p:cNvSpPr>
            <a:spLocks noChangeArrowheads="1"/>
          </p:cNvSpPr>
          <p:nvPr/>
        </p:nvSpPr>
        <p:spPr bwMode="auto">
          <a:xfrm>
            <a:off x="3276600" y="5300663"/>
            <a:ext cx="504825" cy="503237"/>
          </a:xfrm>
          <a:prstGeom prst="rect">
            <a:avLst/>
          </a:prstGeom>
          <a:solidFill>
            <a:schemeClr val="accent1"/>
          </a:solidFill>
          <a:ln w="9525">
            <a:solidFill>
              <a:schemeClr val="tx1"/>
            </a:solidFill>
            <a:miter lim="800000"/>
            <a:headEnd/>
            <a:tailEnd/>
          </a:ln>
          <a:effectLst/>
        </p:spPr>
        <p:txBody>
          <a:bodyPr wrap="none" anchor="ctr"/>
          <a:lstStyle/>
          <a:p>
            <a:pPr algn="ctr"/>
            <a:endParaRPr lang="ru-RU" sz="2000" dirty="0"/>
          </a:p>
        </p:txBody>
      </p:sp>
      <p:sp>
        <p:nvSpPr>
          <p:cNvPr id="47166" name="Rectangle 62"/>
          <p:cNvSpPr>
            <a:spLocks noChangeArrowheads="1"/>
          </p:cNvSpPr>
          <p:nvPr/>
        </p:nvSpPr>
        <p:spPr bwMode="auto">
          <a:xfrm>
            <a:off x="2771775" y="5300663"/>
            <a:ext cx="504825" cy="503237"/>
          </a:xfrm>
          <a:prstGeom prst="rect">
            <a:avLst/>
          </a:prstGeom>
          <a:solidFill>
            <a:schemeClr val="accent1"/>
          </a:solidFill>
          <a:ln w="9525">
            <a:solidFill>
              <a:schemeClr val="tx1"/>
            </a:solidFill>
            <a:miter lim="800000"/>
            <a:headEnd/>
            <a:tailEnd/>
          </a:ln>
          <a:effectLst/>
        </p:spPr>
        <p:txBody>
          <a:bodyPr wrap="none" anchor="ctr"/>
          <a:lstStyle/>
          <a:p>
            <a:pPr algn="ctr"/>
            <a:endParaRPr lang="ru-RU" sz="2000" dirty="0"/>
          </a:p>
        </p:txBody>
      </p:sp>
      <p:sp>
        <p:nvSpPr>
          <p:cNvPr id="47167" name="Rectangle 63"/>
          <p:cNvSpPr>
            <a:spLocks noChangeArrowheads="1"/>
          </p:cNvSpPr>
          <p:nvPr/>
        </p:nvSpPr>
        <p:spPr bwMode="auto">
          <a:xfrm>
            <a:off x="2268538" y="5300663"/>
            <a:ext cx="504825" cy="503237"/>
          </a:xfrm>
          <a:prstGeom prst="rect">
            <a:avLst/>
          </a:prstGeom>
          <a:solidFill>
            <a:schemeClr val="accent1"/>
          </a:solidFill>
          <a:ln w="9525">
            <a:solidFill>
              <a:schemeClr val="tx1"/>
            </a:solidFill>
            <a:miter lim="800000"/>
            <a:headEnd/>
            <a:tailEnd/>
          </a:ln>
          <a:effectLst/>
        </p:spPr>
        <p:txBody>
          <a:bodyPr wrap="none" anchor="ctr"/>
          <a:lstStyle/>
          <a:p>
            <a:pPr algn="ctr"/>
            <a:endParaRPr lang="ru-RU" sz="2000" dirty="0"/>
          </a:p>
        </p:txBody>
      </p:sp>
      <p:sp>
        <p:nvSpPr>
          <p:cNvPr id="47168" name="Text Box 64"/>
          <p:cNvSpPr txBox="1">
            <a:spLocks noChangeArrowheads="1"/>
          </p:cNvSpPr>
          <p:nvPr/>
        </p:nvSpPr>
        <p:spPr bwMode="auto">
          <a:xfrm>
            <a:off x="2392363" y="5392738"/>
            <a:ext cx="298450" cy="366712"/>
          </a:xfrm>
          <a:prstGeom prst="rect">
            <a:avLst/>
          </a:prstGeom>
          <a:noFill/>
          <a:ln w="9525">
            <a:noFill/>
            <a:miter lim="800000"/>
            <a:headEnd/>
            <a:tailEnd/>
          </a:ln>
          <a:effectLst/>
        </p:spPr>
        <p:txBody>
          <a:bodyPr wrap="none">
            <a:spAutoFit/>
          </a:bodyPr>
          <a:lstStyle/>
          <a:p>
            <a:r>
              <a:rPr lang="ru-RU" sz="1800" dirty="0"/>
              <a:t>у</a:t>
            </a:r>
          </a:p>
        </p:txBody>
      </p:sp>
      <p:sp>
        <p:nvSpPr>
          <p:cNvPr id="47169" name="Text Box 65"/>
          <p:cNvSpPr txBox="1">
            <a:spLocks noChangeArrowheads="1"/>
          </p:cNvSpPr>
          <p:nvPr/>
        </p:nvSpPr>
        <p:spPr bwMode="auto">
          <a:xfrm>
            <a:off x="2895600" y="5392738"/>
            <a:ext cx="268288" cy="366712"/>
          </a:xfrm>
          <a:prstGeom prst="rect">
            <a:avLst/>
          </a:prstGeom>
          <a:noFill/>
          <a:ln w="9525">
            <a:noFill/>
            <a:miter lim="800000"/>
            <a:headEnd/>
            <a:tailEnd/>
          </a:ln>
          <a:effectLst/>
        </p:spPr>
        <p:txBody>
          <a:bodyPr wrap="none">
            <a:spAutoFit/>
          </a:bodyPr>
          <a:lstStyle/>
          <a:p>
            <a:r>
              <a:rPr lang="ru-RU" sz="1800" dirty="0"/>
              <a:t>г</a:t>
            </a:r>
          </a:p>
        </p:txBody>
      </p:sp>
      <p:sp>
        <p:nvSpPr>
          <p:cNvPr id="47170" name="Text Box 66"/>
          <p:cNvSpPr txBox="1">
            <a:spLocks noChangeArrowheads="1"/>
          </p:cNvSpPr>
          <p:nvPr/>
        </p:nvSpPr>
        <p:spPr bwMode="auto">
          <a:xfrm>
            <a:off x="3400425" y="5392738"/>
            <a:ext cx="317500" cy="366712"/>
          </a:xfrm>
          <a:prstGeom prst="rect">
            <a:avLst/>
          </a:prstGeom>
          <a:noFill/>
          <a:ln w="9525">
            <a:noFill/>
            <a:miter lim="800000"/>
            <a:headEnd/>
            <a:tailEnd/>
          </a:ln>
          <a:effectLst/>
        </p:spPr>
        <p:txBody>
          <a:bodyPr wrap="none">
            <a:spAutoFit/>
          </a:bodyPr>
          <a:lstStyle/>
          <a:p>
            <a:r>
              <a:rPr lang="ru-RU" sz="1800" dirty="0"/>
              <a:t>л</a:t>
            </a:r>
          </a:p>
        </p:txBody>
      </p:sp>
      <p:sp>
        <p:nvSpPr>
          <p:cNvPr id="47171" name="Text Box 67"/>
          <p:cNvSpPr txBox="1">
            <a:spLocks noChangeArrowheads="1"/>
          </p:cNvSpPr>
          <p:nvPr/>
        </p:nvSpPr>
        <p:spPr bwMode="auto">
          <a:xfrm>
            <a:off x="3903663" y="5392738"/>
            <a:ext cx="311150" cy="366712"/>
          </a:xfrm>
          <a:prstGeom prst="rect">
            <a:avLst/>
          </a:prstGeom>
          <a:noFill/>
          <a:ln w="9525">
            <a:noFill/>
            <a:miter lim="800000"/>
            <a:headEnd/>
            <a:tailEnd/>
          </a:ln>
          <a:effectLst/>
        </p:spPr>
        <p:txBody>
          <a:bodyPr wrap="none">
            <a:spAutoFit/>
          </a:bodyPr>
          <a:lstStyle/>
          <a:p>
            <a:r>
              <a:rPr lang="ru-RU" sz="1800" dirty="0"/>
              <a:t>е</a:t>
            </a:r>
          </a:p>
        </p:txBody>
      </p:sp>
      <p:sp>
        <p:nvSpPr>
          <p:cNvPr id="47172" name="Text Box 68"/>
          <p:cNvSpPr txBox="1">
            <a:spLocks noChangeArrowheads="1"/>
          </p:cNvSpPr>
          <p:nvPr/>
        </p:nvSpPr>
        <p:spPr bwMode="auto">
          <a:xfrm>
            <a:off x="4408488" y="5392738"/>
            <a:ext cx="306387" cy="366712"/>
          </a:xfrm>
          <a:prstGeom prst="rect">
            <a:avLst/>
          </a:prstGeom>
          <a:noFill/>
          <a:ln w="9525">
            <a:noFill/>
            <a:miter lim="800000"/>
            <a:headEnd/>
            <a:tailEnd/>
          </a:ln>
          <a:effectLst/>
        </p:spPr>
        <p:txBody>
          <a:bodyPr wrap="none">
            <a:spAutoFit/>
          </a:bodyPr>
          <a:lstStyle/>
          <a:p>
            <a:r>
              <a:rPr lang="ru-RU" sz="1800" dirty="0"/>
              <a:t>в</a:t>
            </a:r>
          </a:p>
        </p:txBody>
      </p:sp>
      <p:sp>
        <p:nvSpPr>
          <p:cNvPr id="47173" name="Text Box 69"/>
          <p:cNvSpPr txBox="1">
            <a:spLocks noChangeArrowheads="1"/>
          </p:cNvSpPr>
          <p:nvPr/>
        </p:nvSpPr>
        <p:spPr bwMode="auto">
          <a:xfrm>
            <a:off x="5416550" y="5392738"/>
            <a:ext cx="317500" cy="366712"/>
          </a:xfrm>
          <a:prstGeom prst="rect">
            <a:avLst/>
          </a:prstGeom>
          <a:noFill/>
          <a:ln w="9525">
            <a:noFill/>
            <a:miter lim="800000"/>
            <a:headEnd/>
            <a:tailEnd/>
          </a:ln>
          <a:effectLst/>
        </p:spPr>
        <p:txBody>
          <a:bodyPr wrap="none">
            <a:spAutoFit/>
          </a:bodyPr>
          <a:lstStyle/>
          <a:p>
            <a:r>
              <a:rPr lang="ru-RU" sz="1800" dirty="0"/>
              <a:t>д</a:t>
            </a:r>
            <a:endParaRPr lang="ru-RU" sz="1800" dirty="0"/>
          </a:p>
        </p:txBody>
      </p:sp>
      <p:sp>
        <p:nvSpPr>
          <p:cNvPr id="47174" name="Text Box 70"/>
          <p:cNvSpPr txBox="1">
            <a:spLocks noChangeArrowheads="1"/>
          </p:cNvSpPr>
          <p:nvPr/>
        </p:nvSpPr>
        <p:spPr bwMode="auto">
          <a:xfrm>
            <a:off x="5848350" y="1746250"/>
            <a:ext cx="254000" cy="244475"/>
          </a:xfrm>
          <a:prstGeom prst="rect">
            <a:avLst/>
          </a:prstGeom>
          <a:noFill/>
          <a:ln w="9525">
            <a:noFill/>
            <a:miter lim="800000"/>
            <a:headEnd/>
            <a:tailEnd/>
          </a:ln>
          <a:effectLst/>
        </p:spPr>
        <p:txBody>
          <a:bodyPr wrap="none">
            <a:spAutoFit/>
          </a:bodyPr>
          <a:lstStyle/>
          <a:p>
            <a:r>
              <a:rPr lang="ru-RU" sz="1000" dirty="0"/>
              <a:t>1</a:t>
            </a:r>
          </a:p>
        </p:txBody>
      </p:sp>
      <p:sp>
        <p:nvSpPr>
          <p:cNvPr id="47175" name="Text Box 71"/>
          <p:cNvSpPr txBox="1">
            <a:spLocks noChangeArrowheads="1"/>
          </p:cNvSpPr>
          <p:nvPr/>
        </p:nvSpPr>
        <p:spPr bwMode="auto">
          <a:xfrm>
            <a:off x="5272088" y="2322513"/>
            <a:ext cx="254000" cy="244475"/>
          </a:xfrm>
          <a:prstGeom prst="rect">
            <a:avLst/>
          </a:prstGeom>
          <a:noFill/>
          <a:ln w="9525">
            <a:noFill/>
            <a:miter lim="800000"/>
            <a:headEnd/>
            <a:tailEnd/>
          </a:ln>
          <a:effectLst/>
        </p:spPr>
        <p:txBody>
          <a:bodyPr wrap="none">
            <a:spAutoFit/>
          </a:bodyPr>
          <a:lstStyle/>
          <a:p>
            <a:r>
              <a:rPr lang="ru-RU" sz="1000" dirty="0"/>
              <a:t>2</a:t>
            </a:r>
          </a:p>
        </p:txBody>
      </p:sp>
      <p:sp>
        <p:nvSpPr>
          <p:cNvPr id="47176" name="Text Box 72"/>
          <p:cNvSpPr txBox="1">
            <a:spLocks noChangeArrowheads="1"/>
          </p:cNvSpPr>
          <p:nvPr/>
        </p:nvSpPr>
        <p:spPr bwMode="auto">
          <a:xfrm>
            <a:off x="5343525" y="3259138"/>
            <a:ext cx="254000" cy="244475"/>
          </a:xfrm>
          <a:prstGeom prst="rect">
            <a:avLst/>
          </a:prstGeom>
          <a:noFill/>
          <a:ln w="9525">
            <a:noFill/>
            <a:miter lim="800000"/>
            <a:headEnd/>
            <a:tailEnd/>
          </a:ln>
          <a:effectLst/>
        </p:spPr>
        <p:txBody>
          <a:bodyPr wrap="none">
            <a:spAutoFit/>
          </a:bodyPr>
          <a:lstStyle/>
          <a:p>
            <a:r>
              <a:rPr lang="ru-RU" sz="1000" dirty="0"/>
              <a:t>3</a:t>
            </a:r>
          </a:p>
        </p:txBody>
      </p:sp>
      <p:sp>
        <p:nvSpPr>
          <p:cNvPr id="47177" name="Text Box 73"/>
          <p:cNvSpPr txBox="1">
            <a:spLocks noChangeArrowheads="1"/>
          </p:cNvSpPr>
          <p:nvPr/>
        </p:nvSpPr>
        <p:spPr bwMode="auto">
          <a:xfrm>
            <a:off x="4767263" y="3835400"/>
            <a:ext cx="254000" cy="244475"/>
          </a:xfrm>
          <a:prstGeom prst="rect">
            <a:avLst/>
          </a:prstGeom>
          <a:noFill/>
          <a:ln w="9525">
            <a:noFill/>
            <a:miter lim="800000"/>
            <a:headEnd/>
            <a:tailEnd/>
          </a:ln>
          <a:effectLst/>
        </p:spPr>
        <p:txBody>
          <a:bodyPr wrap="none">
            <a:spAutoFit/>
          </a:bodyPr>
          <a:lstStyle/>
          <a:p>
            <a:r>
              <a:rPr lang="ru-RU" sz="1000" dirty="0"/>
              <a:t>4</a:t>
            </a:r>
          </a:p>
        </p:txBody>
      </p:sp>
      <p:sp>
        <p:nvSpPr>
          <p:cNvPr id="47178" name="Text Box 74"/>
          <p:cNvSpPr txBox="1">
            <a:spLocks noChangeArrowheads="1"/>
          </p:cNvSpPr>
          <p:nvPr/>
        </p:nvSpPr>
        <p:spPr bwMode="auto">
          <a:xfrm>
            <a:off x="2247900" y="5346700"/>
            <a:ext cx="254000" cy="244475"/>
          </a:xfrm>
          <a:prstGeom prst="rect">
            <a:avLst/>
          </a:prstGeom>
          <a:noFill/>
          <a:ln w="9525">
            <a:noFill/>
            <a:miter lim="800000"/>
            <a:headEnd/>
            <a:tailEnd/>
          </a:ln>
          <a:effectLst/>
        </p:spPr>
        <p:txBody>
          <a:bodyPr wrap="none">
            <a:spAutoFit/>
          </a:bodyPr>
          <a:lstStyle/>
          <a:p>
            <a:r>
              <a:rPr lang="ru-RU" sz="1000" dirty="0"/>
              <a:t>5</a:t>
            </a:r>
          </a:p>
        </p:txBody>
      </p:sp>
      <p:pic>
        <p:nvPicPr>
          <p:cNvPr id="75" name="Picture 7" descr="10"/>
          <p:cNvPicPr>
            <a:picLocks noChangeAspect="1" noChangeArrowheads="1" noCrop="1"/>
          </p:cNvPicPr>
          <p:nvPr/>
        </p:nvPicPr>
        <p:blipFill>
          <a:blip r:embed="rId3" cstate="print"/>
          <a:srcRect/>
          <a:stretch>
            <a:fillRect/>
          </a:stretch>
        </p:blipFill>
        <p:spPr bwMode="auto">
          <a:xfrm flipH="1">
            <a:off x="7380312" y="5085184"/>
            <a:ext cx="1223963" cy="1112837"/>
          </a:xfrm>
          <a:prstGeom prst="rect">
            <a:avLst/>
          </a:prstGeom>
          <a:noFill/>
        </p:spPr>
      </p:pic>
      <p:pic>
        <p:nvPicPr>
          <p:cNvPr id="76" name="Содержимое 3" descr="j0177957"/>
          <p:cNvPicPr>
            <a:picLocks/>
          </p:cNvPicPr>
          <p:nvPr/>
        </p:nvPicPr>
        <p:blipFill>
          <a:blip r:embed="rId4" cstate="print"/>
          <a:srcRect/>
          <a:stretch>
            <a:fillRect/>
          </a:stretch>
        </p:blipFill>
        <p:spPr>
          <a:xfrm>
            <a:off x="6516216" y="116632"/>
            <a:ext cx="2304256" cy="158417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711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711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711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711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711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712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7121"/>
                                        </p:tgtEl>
                                        <p:attrNameLst>
                                          <p:attrName>style.visibility</p:attrName>
                                        </p:attrNameLst>
                                      </p:cBhvr>
                                      <p:to>
                                        <p:strVal val="visible"/>
                                      </p:to>
                                    </p:set>
                                  </p:childTnLst>
                                </p:cTn>
                              </p:par>
                              <p:par>
                                <p:cTn id="19" presetID="22" presetClass="entr" presetSubtype="4" fill="hold" grpId="0" nodeType="withEffect">
                                  <p:stCondLst>
                                    <p:cond delay="0"/>
                                  </p:stCondLst>
                                  <p:childTnLst>
                                    <p:set>
                                      <p:cBhvr>
                                        <p:cTn id="20" dur="1" fill="hold">
                                          <p:stCondLst>
                                            <p:cond delay="0"/>
                                          </p:stCondLst>
                                        </p:cTn>
                                        <p:tgtEl>
                                          <p:spTgt spid="47131"/>
                                        </p:tgtEl>
                                        <p:attrNameLst>
                                          <p:attrName>style.visibility</p:attrName>
                                        </p:attrNameLst>
                                      </p:cBhvr>
                                      <p:to>
                                        <p:strVal val="visible"/>
                                      </p:to>
                                    </p:set>
                                    <p:animEffect transition="in" filter="wipe(down)">
                                      <p:cBhvr>
                                        <p:cTn id="21" dur="500"/>
                                        <p:tgtEl>
                                          <p:spTgt spid="47131"/>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47138"/>
                                        </p:tgtEl>
                                        <p:attrNameLst>
                                          <p:attrName>style.visibility</p:attrName>
                                        </p:attrNameLst>
                                      </p:cBhvr>
                                      <p:to>
                                        <p:strVal val="visible"/>
                                      </p:to>
                                    </p:set>
                                    <p:animEffect transition="in" filter="wipe(down)">
                                      <p:cBhvr>
                                        <p:cTn id="24" dur="500"/>
                                        <p:tgtEl>
                                          <p:spTgt spid="47138"/>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47139"/>
                                        </p:tgtEl>
                                        <p:attrNameLst>
                                          <p:attrName>style.visibility</p:attrName>
                                        </p:attrNameLst>
                                      </p:cBhvr>
                                      <p:to>
                                        <p:strVal val="visible"/>
                                      </p:to>
                                    </p:set>
                                    <p:animEffect transition="in" filter="wipe(down)">
                                      <p:cBhvr>
                                        <p:cTn id="27" dur="500"/>
                                        <p:tgtEl>
                                          <p:spTgt spid="47139"/>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47140"/>
                                        </p:tgtEl>
                                        <p:attrNameLst>
                                          <p:attrName>style.visibility</p:attrName>
                                        </p:attrNameLst>
                                      </p:cBhvr>
                                      <p:to>
                                        <p:strVal val="visible"/>
                                      </p:to>
                                    </p:set>
                                    <p:animEffect transition="in" filter="wipe(down)">
                                      <p:cBhvr>
                                        <p:cTn id="30" dur="500"/>
                                        <p:tgtEl>
                                          <p:spTgt spid="47140"/>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47141"/>
                                        </p:tgtEl>
                                        <p:attrNameLst>
                                          <p:attrName>style.visibility</p:attrName>
                                        </p:attrNameLst>
                                      </p:cBhvr>
                                      <p:to>
                                        <p:strVal val="visible"/>
                                      </p:to>
                                    </p:set>
                                    <p:animEffect transition="in" filter="wipe(down)">
                                      <p:cBhvr>
                                        <p:cTn id="33" dur="500"/>
                                        <p:tgtEl>
                                          <p:spTgt spid="47141"/>
                                        </p:tgtEl>
                                      </p:cBhvr>
                                    </p:animEffect>
                                  </p:childTnLst>
                                </p:cTn>
                              </p:par>
                              <p:par>
                                <p:cTn id="34" presetID="1" presetClass="entr" presetSubtype="0" fill="hold" grpId="0" nodeType="withEffect">
                                  <p:stCondLst>
                                    <p:cond delay="0"/>
                                  </p:stCondLst>
                                  <p:childTnLst>
                                    <p:set>
                                      <p:cBhvr>
                                        <p:cTn id="35" dur="1" fill="hold">
                                          <p:stCondLst>
                                            <p:cond delay="0"/>
                                          </p:stCondLst>
                                        </p:cTn>
                                        <p:tgtEl>
                                          <p:spTgt spid="47167"/>
                                        </p:tgtEl>
                                        <p:attrNameLst>
                                          <p:attrName>style.visibility</p:attrName>
                                        </p:attrNameLst>
                                      </p:cBhvr>
                                      <p:to>
                                        <p:strVal val="visible"/>
                                      </p:to>
                                    </p:set>
                                  </p:childTnLst>
                                </p:cTn>
                              </p:par>
                              <p:par>
                                <p:cTn id="36" presetID="1" presetClass="entr" presetSubtype="0" fill="hold" grpId="0" nodeType="withEffect">
                                  <p:stCondLst>
                                    <p:cond delay="0"/>
                                  </p:stCondLst>
                                  <p:childTnLst>
                                    <p:set>
                                      <p:cBhvr>
                                        <p:cTn id="37" dur="1" fill="hold">
                                          <p:stCondLst>
                                            <p:cond delay="0"/>
                                          </p:stCondLst>
                                        </p:cTn>
                                        <p:tgtEl>
                                          <p:spTgt spid="47166"/>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47165"/>
                                        </p:tgtEl>
                                        <p:attrNameLst>
                                          <p:attrName>style.visibility</p:attrName>
                                        </p:attrNameLst>
                                      </p:cBhvr>
                                      <p:to>
                                        <p:strVal val="visible"/>
                                      </p:to>
                                    </p:set>
                                  </p:childTnLst>
                                </p:cTn>
                              </p:par>
                              <p:par>
                                <p:cTn id="40" presetID="1" presetClass="entr" presetSubtype="0" fill="hold" grpId="0" nodeType="withEffect">
                                  <p:stCondLst>
                                    <p:cond delay="0"/>
                                  </p:stCondLst>
                                  <p:childTnLst>
                                    <p:set>
                                      <p:cBhvr>
                                        <p:cTn id="41" dur="1" fill="hold">
                                          <p:stCondLst>
                                            <p:cond delay="0"/>
                                          </p:stCondLst>
                                        </p:cTn>
                                        <p:tgtEl>
                                          <p:spTgt spid="47164"/>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47163"/>
                                        </p:tgtEl>
                                        <p:attrNameLst>
                                          <p:attrName>style.visibility</p:attrName>
                                        </p:attrNameLst>
                                      </p:cBhvr>
                                      <p:to>
                                        <p:strVal val="visible"/>
                                      </p:to>
                                    </p:set>
                                  </p:childTnLst>
                                </p:cTn>
                              </p:par>
                              <p:par>
                                <p:cTn id="44" presetID="1" presetClass="entr" presetSubtype="0" fill="hold" grpId="0" nodeType="withEffect">
                                  <p:stCondLst>
                                    <p:cond delay="0"/>
                                  </p:stCondLst>
                                  <p:childTnLst>
                                    <p:set>
                                      <p:cBhvr>
                                        <p:cTn id="45" dur="1" fill="hold">
                                          <p:stCondLst>
                                            <p:cond delay="0"/>
                                          </p:stCondLst>
                                        </p:cTn>
                                        <p:tgtEl>
                                          <p:spTgt spid="47154"/>
                                        </p:tgtEl>
                                        <p:attrNameLst>
                                          <p:attrName>style.visibility</p:attrName>
                                        </p:attrNameLst>
                                      </p:cBhvr>
                                      <p:to>
                                        <p:strVal val="visible"/>
                                      </p:to>
                                    </p:set>
                                  </p:childTnLst>
                                </p:cTn>
                              </p:par>
                              <p:par>
                                <p:cTn id="46" presetID="1" presetClass="entr" presetSubtype="0" fill="hold" grpId="0" nodeType="withEffect">
                                  <p:stCondLst>
                                    <p:cond delay="0"/>
                                  </p:stCondLst>
                                  <p:childTnLst>
                                    <p:set>
                                      <p:cBhvr>
                                        <p:cTn id="47" dur="1" fill="hold">
                                          <p:stCondLst>
                                            <p:cond delay="0"/>
                                          </p:stCondLst>
                                        </p:cTn>
                                        <p:tgtEl>
                                          <p:spTgt spid="47162"/>
                                        </p:tgtEl>
                                        <p:attrNameLst>
                                          <p:attrName>style.visibility</p:attrName>
                                        </p:attrNameLst>
                                      </p:cBhvr>
                                      <p:to>
                                        <p:strVal val="visible"/>
                                      </p:to>
                                    </p:set>
                                  </p:childTnLst>
                                </p:cTn>
                              </p:par>
                              <p:par>
                                <p:cTn id="48" presetID="1" presetClass="entr" presetSubtype="0" fill="hold" grpId="0" nodeType="withEffect">
                                  <p:stCondLst>
                                    <p:cond delay="0"/>
                                  </p:stCondLst>
                                  <p:childTnLst>
                                    <p:set>
                                      <p:cBhvr>
                                        <p:cTn id="49" dur="1" fill="hold">
                                          <p:stCondLst>
                                            <p:cond delay="0"/>
                                          </p:stCondLst>
                                        </p:cTn>
                                        <p:tgtEl>
                                          <p:spTgt spid="47151"/>
                                        </p:tgtEl>
                                        <p:attrNameLst>
                                          <p:attrName>style.visibility</p:attrName>
                                        </p:attrNameLst>
                                      </p:cBhvr>
                                      <p:to>
                                        <p:strVal val="visible"/>
                                      </p:to>
                                    </p:set>
                                  </p:childTnLst>
                                </p:cTn>
                              </p:par>
                              <p:par>
                                <p:cTn id="50" presetID="1" presetClass="entr" presetSubtype="0" fill="hold" grpId="0" nodeType="withEffect">
                                  <p:stCondLst>
                                    <p:cond delay="0"/>
                                  </p:stCondLst>
                                  <p:childTnLst>
                                    <p:set>
                                      <p:cBhvr>
                                        <p:cTn id="51" dur="1" fill="hold">
                                          <p:stCondLst>
                                            <p:cond delay="0"/>
                                          </p:stCondLst>
                                        </p:cTn>
                                        <p:tgtEl>
                                          <p:spTgt spid="47152"/>
                                        </p:tgtEl>
                                        <p:attrNameLst>
                                          <p:attrName>style.visibility</p:attrName>
                                        </p:attrNameLst>
                                      </p:cBhvr>
                                      <p:to>
                                        <p:strVal val="visible"/>
                                      </p:to>
                                    </p:set>
                                  </p:childTnLst>
                                </p:cTn>
                              </p:par>
                              <p:par>
                                <p:cTn id="52" presetID="1" presetClass="entr" presetSubtype="0" fill="hold" grpId="0" nodeType="withEffect">
                                  <p:stCondLst>
                                    <p:cond delay="0"/>
                                  </p:stCondLst>
                                  <p:childTnLst>
                                    <p:set>
                                      <p:cBhvr>
                                        <p:cTn id="53" dur="1" fill="hold">
                                          <p:stCondLst>
                                            <p:cond delay="0"/>
                                          </p:stCondLst>
                                        </p:cTn>
                                        <p:tgtEl>
                                          <p:spTgt spid="47153"/>
                                        </p:tgtEl>
                                        <p:attrNameLst>
                                          <p:attrName>style.visibility</p:attrName>
                                        </p:attrNameLst>
                                      </p:cBhvr>
                                      <p:to>
                                        <p:strVal val="visible"/>
                                      </p:to>
                                    </p:set>
                                  </p:childTnLst>
                                </p:cTn>
                              </p:par>
                              <p:par>
                                <p:cTn id="54" presetID="1" presetClass="entr" presetSubtype="0" fill="hold" grpId="0" nodeType="withEffect">
                                  <p:stCondLst>
                                    <p:cond delay="0"/>
                                  </p:stCondLst>
                                  <p:childTnLst>
                                    <p:set>
                                      <p:cBhvr>
                                        <p:cTn id="55" dur="1" fill="hold">
                                          <p:stCondLst>
                                            <p:cond delay="0"/>
                                          </p:stCondLst>
                                        </p:cTn>
                                        <p:tgtEl>
                                          <p:spTgt spid="47155"/>
                                        </p:tgtEl>
                                        <p:attrNameLst>
                                          <p:attrName>style.visibility</p:attrName>
                                        </p:attrNameLst>
                                      </p:cBhvr>
                                      <p:to>
                                        <p:strVal val="visible"/>
                                      </p:to>
                                    </p:set>
                                  </p:childTnLst>
                                </p:cTn>
                              </p:par>
                              <p:par>
                                <p:cTn id="56" presetID="22" presetClass="entr" presetSubtype="4" fill="hold" nodeType="withEffect">
                                  <p:stCondLst>
                                    <p:cond delay="0"/>
                                  </p:stCondLst>
                                  <p:childTnLst>
                                    <p:set>
                                      <p:cBhvr>
                                        <p:cTn id="57" dur="1" fill="hold">
                                          <p:stCondLst>
                                            <p:cond delay="0"/>
                                          </p:stCondLst>
                                        </p:cTn>
                                        <p:tgtEl>
                                          <p:spTgt spid="47174">
                                            <p:txEl>
                                              <p:pRg st="0" end="0"/>
                                            </p:txEl>
                                          </p:spTgt>
                                        </p:tgtEl>
                                        <p:attrNameLst>
                                          <p:attrName>style.visibility</p:attrName>
                                        </p:attrNameLst>
                                      </p:cBhvr>
                                      <p:to>
                                        <p:strVal val="visible"/>
                                      </p:to>
                                    </p:set>
                                    <p:animEffect transition="in" filter="wipe(down)">
                                      <p:cBhvr>
                                        <p:cTn id="58" dur="500"/>
                                        <p:tgtEl>
                                          <p:spTgt spid="47174">
                                            <p:txEl>
                                              <p:pRg st="0" end="0"/>
                                            </p:txEl>
                                          </p:spTgt>
                                        </p:tgtEl>
                                      </p:cBhvr>
                                    </p:animEffect>
                                  </p:childTnLst>
                                </p:cTn>
                              </p:par>
                              <p:par>
                                <p:cTn id="59" presetID="22" presetClass="entr" presetSubtype="4" fill="hold" nodeType="withEffect">
                                  <p:stCondLst>
                                    <p:cond delay="0"/>
                                  </p:stCondLst>
                                  <p:childTnLst>
                                    <p:set>
                                      <p:cBhvr>
                                        <p:cTn id="60" dur="1" fill="hold">
                                          <p:stCondLst>
                                            <p:cond delay="0"/>
                                          </p:stCondLst>
                                        </p:cTn>
                                        <p:tgtEl>
                                          <p:spTgt spid="47175">
                                            <p:txEl>
                                              <p:pRg st="0" end="0"/>
                                            </p:txEl>
                                          </p:spTgt>
                                        </p:tgtEl>
                                        <p:attrNameLst>
                                          <p:attrName>style.visibility</p:attrName>
                                        </p:attrNameLst>
                                      </p:cBhvr>
                                      <p:to>
                                        <p:strVal val="visible"/>
                                      </p:to>
                                    </p:set>
                                    <p:animEffect transition="in" filter="wipe(down)">
                                      <p:cBhvr>
                                        <p:cTn id="61" dur="500"/>
                                        <p:tgtEl>
                                          <p:spTgt spid="47175">
                                            <p:txEl>
                                              <p:pRg st="0" end="0"/>
                                            </p:txEl>
                                          </p:spTgt>
                                        </p:tgtEl>
                                      </p:cBhvr>
                                    </p:animEffect>
                                  </p:childTnLst>
                                </p:cTn>
                              </p:par>
                              <p:par>
                                <p:cTn id="62" presetID="22" presetClass="entr" presetSubtype="4" fill="hold" nodeType="withEffect">
                                  <p:stCondLst>
                                    <p:cond delay="0"/>
                                  </p:stCondLst>
                                  <p:childTnLst>
                                    <p:set>
                                      <p:cBhvr>
                                        <p:cTn id="63" dur="1" fill="hold">
                                          <p:stCondLst>
                                            <p:cond delay="0"/>
                                          </p:stCondLst>
                                        </p:cTn>
                                        <p:tgtEl>
                                          <p:spTgt spid="47176">
                                            <p:txEl>
                                              <p:pRg st="0" end="0"/>
                                            </p:txEl>
                                          </p:spTgt>
                                        </p:tgtEl>
                                        <p:attrNameLst>
                                          <p:attrName>style.visibility</p:attrName>
                                        </p:attrNameLst>
                                      </p:cBhvr>
                                      <p:to>
                                        <p:strVal val="visible"/>
                                      </p:to>
                                    </p:set>
                                    <p:animEffect transition="in" filter="wipe(down)">
                                      <p:cBhvr>
                                        <p:cTn id="64" dur="500"/>
                                        <p:tgtEl>
                                          <p:spTgt spid="47176">
                                            <p:txEl>
                                              <p:pRg st="0" end="0"/>
                                            </p:txEl>
                                          </p:spTgt>
                                        </p:tgtEl>
                                      </p:cBhvr>
                                    </p:animEffect>
                                  </p:childTnLst>
                                </p:cTn>
                              </p:par>
                              <p:par>
                                <p:cTn id="65" presetID="22" presetClass="entr" presetSubtype="4" fill="hold" nodeType="withEffect">
                                  <p:stCondLst>
                                    <p:cond delay="0"/>
                                  </p:stCondLst>
                                  <p:childTnLst>
                                    <p:set>
                                      <p:cBhvr>
                                        <p:cTn id="66" dur="1" fill="hold">
                                          <p:stCondLst>
                                            <p:cond delay="0"/>
                                          </p:stCondLst>
                                        </p:cTn>
                                        <p:tgtEl>
                                          <p:spTgt spid="47177">
                                            <p:txEl>
                                              <p:pRg st="0" end="0"/>
                                            </p:txEl>
                                          </p:spTgt>
                                        </p:tgtEl>
                                        <p:attrNameLst>
                                          <p:attrName>style.visibility</p:attrName>
                                        </p:attrNameLst>
                                      </p:cBhvr>
                                      <p:to>
                                        <p:strVal val="visible"/>
                                      </p:to>
                                    </p:set>
                                    <p:animEffect transition="in" filter="wipe(down)">
                                      <p:cBhvr>
                                        <p:cTn id="67" dur="500"/>
                                        <p:tgtEl>
                                          <p:spTgt spid="47177">
                                            <p:txEl>
                                              <p:pRg st="0" end="0"/>
                                            </p:txEl>
                                          </p:spTgt>
                                        </p:tgtEl>
                                      </p:cBhvr>
                                    </p:animEffect>
                                  </p:childTnLst>
                                </p:cTn>
                              </p:par>
                              <p:par>
                                <p:cTn id="68" presetID="22" presetClass="entr" presetSubtype="4" fill="hold" nodeType="withEffect">
                                  <p:stCondLst>
                                    <p:cond delay="0"/>
                                  </p:stCondLst>
                                  <p:childTnLst>
                                    <p:set>
                                      <p:cBhvr>
                                        <p:cTn id="69" dur="1" fill="hold">
                                          <p:stCondLst>
                                            <p:cond delay="0"/>
                                          </p:stCondLst>
                                        </p:cTn>
                                        <p:tgtEl>
                                          <p:spTgt spid="47178">
                                            <p:txEl>
                                              <p:pRg st="0" end="0"/>
                                            </p:txEl>
                                          </p:spTgt>
                                        </p:tgtEl>
                                        <p:attrNameLst>
                                          <p:attrName>style.visibility</p:attrName>
                                        </p:attrNameLst>
                                      </p:cBhvr>
                                      <p:to>
                                        <p:strVal val="visible"/>
                                      </p:to>
                                    </p:set>
                                    <p:animEffect transition="in" filter="wipe(down)">
                                      <p:cBhvr>
                                        <p:cTn id="70" dur="500"/>
                                        <p:tgtEl>
                                          <p:spTgt spid="47178">
                                            <p:txEl>
                                              <p:pRg st="0" end="0"/>
                                            </p:txEl>
                                          </p:spTgt>
                                        </p:tgtEl>
                                      </p:cBhvr>
                                    </p:animEffect>
                                  </p:childTnLst>
                                </p:cTn>
                              </p:par>
                            </p:childTnLst>
                          </p:cTn>
                        </p:par>
                      </p:childTnLst>
                    </p:cTn>
                  </p:par>
                  <p:par>
                    <p:cTn id="71" fill="hold">
                      <p:stCondLst>
                        <p:cond delay="indefinite"/>
                      </p:stCondLst>
                      <p:childTnLst>
                        <p:par>
                          <p:cTn id="72" fill="hold">
                            <p:stCondLst>
                              <p:cond delay="0"/>
                            </p:stCondLst>
                            <p:childTnLst>
                              <p:par>
                                <p:cTn id="73" presetID="2" presetClass="entr" presetSubtype="4" fill="hold" grpId="0" nodeType="clickEffect">
                                  <p:stCondLst>
                                    <p:cond delay="0"/>
                                  </p:stCondLst>
                                  <p:childTnLst>
                                    <p:set>
                                      <p:cBhvr>
                                        <p:cTn id="74" dur="1" fill="hold">
                                          <p:stCondLst>
                                            <p:cond delay="0"/>
                                          </p:stCondLst>
                                        </p:cTn>
                                        <p:tgtEl>
                                          <p:spTgt spid="47122"/>
                                        </p:tgtEl>
                                        <p:attrNameLst>
                                          <p:attrName>style.visibility</p:attrName>
                                        </p:attrNameLst>
                                      </p:cBhvr>
                                      <p:to>
                                        <p:strVal val="visible"/>
                                      </p:to>
                                    </p:set>
                                    <p:anim calcmode="lin" valueType="num">
                                      <p:cBhvr additive="base">
                                        <p:cTn id="75" dur="500" fill="hold"/>
                                        <p:tgtEl>
                                          <p:spTgt spid="47122"/>
                                        </p:tgtEl>
                                        <p:attrNameLst>
                                          <p:attrName>ppt_x</p:attrName>
                                        </p:attrNameLst>
                                      </p:cBhvr>
                                      <p:tavLst>
                                        <p:tav tm="0">
                                          <p:val>
                                            <p:strVal val="#ppt_x"/>
                                          </p:val>
                                        </p:tav>
                                        <p:tav tm="100000">
                                          <p:val>
                                            <p:strVal val="#ppt_x"/>
                                          </p:val>
                                        </p:tav>
                                      </p:tavLst>
                                    </p:anim>
                                    <p:anim calcmode="lin" valueType="num">
                                      <p:cBhvr additive="base">
                                        <p:cTn id="76" dur="500" fill="hold"/>
                                        <p:tgtEl>
                                          <p:spTgt spid="47122"/>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47123"/>
                                        </p:tgtEl>
                                        <p:attrNameLst>
                                          <p:attrName>style.visibility</p:attrName>
                                        </p:attrNameLst>
                                      </p:cBhvr>
                                      <p:to>
                                        <p:strVal val="visible"/>
                                      </p:to>
                                    </p:set>
                                    <p:anim calcmode="lin" valueType="num">
                                      <p:cBhvr additive="base">
                                        <p:cTn id="79" dur="500" fill="hold"/>
                                        <p:tgtEl>
                                          <p:spTgt spid="47123"/>
                                        </p:tgtEl>
                                        <p:attrNameLst>
                                          <p:attrName>ppt_x</p:attrName>
                                        </p:attrNameLst>
                                      </p:cBhvr>
                                      <p:tavLst>
                                        <p:tav tm="0">
                                          <p:val>
                                            <p:strVal val="#ppt_x"/>
                                          </p:val>
                                        </p:tav>
                                        <p:tav tm="100000">
                                          <p:val>
                                            <p:strVal val="#ppt_x"/>
                                          </p:val>
                                        </p:tav>
                                      </p:tavLst>
                                    </p:anim>
                                    <p:anim calcmode="lin" valueType="num">
                                      <p:cBhvr additive="base">
                                        <p:cTn id="80" dur="500" fill="hold"/>
                                        <p:tgtEl>
                                          <p:spTgt spid="47123"/>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47124"/>
                                        </p:tgtEl>
                                        <p:attrNameLst>
                                          <p:attrName>style.visibility</p:attrName>
                                        </p:attrNameLst>
                                      </p:cBhvr>
                                      <p:to>
                                        <p:strVal val="visible"/>
                                      </p:to>
                                    </p:set>
                                    <p:anim calcmode="lin" valueType="num">
                                      <p:cBhvr additive="base">
                                        <p:cTn id="83" dur="500" fill="hold"/>
                                        <p:tgtEl>
                                          <p:spTgt spid="47124"/>
                                        </p:tgtEl>
                                        <p:attrNameLst>
                                          <p:attrName>ppt_x</p:attrName>
                                        </p:attrNameLst>
                                      </p:cBhvr>
                                      <p:tavLst>
                                        <p:tav tm="0">
                                          <p:val>
                                            <p:strVal val="#ppt_x"/>
                                          </p:val>
                                        </p:tav>
                                        <p:tav tm="100000">
                                          <p:val>
                                            <p:strVal val="#ppt_x"/>
                                          </p:val>
                                        </p:tav>
                                      </p:tavLst>
                                    </p:anim>
                                    <p:anim calcmode="lin" valueType="num">
                                      <p:cBhvr additive="base">
                                        <p:cTn id="84" dur="500" fill="hold"/>
                                        <p:tgtEl>
                                          <p:spTgt spid="47124"/>
                                        </p:tgtEl>
                                        <p:attrNameLst>
                                          <p:attrName>ppt_y</p:attrName>
                                        </p:attrNameLst>
                                      </p:cBhvr>
                                      <p:tavLst>
                                        <p:tav tm="0">
                                          <p:val>
                                            <p:strVal val="1+#ppt_h/2"/>
                                          </p:val>
                                        </p:tav>
                                        <p:tav tm="100000">
                                          <p:val>
                                            <p:strVal val="#ppt_y"/>
                                          </p:val>
                                        </p:tav>
                                      </p:tavLst>
                                    </p:anim>
                                  </p:childTnLst>
                                </p:cTn>
                              </p:par>
                              <p:par>
                                <p:cTn id="85" presetID="3" presetClass="entr" presetSubtype="10" fill="hold" grpId="0" nodeType="withEffect">
                                  <p:stCondLst>
                                    <p:cond delay="0"/>
                                  </p:stCondLst>
                                  <p:childTnLst>
                                    <p:set>
                                      <p:cBhvr>
                                        <p:cTn id="86" dur="1" fill="hold">
                                          <p:stCondLst>
                                            <p:cond delay="0"/>
                                          </p:stCondLst>
                                        </p:cTn>
                                        <p:tgtEl>
                                          <p:spTgt spid="47125"/>
                                        </p:tgtEl>
                                        <p:attrNameLst>
                                          <p:attrName>style.visibility</p:attrName>
                                        </p:attrNameLst>
                                      </p:cBhvr>
                                      <p:to>
                                        <p:strVal val="visible"/>
                                      </p:to>
                                    </p:set>
                                    <p:animEffect transition="in" filter="blinds(horizontal)">
                                      <p:cBhvr>
                                        <p:cTn id="87" dur="500"/>
                                        <p:tgtEl>
                                          <p:spTgt spid="47125"/>
                                        </p:tgtEl>
                                      </p:cBhvr>
                                    </p:animEffect>
                                  </p:childTnLst>
                                </p:cTn>
                              </p:par>
                              <p:par>
                                <p:cTn id="88" presetID="2" presetClass="entr" presetSubtype="4" fill="hold" grpId="0" nodeType="withEffect">
                                  <p:stCondLst>
                                    <p:cond delay="0"/>
                                  </p:stCondLst>
                                  <p:childTnLst>
                                    <p:set>
                                      <p:cBhvr>
                                        <p:cTn id="89" dur="1" fill="hold">
                                          <p:stCondLst>
                                            <p:cond delay="0"/>
                                          </p:stCondLst>
                                        </p:cTn>
                                        <p:tgtEl>
                                          <p:spTgt spid="47126"/>
                                        </p:tgtEl>
                                        <p:attrNameLst>
                                          <p:attrName>style.visibility</p:attrName>
                                        </p:attrNameLst>
                                      </p:cBhvr>
                                      <p:to>
                                        <p:strVal val="visible"/>
                                      </p:to>
                                    </p:set>
                                    <p:anim calcmode="lin" valueType="num">
                                      <p:cBhvr additive="base">
                                        <p:cTn id="90" dur="500" fill="hold"/>
                                        <p:tgtEl>
                                          <p:spTgt spid="47126"/>
                                        </p:tgtEl>
                                        <p:attrNameLst>
                                          <p:attrName>ppt_x</p:attrName>
                                        </p:attrNameLst>
                                      </p:cBhvr>
                                      <p:tavLst>
                                        <p:tav tm="0">
                                          <p:val>
                                            <p:strVal val="#ppt_x"/>
                                          </p:val>
                                        </p:tav>
                                        <p:tav tm="100000">
                                          <p:val>
                                            <p:strVal val="#ppt_x"/>
                                          </p:val>
                                        </p:tav>
                                      </p:tavLst>
                                    </p:anim>
                                    <p:anim calcmode="lin" valueType="num">
                                      <p:cBhvr additive="base">
                                        <p:cTn id="91" dur="500" fill="hold"/>
                                        <p:tgtEl>
                                          <p:spTgt spid="47126"/>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47127"/>
                                        </p:tgtEl>
                                        <p:attrNameLst>
                                          <p:attrName>style.visibility</p:attrName>
                                        </p:attrNameLst>
                                      </p:cBhvr>
                                      <p:to>
                                        <p:strVal val="visible"/>
                                      </p:to>
                                    </p:set>
                                    <p:anim calcmode="lin" valueType="num">
                                      <p:cBhvr additive="base">
                                        <p:cTn id="94" dur="500" fill="hold"/>
                                        <p:tgtEl>
                                          <p:spTgt spid="47127"/>
                                        </p:tgtEl>
                                        <p:attrNameLst>
                                          <p:attrName>ppt_x</p:attrName>
                                        </p:attrNameLst>
                                      </p:cBhvr>
                                      <p:tavLst>
                                        <p:tav tm="0">
                                          <p:val>
                                            <p:strVal val="#ppt_x"/>
                                          </p:val>
                                        </p:tav>
                                        <p:tav tm="100000">
                                          <p:val>
                                            <p:strVal val="#ppt_x"/>
                                          </p:val>
                                        </p:tav>
                                      </p:tavLst>
                                    </p:anim>
                                    <p:anim calcmode="lin" valueType="num">
                                      <p:cBhvr additive="base">
                                        <p:cTn id="95" dur="500" fill="hold"/>
                                        <p:tgtEl>
                                          <p:spTgt spid="47127"/>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47128"/>
                                        </p:tgtEl>
                                        <p:attrNameLst>
                                          <p:attrName>style.visibility</p:attrName>
                                        </p:attrNameLst>
                                      </p:cBhvr>
                                      <p:to>
                                        <p:strVal val="visible"/>
                                      </p:to>
                                    </p:set>
                                    <p:anim calcmode="lin" valueType="num">
                                      <p:cBhvr additive="base">
                                        <p:cTn id="98" dur="500" fill="hold"/>
                                        <p:tgtEl>
                                          <p:spTgt spid="47128"/>
                                        </p:tgtEl>
                                        <p:attrNameLst>
                                          <p:attrName>ppt_x</p:attrName>
                                        </p:attrNameLst>
                                      </p:cBhvr>
                                      <p:tavLst>
                                        <p:tav tm="0">
                                          <p:val>
                                            <p:strVal val="#ppt_x"/>
                                          </p:val>
                                        </p:tav>
                                        <p:tav tm="100000">
                                          <p:val>
                                            <p:strVal val="#ppt_x"/>
                                          </p:val>
                                        </p:tav>
                                      </p:tavLst>
                                    </p:anim>
                                    <p:anim calcmode="lin" valueType="num">
                                      <p:cBhvr additive="base">
                                        <p:cTn id="99" dur="500" fill="hold"/>
                                        <p:tgtEl>
                                          <p:spTgt spid="47128"/>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47129"/>
                                        </p:tgtEl>
                                        <p:attrNameLst>
                                          <p:attrName>style.visibility</p:attrName>
                                        </p:attrNameLst>
                                      </p:cBhvr>
                                      <p:to>
                                        <p:strVal val="visible"/>
                                      </p:to>
                                    </p:set>
                                    <p:anim calcmode="lin" valueType="num">
                                      <p:cBhvr additive="base">
                                        <p:cTn id="102" dur="500" fill="hold"/>
                                        <p:tgtEl>
                                          <p:spTgt spid="47129"/>
                                        </p:tgtEl>
                                        <p:attrNameLst>
                                          <p:attrName>ppt_x</p:attrName>
                                        </p:attrNameLst>
                                      </p:cBhvr>
                                      <p:tavLst>
                                        <p:tav tm="0">
                                          <p:val>
                                            <p:strVal val="#ppt_x"/>
                                          </p:val>
                                        </p:tav>
                                        <p:tav tm="100000">
                                          <p:val>
                                            <p:strVal val="#ppt_x"/>
                                          </p:val>
                                        </p:tav>
                                      </p:tavLst>
                                    </p:anim>
                                    <p:anim calcmode="lin" valueType="num">
                                      <p:cBhvr additive="base">
                                        <p:cTn id="103" dur="500" fill="hold"/>
                                        <p:tgtEl>
                                          <p:spTgt spid="47129"/>
                                        </p:tgtEl>
                                        <p:attrNameLst>
                                          <p:attrName>ppt_y</p:attrName>
                                        </p:attrNameLst>
                                      </p:cBhvr>
                                      <p:tavLst>
                                        <p:tav tm="0">
                                          <p:val>
                                            <p:strVal val="1+#ppt_h/2"/>
                                          </p:val>
                                        </p:tav>
                                        <p:tav tm="100000">
                                          <p:val>
                                            <p:strVal val="#ppt_y"/>
                                          </p:val>
                                        </p:tav>
                                      </p:tavLst>
                                    </p:anim>
                                  </p:childTnLst>
                                </p:cTn>
                              </p:par>
                            </p:childTnLst>
                          </p:cTn>
                        </p:par>
                      </p:childTnLst>
                    </p:cTn>
                  </p:par>
                  <p:par>
                    <p:cTn id="104" fill="hold">
                      <p:stCondLst>
                        <p:cond delay="indefinite"/>
                      </p:stCondLst>
                      <p:childTnLst>
                        <p:par>
                          <p:cTn id="105" fill="hold">
                            <p:stCondLst>
                              <p:cond delay="0"/>
                            </p:stCondLst>
                            <p:childTnLst>
                              <p:par>
                                <p:cTn id="106" presetID="1" presetClass="entr" presetSubtype="0" fill="hold" grpId="0" nodeType="clickEffect">
                                  <p:stCondLst>
                                    <p:cond delay="0"/>
                                  </p:stCondLst>
                                  <p:childTnLst>
                                    <p:set>
                                      <p:cBhvr>
                                        <p:cTn id="107" dur="1" fill="hold">
                                          <p:stCondLst>
                                            <p:cond delay="0"/>
                                          </p:stCondLst>
                                        </p:cTn>
                                        <p:tgtEl>
                                          <p:spTgt spid="47130"/>
                                        </p:tgtEl>
                                        <p:attrNameLst>
                                          <p:attrName>style.visibility</p:attrName>
                                        </p:attrNameLst>
                                      </p:cBhvr>
                                      <p:to>
                                        <p:strVal val="visible"/>
                                      </p:to>
                                    </p:set>
                                  </p:childTnLst>
                                </p:cTn>
                              </p:par>
                            </p:childTnLst>
                          </p:cTn>
                        </p:par>
                      </p:childTnLst>
                    </p:cTn>
                  </p:par>
                  <p:par>
                    <p:cTn id="108" fill="hold">
                      <p:stCondLst>
                        <p:cond delay="indefinite"/>
                      </p:stCondLst>
                      <p:childTnLst>
                        <p:par>
                          <p:cTn id="109" fill="hold">
                            <p:stCondLst>
                              <p:cond delay="0"/>
                            </p:stCondLst>
                            <p:childTnLst>
                              <p:par>
                                <p:cTn id="110" presetID="2" presetClass="entr" presetSubtype="4" fill="hold" grpId="0" nodeType="clickEffect">
                                  <p:stCondLst>
                                    <p:cond delay="0"/>
                                  </p:stCondLst>
                                  <p:childTnLst>
                                    <p:set>
                                      <p:cBhvr>
                                        <p:cTn id="111" dur="1" fill="hold">
                                          <p:stCondLst>
                                            <p:cond delay="0"/>
                                          </p:stCondLst>
                                        </p:cTn>
                                        <p:tgtEl>
                                          <p:spTgt spid="47134"/>
                                        </p:tgtEl>
                                        <p:attrNameLst>
                                          <p:attrName>style.visibility</p:attrName>
                                        </p:attrNameLst>
                                      </p:cBhvr>
                                      <p:to>
                                        <p:strVal val="visible"/>
                                      </p:to>
                                    </p:set>
                                    <p:anim calcmode="lin" valueType="num">
                                      <p:cBhvr additive="base">
                                        <p:cTn id="112" dur="500" fill="hold"/>
                                        <p:tgtEl>
                                          <p:spTgt spid="47134"/>
                                        </p:tgtEl>
                                        <p:attrNameLst>
                                          <p:attrName>ppt_x</p:attrName>
                                        </p:attrNameLst>
                                      </p:cBhvr>
                                      <p:tavLst>
                                        <p:tav tm="0">
                                          <p:val>
                                            <p:strVal val="#ppt_x"/>
                                          </p:val>
                                        </p:tav>
                                        <p:tav tm="100000">
                                          <p:val>
                                            <p:strVal val="#ppt_x"/>
                                          </p:val>
                                        </p:tav>
                                      </p:tavLst>
                                    </p:anim>
                                    <p:anim calcmode="lin" valueType="num">
                                      <p:cBhvr additive="base">
                                        <p:cTn id="113" dur="500" fill="hold"/>
                                        <p:tgtEl>
                                          <p:spTgt spid="47134"/>
                                        </p:tgtEl>
                                        <p:attrNameLst>
                                          <p:attrName>ppt_y</p:attrName>
                                        </p:attrNameLst>
                                      </p:cBhvr>
                                      <p:tavLst>
                                        <p:tav tm="0">
                                          <p:val>
                                            <p:strVal val="1+#ppt_h/2"/>
                                          </p:val>
                                        </p:tav>
                                        <p:tav tm="100000">
                                          <p:val>
                                            <p:strVal val="#ppt_y"/>
                                          </p:val>
                                        </p:tav>
                                      </p:tavLst>
                                    </p:anim>
                                  </p:childTnLst>
                                </p:cTn>
                              </p:par>
                              <p:par>
                                <p:cTn id="114" presetID="2" presetClass="entr" presetSubtype="4" fill="hold" grpId="0" nodeType="withEffect">
                                  <p:stCondLst>
                                    <p:cond delay="0"/>
                                  </p:stCondLst>
                                  <p:childTnLst>
                                    <p:set>
                                      <p:cBhvr>
                                        <p:cTn id="115" dur="1" fill="hold">
                                          <p:stCondLst>
                                            <p:cond delay="0"/>
                                          </p:stCondLst>
                                        </p:cTn>
                                        <p:tgtEl>
                                          <p:spTgt spid="47135"/>
                                        </p:tgtEl>
                                        <p:attrNameLst>
                                          <p:attrName>style.visibility</p:attrName>
                                        </p:attrNameLst>
                                      </p:cBhvr>
                                      <p:to>
                                        <p:strVal val="visible"/>
                                      </p:to>
                                    </p:set>
                                    <p:anim calcmode="lin" valueType="num">
                                      <p:cBhvr additive="base">
                                        <p:cTn id="116" dur="500" fill="hold"/>
                                        <p:tgtEl>
                                          <p:spTgt spid="47135"/>
                                        </p:tgtEl>
                                        <p:attrNameLst>
                                          <p:attrName>ppt_x</p:attrName>
                                        </p:attrNameLst>
                                      </p:cBhvr>
                                      <p:tavLst>
                                        <p:tav tm="0">
                                          <p:val>
                                            <p:strVal val="#ppt_x"/>
                                          </p:val>
                                        </p:tav>
                                        <p:tav tm="100000">
                                          <p:val>
                                            <p:strVal val="#ppt_x"/>
                                          </p:val>
                                        </p:tav>
                                      </p:tavLst>
                                    </p:anim>
                                    <p:anim calcmode="lin" valueType="num">
                                      <p:cBhvr additive="base">
                                        <p:cTn id="117" dur="500" fill="hold"/>
                                        <p:tgtEl>
                                          <p:spTgt spid="47135"/>
                                        </p:tgtEl>
                                        <p:attrNameLst>
                                          <p:attrName>ppt_y</p:attrName>
                                        </p:attrNameLst>
                                      </p:cBhvr>
                                      <p:tavLst>
                                        <p:tav tm="0">
                                          <p:val>
                                            <p:strVal val="1+#ppt_h/2"/>
                                          </p:val>
                                        </p:tav>
                                        <p:tav tm="100000">
                                          <p:val>
                                            <p:strVal val="#ppt_y"/>
                                          </p:val>
                                        </p:tav>
                                      </p:tavLst>
                                    </p:anim>
                                  </p:childTnLst>
                                </p:cTn>
                              </p:par>
                              <p:par>
                                <p:cTn id="118" presetID="2" presetClass="entr" presetSubtype="4" fill="hold" grpId="0" nodeType="withEffect">
                                  <p:stCondLst>
                                    <p:cond delay="0"/>
                                  </p:stCondLst>
                                  <p:childTnLst>
                                    <p:set>
                                      <p:cBhvr>
                                        <p:cTn id="119" dur="1" fill="hold">
                                          <p:stCondLst>
                                            <p:cond delay="0"/>
                                          </p:stCondLst>
                                        </p:cTn>
                                        <p:tgtEl>
                                          <p:spTgt spid="47136"/>
                                        </p:tgtEl>
                                        <p:attrNameLst>
                                          <p:attrName>style.visibility</p:attrName>
                                        </p:attrNameLst>
                                      </p:cBhvr>
                                      <p:to>
                                        <p:strVal val="visible"/>
                                      </p:to>
                                    </p:set>
                                    <p:anim calcmode="lin" valueType="num">
                                      <p:cBhvr additive="base">
                                        <p:cTn id="120" dur="500" fill="hold"/>
                                        <p:tgtEl>
                                          <p:spTgt spid="47136"/>
                                        </p:tgtEl>
                                        <p:attrNameLst>
                                          <p:attrName>ppt_x</p:attrName>
                                        </p:attrNameLst>
                                      </p:cBhvr>
                                      <p:tavLst>
                                        <p:tav tm="0">
                                          <p:val>
                                            <p:strVal val="#ppt_x"/>
                                          </p:val>
                                        </p:tav>
                                        <p:tav tm="100000">
                                          <p:val>
                                            <p:strVal val="#ppt_x"/>
                                          </p:val>
                                        </p:tav>
                                      </p:tavLst>
                                    </p:anim>
                                    <p:anim calcmode="lin" valueType="num">
                                      <p:cBhvr additive="base">
                                        <p:cTn id="121" dur="500" fill="hold"/>
                                        <p:tgtEl>
                                          <p:spTgt spid="47136"/>
                                        </p:tgtEl>
                                        <p:attrNameLst>
                                          <p:attrName>ppt_y</p:attrName>
                                        </p:attrNameLst>
                                      </p:cBhvr>
                                      <p:tavLst>
                                        <p:tav tm="0">
                                          <p:val>
                                            <p:strVal val="1+#ppt_h/2"/>
                                          </p:val>
                                        </p:tav>
                                        <p:tav tm="100000">
                                          <p:val>
                                            <p:strVal val="#ppt_y"/>
                                          </p:val>
                                        </p:tav>
                                      </p:tavLst>
                                    </p:anim>
                                  </p:childTnLst>
                                </p:cTn>
                              </p:par>
                            </p:childTnLst>
                          </p:cTn>
                        </p:par>
                      </p:childTnLst>
                    </p:cTn>
                  </p:par>
                  <p:par>
                    <p:cTn id="122" fill="hold">
                      <p:stCondLst>
                        <p:cond delay="indefinite"/>
                      </p:stCondLst>
                      <p:childTnLst>
                        <p:par>
                          <p:cTn id="123" fill="hold">
                            <p:stCondLst>
                              <p:cond delay="0"/>
                            </p:stCondLst>
                            <p:childTnLst>
                              <p:par>
                                <p:cTn id="124" presetID="22" presetClass="entr" presetSubtype="4" fill="hold" nodeType="clickEffect">
                                  <p:stCondLst>
                                    <p:cond delay="0"/>
                                  </p:stCondLst>
                                  <p:childTnLst>
                                    <p:set>
                                      <p:cBhvr>
                                        <p:cTn id="125" dur="1" fill="hold">
                                          <p:stCondLst>
                                            <p:cond delay="0"/>
                                          </p:stCondLst>
                                        </p:cTn>
                                        <p:tgtEl>
                                          <p:spTgt spid="47137">
                                            <p:txEl>
                                              <p:pRg st="0" end="0"/>
                                            </p:txEl>
                                          </p:spTgt>
                                        </p:tgtEl>
                                        <p:attrNameLst>
                                          <p:attrName>style.visibility</p:attrName>
                                        </p:attrNameLst>
                                      </p:cBhvr>
                                      <p:to>
                                        <p:strVal val="visible"/>
                                      </p:to>
                                    </p:set>
                                    <p:animEffect transition="in" filter="wipe(down)">
                                      <p:cBhvr>
                                        <p:cTn id="126" dur="500"/>
                                        <p:tgtEl>
                                          <p:spTgt spid="47137">
                                            <p:txEl>
                                              <p:pRg st="0" end="0"/>
                                            </p:txEl>
                                          </p:spTgt>
                                        </p:tgtEl>
                                      </p:cBhvr>
                                    </p:animEffect>
                                  </p:childTnLst>
                                </p:cTn>
                              </p:par>
                              <p:par>
                                <p:cTn id="127" presetID="22" presetClass="entr" presetSubtype="4" fill="hold" grpId="0" nodeType="withEffect">
                                  <p:stCondLst>
                                    <p:cond delay="0"/>
                                  </p:stCondLst>
                                  <p:childTnLst>
                                    <p:set>
                                      <p:cBhvr>
                                        <p:cTn id="128" dur="1" fill="hold">
                                          <p:stCondLst>
                                            <p:cond delay="0"/>
                                          </p:stCondLst>
                                        </p:cTn>
                                        <p:tgtEl>
                                          <p:spTgt spid="47142"/>
                                        </p:tgtEl>
                                        <p:attrNameLst>
                                          <p:attrName>style.visibility</p:attrName>
                                        </p:attrNameLst>
                                      </p:cBhvr>
                                      <p:to>
                                        <p:strVal val="visible"/>
                                      </p:to>
                                    </p:set>
                                    <p:animEffect transition="in" filter="wipe(down)">
                                      <p:cBhvr>
                                        <p:cTn id="129" dur="500"/>
                                        <p:tgtEl>
                                          <p:spTgt spid="47142"/>
                                        </p:tgtEl>
                                      </p:cBhvr>
                                    </p:animEffect>
                                  </p:childTnLst>
                                </p:cTn>
                              </p:par>
                              <p:par>
                                <p:cTn id="130" presetID="22" presetClass="entr" presetSubtype="4" fill="hold" grpId="0" nodeType="withEffect">
                                  <p:stCondLst>
                                    <p:cond delay="0"/>
                                  </p:stCondLst>
                                  <p:childTnLst>
                                    <p:set>
                                      <p:cBhvr>
                                        <p:cTn id="131" dur="1" fill="hold">
                                          <p:stCondLst>
                                            <p:cond delay="0"/>
                                          </p:stCondLst>
                                        </p:cTn>
                                        <p:tgtEl>
                                          <p:spTgt spid="47143"/>
                                        </p:tgtEl>
                                        <p:attrNameLst>
                                          <p:attrName>style.visibility</p:attrName>
                                        </p:attrNameLst>
                                      </p:cBhvr>
                                      <p:to>
                                        <p:strVal val="visible"/>
                                      </p:to>
                                    </p:set>
                                    <p:animEffect transition="in" filter="wipe(down)">
                                      <p:cBhvr>
                                        <p:cTn id="132" dur="500"/>
                                        <p:tgtEl>
                                          <p:spTgt spid="47143"/>
                                        </p:tgtEl>
                                      </p:cBhvr>
                                    </p:animEffect>
                                  </p:childTnLst>
                                </p:cTn>
                              </p:par>
                            </p:childTnLst>
                          </p:cTn>
                        </p:par>
                      </p:childTnLst>
                    </p:cTn>
                  </p:par>
                  <p:par>
                    <p:cTn id="133" fill="hold">
                      <p:stCondLst>
                        <p:cond delay="indefinite"/>
                      </p:stCondLst>
                      <p:childTnLst>
                        <p:par>
                          <p:cTn id="134" fill="hold">
                            <p:stCondLst>
                              <p:cond delay="0"/>
                            </p:stCondLst>
                            <p:childTnLst>
                              <p:par>
                                <p:cTn id="135" presetID="2" presetClass="entr" presetSubtype="4" fill="hold" grpId="0" nodeType="clickEffect">
                                  <p:stCondLst>
                                    <p:cond delay="0"/>
                                  </p:stCondLst>
                                  <p:childTnLst>
                                    <p:set>
                                      <p:cBhvr>
                                        <p:cTn id="136" dur="1" fill="hold">
                                          <p:stCondLst>
                                            <p:cond delay="0"/>
                                          </p:stCondLst>
                                        </p:cTn>
                                        <p:tgtEl>
                                          <p:spTgt spid="47144"/>
                                        </p:tgtEl>
                                        <p:attrNameLst>
                                          <p:attrName>style.visibility</p:attrName>
                                        </p:attrNameLst>
                                      </p:cBhvr>
                                      <p:to>
                                        <p:strVal val="visible"/>
                                      </p:to>
                                    </p:set>
                                    <p:anim calcmode="lin" valueType="num">
                                      <p:cBhvr additive="base">
                                        <p:cTn id="137" dur="500" fill="hold"/>
                                        <p:tgtEl>
                                          <p:spTgt spid="47144"/>
                                        </p:tgtEl>
                                        <p:attrNameLst>
                                          <p:attrName>ppt_x</p:attrName>
                                        </p:attrNameLst>
                                      </p:cBhvr>
                                      <p:tavLst>
                                        <p:tav tm="0">
                                          <p:val>
                                            <p:strVal val="#ppt_x"/>
                                          </p:val>
                                        </p:tav>
                                        <p:tav tm="100000">
                                          <p:val>
                                            <p:strVal val="#ppt_x"/>
                                          </p:val>
                                        </p:tav>
                                      </p:tavLst>
                                    </p:anim>
                                    <p:anim calcmode="lin" valueType="num">
                                      <p:cBhvr additive="base">
                                        <p:cTn id="138" dur="500" fill="hold"/>
                                        <p:tgtEl>
                                          <p:spTgt spid="47144"/>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47145"/>
                                        </p:tgtEl>
                                        <p:attrNameLst>
                                          <p:attrName>style.visibility</p:attrName>
                                        </p:attrNameLst>
                                      </p:cBhvr>
                                      <p:to>
                                        <p:strVal val="visible"/>
                                      </p:to>
                                    </p:set>
                                    <p:anim calcmode="lin" valueType="num">
                                      <p:cBhvr additive="base">
                                        <p:cTn id="141" dur="500" fill="hold"/>
                                        <p:tgtEl>
                                          <p:spTgt spid="47145"/>
                                        </p:tgtEl>
                                        <p:attrNameLst>
                                          <p:attrName>ppt_x</p:attrName>
                                        </p:attrNameLst>
                                      </p:cBhvr>
                                      <p:tavLst>
                                        <p:tav tm="0">
                                          <p:val>
                                            <p:strVal val="#ppt_x"/>
                                          </p:val>
                                        </p:tav>
                                        <p:tav tm="100000">
                                          <p:val>
                                            <p:strVal val="#ppt_x"/>
                                          </p:val>
                                        </p:tav>
                                      </p:tavLst>
                                    </p:anim>
                                    <p:anim calcmode="lin" valueType="num">
                                      <p:cBhvr additive="base">
                                        <p:cTn id="142" dur="500" fill="hold"/>
                                        <p:tgtEl>
                                          <p:spTgt spid="47145"/>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47146"/>
                                        </p:tgtEl>
                                        <p:attrNameLst>
                                          <p:attrName>style.visibility</p:attrName>
                                        </p:attrNameLst>
                                      </p:cBhvr>
                                      <p:to>
                                        <p:strVal val="visible"/>
                                      </p:to>
                                    </p:set>
                                    <p:anim calcmode="lin" valueType="num">
                                      <p:cBhvr additive="base">
                                        <p:cTn id="145" dur="500" fill="hold"/>
                                        <p:tgtEl>
                                          <p:spTgt spid="47146"/>
                                        </p:tgtEl>
                                        <p:attrNameLst>
                                          <p:attrName>ppt_x</p:attrName>
                                        </p:attrNameLst>
                                      </p:cBhvr>
                                      <p:tavLst>
                                        <p:tav tm="0">
                                          <p:val>
                                            <p:strVal val="#ppt_x"/>
                                          </p:val>
                                        </p:tav>
                                        <p:tav tm="100000">
                                          <p:val>
                                            <p:strVal val="#ppt_x"/>
                                          </p:val>
                                        </p:tav>
                                      </p:tavLst>
                                    </p:anim>
                                    <p:anim calcmode="lin" valueType="num">
                                      <p:cBhvr additive="base">
                                        <p:cTn id="146" dur="500" fill="hold"/>
                                        <p:tgtEl>
                                          <p:spTgt spid="47146"/>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47147"/>
                                        </p:tgtEl>
                                        <p:attrNameLst>
                                          <p:attrName>style.visibility</p:attrName>
                                        </p:attrNameLst>
                                      </p:cBhvr>
                                      <p:to>
                                        <p:strVal val="visible"/>
                                      </p:to>
                                    </p:set>
                                    <p:anim calcmode="lin" valueType="num">
                                      <p:cBhvr additive="base">
                                        <p:cTn id="149" dur="500" fill="hold"/>
                                        <p:tgtEl>
                                          <p:spTgt spid="47147"/>
                                        </p:tgtEl>
                                        <p:attrNameLst>
                                          <p:attrName>ppt_x</p:attrName>
                                        </p:attrNameLst>
                                      </p:cBhvr>
                                      <p:tavLst>
                                        <p:tav tm="0">
                                          <p:val>
                                            <p:strVal val="#ppt_x"/>
                                          </p:val>
                                        </p:tav>
                                        <p:tav tm="100000">
                                          <p:val>
                                            <p:strVal val="#ppt_x"/>
                                          </p:val>
                                        </p:tav>
                                      </p:tavLst>
                                    </p:anim>
                                    <p:anim calcmode="lin" valueType="num">
                                      <p:cBhvr additive="base">
                                        <p:cTn id="150" dur="500" fill="hold"/>
                                        <p:tgtEl>
                                          <p:spTgt spid="47147"/>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47148"/>
                                        </p:tgtEl>
                                        <p:attrNameLst>
                                          <p:attrName>style.visibility</p:attrName>
                                        </p:attrNameLst>
                                      </p:cBhvr>
                                      <p:to>
                                        <p:strVal val="visible"/>
                                      </p:to>
                                    </p:set>
                                    <p:anim calcmode="lin" valueType="num">
                                      <p:cBhvr additive="base">
                                        <p:cTn id="153" dur="500" fill="hold"/>
                                        <p:tgtEl>
                                          <p:spTgt spid="47148"/>
                                        </p:tgtEl>
                                        <p:attrNameLst>
                                          <p:attrName>ppt_x</p:attrName>
                                        </p:attrNameLst>
                                      </p:cBhvr>
                                      <p:tavLst>
                                        <p:tav tm="0">
                                          <p:val>
                                            <p:strVal val="#ppt_x"/>
                                          </p:val>
                                        </p:tav>
                                        <p:tav tm="100000">
                                          <p:val>
                                            <p:strVal val="#ppt_x"/>
                                          </p:val>
                                        </p:tav>
                                      </p:tavLst>
                                    </p:anim>
                                    <p:anim calcmode="lin" valueType="num">
                                      <p:cBhvr additive="base">
                                        <p:cTn id="154" dur="500" fill="hold"/>
                                        <p:tgtEl>
                                          <p:spTgt spid="47148"/>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47149"/>
                                        </p:tgtEl>
                                        <p:attrNameLst>
                                          <p:attrName>style.visibility</p:attrName>
                                        </p:attrNameLst>
                                      </p:cBhvr>
                                      <p:to>
                                        <p:strVal val="visible"/>
                                      </p:to>
                                    </p:set>
                                    <p:anim calcmode="lin" valueType="num">
                                      <p:cBhvr additive="base">
                                        <p:cTn id="157" dur="500" fill="hold"/>
                                        <p:tgtEl>
                                          <p:spTgt spid="47149"/>
                                        </p:tgtEl>
                                        <p:attrNameLst>
                                          <p:attrName>ppt_x</p:attrName>
                                        </p:attrNameLst>
                                      </p:cBhvr>
                                      <p:tavLst>
                                        <p:tav tm="0">
                                          <p:val>
                                            <p:strVal val="#ppt_x"/>
                                          </p:val>
                                        </p:tav>
                                        <p:tav tm="100000">
                                          <p:val>
                                            <p:strVal val="#ppt_x"/>
                                          </p:val>
                                        </p:tav>
                                      </p:tavLst>
                                    </p:anim>
                                    <p:anim calcmode="lin" valueType="num">
                                      <p:cBhvr additive="base">
                                        <p:cTn id="158" dur="500" fill="hold"/>
                                        <p:tgtEl>
                                          <p:spTgt spid="47149"/>
                                        </p:tgtEl>
                                        <p:attrNameLst>
                                          <p:attrName>ppt_y</p:attrName>
                                        </p:attrNameLst>
                                      </p:cBhvr>
                                      <p:tavLst>
                                        <p:tav tm="0">
                                          <p:val>
                                            <p:strVal val="1+#ppt_h/2"/>
                                          </p:val>
                                        </p:tav>
                                        <p:tav tm="100000">
                                          <p:val>
                                            <p:strVal val="#ppt_y"/>
                                          </p:val>
                                        </p:tav>
                                      </p:tavLst>
                                    </p:anim>
                                  </p:childTnLst>
                                </p:cTn>
                              </p:par>
                            </p:childTnLst>
                          </p:cTn>
                        </p:par>
                      </p:childTnLst>
                    </p:cTn>
                  </p:par>
                  <p:par>
                    <p:cTn id="159" fill="hold">
                      <p:stCondLst>
                        <p:cond delay="indefinite"/>
                      </p:stCondLst>
                      <p:childTnLst>
                        <p:par>
                          <p:cTn id="160" fill="hold">
                            <p:stCondLst>
                              <p:cond delay="0"/>
                            </p:stCondLst>
                            <p:childTnLst>
                              <p:par>
                                <p:cTn id="161" presetID="22" presetClass="entr" presetSubtype="4" fill="hold" grpId="0" nodeType="clickEffect">
                                  <p:stCondLst>
                                    <p:cond delay="0"/>
                                  </p:stCondLst>
                                  <p:childTnLst>
                                    <p:set>
                                      <p:cBhvr>
                                        <p:cTn id="162" dur="1" fill="hold">
                                          <p:stCondLst>
                                            <p:cond delay="0"/>
                                          </p:stCondLst>
                                        </p:cTn>
                                        <p:tgtEl>
                                          <p:spTgt spid="47150"/>
                                        </p:tgtEl>
                                        <p:attrNameLst>
                                          <p:attrName>style.visibility</p:attrName>
                                        </p:attrNameLst>
                                      </p:cBhvr>
                                      <p:to>
                                        <p:strVal val="visible"/>
                                      </p:to>
                                    </p:set>
                                    <p:animEffect transition="in" filter="wipe(down)">
                                      <p:cBhvr>
                                        <p:cTn id="163" dur="500"/>
                                        <p:tgtEl>
                                          <p:spTgt spid="47150"/>
                                        </p:tgtEl>
                                      </p:cBhvr>
                                    </p:animEffect>
                                  </p:childTnLst>
                                </p:cTn>
                              </p:par>
                            </p:childTnLst>
                          </p:cTn>
                        </p:par>
                      </p:childTnLst>
                    </p:cTn>
                  </p:par>
                  <p:par>
                    <p:cTn id="164" fill="hold">
                      <p:stCondLst>
                        <p:cond delay="indefinite"/>
                      </p:stCondLst>
                      <p:childTnLst>
                        <p:par>
                          <p:cTn id="165" fill="hold">
                            <p:stCondLst>
                              <p:cond delay="0"/>
                            </p:stCondLst>
                            <p:childTnLst>
                              <p:par>
                                <p:cTn id="166" presetID="2" presetClass="entr" presetSubtype="4" fill="hold" grpId="0" nodeType="clickEffect">
                                  <p:stCondLst>
                                    <p:cond delay="0"/>
                                  </p:stCondLst>
                                  <p:childTnLst>
                                    <p:set>
                                      <p:cBhvr>
                                        <p:cTn id="167" dur="1" fill="hold">
                                          <p:stCondLst>
                                            <p:cond delay="0"/>
                                          </p:stCondLst>
                                        </p:cTn>
                                        <p:tgtEl>
                                          <p:spTgt spid="47156"/>
                                        </p:tgtEl>
                                        <p:attrNameLst>
                                          <p:attrName>style.visibility</p:attrName>
                                        </p:attrNameLst>
                                      </p:cBhvr>
                                      <p:to>
                                        <p:strVal val="visible"/>
                                      </p:to>
                                    </p:set>
                                    <p:anim calcmode="lin" valueType="num">
                                      <p:cBhvr additive="base">
                                        <p:cTn id="168" dur="500" fill="hold"/>
                                        <p:tgtEl>
                                          <p:spTgt spid="47156"/>
                                        </p:tgtEl>
                                        <p:attrNameLst>
                                          <p:attrName>ppt_x</p:attrName>
                                        </p:attrNameLst>
                                      </p:cBhvr>
                                      <p:tavLst>
                                        <p:tav tm="0">
                                          <p:val>
                                            <p:strVal val="#ppt_x"/>
                                          </p:val>
                                        </p:tav>
                                        <p:tav tm="100000">
                                          <p:val>
                                            <p:strVal val="#ppt_x"/>
                                          </p:val>
                                        </p:tav>
                                      </p:tavLst>
                                    </p:anim>
                                    <p:anim calcmode="lin" valueType="num">
                                      <p:cBhvr additive="base">
                                        <p:cTn id="169" dur="500" fill="hold"/>
                                        <p:tgtEl>
                                          <p:spTgt spid="47156"/>
                                        </p:tgtEl>
                                        <p:attrNameLst>
                                          <p:attrName>ppt_y</p:attrName>
                                        </p:attrNameLst>
                                      </p:cBhvr>
                                      <p:tavLst>
                                        <p:tav tm="0">
                                          <p:val>
                                            <p:strVal val="1+#ppt_h/2"/>
                                          </p:val>
                                        </p:tav>
                                        <p:tav tm="100000">
                                          <p:val>
                                            <p:strVal val="#ppt_y"/>
                                          </p:val>
                                        </p:tav>
                                      </p:tavLst>
                                    </p:anim>
                                  </p:childTnLst>
                                </p:cTn>
                              </p:par>
                              <p:par>
                                <p:cTn id="170" presetID="2" presetClass="entr" presetSubtype="4" fill="hold" grpId="0" nodeType="withEffect">
                                  <p:stCondLst>
                                    <p:cond delay="0"/>
                                  </p:stCondLst>
                                  <p:childTnLst>
                                    <p:set>
                                      <p:cBhvr>
                                        <p:cTn id="171" dur="1" fill="hold">
                                          <p:stCondLst>
                                            <p:cond delay="0"/>
                                          </p:stCondLst>
                                        </p:cTn>
                                        <p:tgtEl>
                                          <p:spTgt spid="47157"/>
                                        </p:tgtEl>
                                        <p:attrNameLst>
                                          <p:attrName>style.visibility</p:attrName>
                                        </p:attrNameLst>
                                      </p:cBhvr>
                                      <p:to>
                                        <p:strVal val="visible"/>
                                      </p:to>
                                    </p:set>
                                    <p:anim calcmode="lin" valueType="num">
                                      <p:cBhvr additive="base">
                                        <p:cTn id="172" dur="500" fill="hold"/>
                                        <p:tgtEl>
                                          <p:spTgt spid="47157"/>
                                        </p:tgtEl>
                                        <p:attrNameLst>
                                          <p:attrName>ppt_x</p:attrName>
                                        </p:attrNameLst>
                                      </p:cBhvr>
                                      <p:tavLst>
                                        <p:tav tm="0">
                                          <p:val>
                                            <p:strVal val="#ppt_x"/>
                                          </p:val>
                                        </p:tav>
                                        <p:tav tm="100000">
                                          <p:val>
                                            <p:strVal val="#ppt_x"/>
                                          </p:val>
                                        </p:tav>
                                      </p:tavLst>
                                    </p:anim>
                                    <p:anim calcmode="lin" valueType="num">
                                      <p:cBhvr additive="base">
                                        <p:cTn id="173" dur="500" fill="hold"/>
                                        <p:tgtEl>
                                          <p:spTgt spid="47157"/>
                                        </p:tgtEl>
                                        <p:attrNameLst>
                                          <p:attrName>ppt_y</p:attrName>
                                        </p:attrNameLst>
                                      </p:cBhvr>
                                      <p:tavLst>
                                        <p:tav tm="0">
                                          <p:val>
                                            <p:strVal val="1+#ppt_h/2"/>
                                          </p:val>
                                        </p:tav>
                                        <p:tav tm="100000">
                                          <p:val>
                                            <p:strVal val="#ppt_y"/>
                                          </p:val>
                                        </p:tav>
                                      </p:tavLst>
                                    </p:anim>
                                  </p:childTnLst>
                                </p:cTn>
                              </p:par>
                              <p:par>
                                <p:cTn id="174" presetID="2" presetClass="entr" presetSubtype="4" fill="hold" grpId="0" nodeType="withEffect">
                                  <p:stCondLst>
                                    <p:cond delay="0"/>
                                  </p:stCondLst>
                                  <p:childTnLst>
                                    <p:set>
                                      <p:cBhvr>
                                        <p:cTn id="175" dur="1" fill="hold">
                                          <p:stCondLst>
                                            <p:cond delay="0"/>
                                          </p:stCondLst>
                                        </p:cTn>
                                        <p:tgtEl>
                                          <p:spTgt spid="47158"/>
                                        </p:tgtEl>
                                        <p:attrNameLst>
                                          <p:attrName>style.visibility</p:attrName>
                                        </p:attrNameLst>
                                      </p:cBhvr>
                                      <p:to>
                                        <p:strVal val="visible"/>
                                      </p:to>
                                    </p:set>
                                    <p:anim calcmode="lin" valueType="num">
                                      <p:cBhvr additive="base">
                                        <p:cTn id="176" dur="500" fill="hold"/>
                                        <p:tgtEl>
                                          <p:spTgt spid="47158"/>
                                        </p:tgtEl>
                                        <p:attrNameLst>
                                          <p:attrName>ppt_x</p:attrName>
                                        </p:attrNameLst>
                                      </p:cBhvr>
                                      <p:tavLst>
                                        <p:tav tm="0">
                                          <p:val>
                                            <p:strVal val="#ppt_x"/>
                                          </p:val>
                                        </p:tav>
                                        <p:tav tm="100000">
                                          <p:val>
                                            <p:strVal val="#ppt_x"/>
                                          </p:val>
                                        </p:tav>
                                      </p:tavLst>
                                    </p:anim>
                                    <p:anim calcmode="lin" valueType="num">
                                      <p:cBhvr additive="base">
                                        <p:cTn id="177" dur="500" fill="hold"/>
                                        <p:tgtEl>
                                          <p:spTgt spid="47158"/>
                                        </p:tgtEl>
                                        <p:attrNameLst>
                                          <p:attrName>ppt_y</p:attrName>
                                        </p:attrNameLst>
                                      </p:cBhvr>
                                      <p:tavLst>
                                        <p:tav tm="0">
                                          <p:val>
                                            <p:strVal val="1+#ppt_h/2"/>
                                          </p:val>
                                        </p:tav>
                                        <p:tav tm="100000">
                                          <p:val>
                                            <p:strVal val="#ppt_y"/>
                                          </p:val>
                                        </p:tav>
                                      </p:tavLst>
                                    </p:anim>
                                  </p:childTnLst>
                                </p:cTn>
                              </p:par>
                              <p:par>
                                <p:cTn id="178" presetID="2" presetClass="entr" presetSubtype="4" fill="hold" grpId="0" nodeType="withEffect">
                                  <p:stCondLst>
                                    <p:cond delay="0"/>
                                  </p:stCondLst>
                                  <p:childTnLst>
                                    <p:set>
                                      <p:cBhvr>
                                        <p:cTn id="179" dur="1" fill="hold">
                                          <p:stCondLst>
                                            <p:cond delay="0"/>
                                          </p:stCondLst>
                                        </p:cTn>
                                        <p:tgtEl>
                                          <p:spTgt spid="47159"/>
                                        </p:tgtEl>
                                        <p:attrNameLst>
                                          <p:attrName>style.visibility</p:attrName>
                                        </p:attrNameLst>
                                      </p:cBhvr>
                                      <p:to>
                                        <p:strVal val="visible"/>
                                      </p:to>
                                    </p:set>
                                    <p:anim calcmode="lin" valueType="num">
                                      <p:cBhvr additive="base">
                                        <p:cTn id="180" dur="500" fill="hold"/>
                                        <p:tgtEl>
                                          <p:spTgt spid="47159"/>
                                        </p:tgtEl>
                                        <p:attrNameLst>
                                          <p:attrName>ppt_x</p:attrName>
                                        </p:attrNameLst>
                                      </p:cBhvr>
                                      <p:tavLst>
                                        <p:tav tm="0">
                                          <p:val>
                                            <p:strVal val="#ppt_x"/>
                                          </p:val>
                                        </p:tav>
                                        <p:tav tm="100000">
                                          <p:val>
                                            <p:strVal val="#ppt_x"/>
                                          </p:val>
                                        </p:tav>
                                      </p:tavLst>
                                    </p:anim>
                                    <p:anim calcmode="lin" valueType="num">
                                      <p:cBhvr additive="base">
                                        <p:cTn id="181" dur="500" fill="hold"/>
                                        <p:tgtEl>
                                          <p:spTgt spid="47159"/>
                                        </p:tgtEl>
                                        <p:attrNameLst>
                                          <p:attrName>ppt_y</p:attrName>
                                        </p:attrNameLst>
                                      </p:cBhvr>
                                      <p:tavLst>
                                        <p:tav tm="0">
                                          <p:val>
                                            <p:strVal val="1+#ppt_h/2"/>
                                          </p:val>
                                        </p:tav>
                                        <p:tav tm="100000">
                                          <p:val>
                                            <p:strVal val="#ppt_y"/>
                                          </p:val>
                                        </p:tav>
                                      </p:tavLst>
                                    </p:anim>
                                  </p:childTnLst>
                                </p:cTn>
                              </p:par>
                              <p:par>
                                <p:cTn id="182" presetID="2" presetClass="entr" presetSubtype="4" fill="hold" grpId="0" nodeType="withEffect">
                                  <p:stCondLst>
                                    <p:cond delay="0"/>
                                  </p:stCondLst>
                                  <p:childTnLst>
                                    <p:set>
                                      <p:cBhvr>
                                        <p:cTn id="183" dur="1" fill="hold">
                                          <p:stCondLst>
                                            <p:cond delay="0"/>
                                          </p:stCondLst>
                                        </p:cTn>
                                        <p:tgtEl>
                                          <p:spTgt spid="47160"/>
                                        </p:tgtEl>
                                        <p:attrNameLst>
                                          <p:attrName>style.visibility</p:attrName>
                                        </p:attrNameLst>
                                      </p:cBhvr>
                                      <p:to>
                                        <p:strVal val="visible"/>
                                      </p:to>
                                    </p:set>
                                    <p:anim calcmode="lin" valueType="num">
                                      <p:cBhvr additive="base">
                                        <p:cTn id="184" dur="500" fill="hold"/>
                                        <p:tgtEl>
                                          <p:spTgt spid="47160"/>
                                        </p:tgtEl>
                                        <p:attrNameLst>
                                          <p:attrName>ppt_x</p:attrName>
                                        </p:attrNameLst>
                                      </p:cBhvr>
                                      <p:tavLst>
                                        <p:tav tm="0">
                                          <p:val>
                                            <p:strVal val="#ppt_x"/>
                                          </p:val>
                                        </p:tav>
                                        <p:tav tm="100000">
                                          <p:val>
                                            <p:strVal val="#ppt_x"/>
                                          </p:val>
                                        </p:tav>
                                      </p:tavLst>
                                    </p:anim>
                                    <p:anim calcmode="lin" valueType="num">
                                      <p:cBhvr additive="base">
                                        <p:cTn id="185" dur="500" fill="hold"/>
                                        <p:tgtEl>
                                          <p:spTgt spid="47160"/>
                                        </p:tgtEl>
                                        <p:attrNameLst>
                                          <p:attrName>ppt_y</p:attrName>
                                        </p:attrNameLst>
                                      </p:cBhvr>
                                      <p:tavLst>
                                        <p:tav tm="0">
                                          <p:val>
                                            <p:strVal val="1+#ppt_h/2"/>
                                          </p:val>
                                        </p:tav>
                                        <p:tav tm="100000">
                                          <p:val>
                                            <p:strVal val="#ppt_y"/>
                                          </p:val>
                                        </p:tav>
                                      </p:tavLst>
                                    </p:anim>
                                  </p:childTnLst>
                                </p:cTn>
                              </p:par>
                            </p:childTnLst>
                          </p:cTn>
                        </p:par>
                      </p:childTnLst>
                    </p:cTn>
                  </p:par>
                  <p:par>
                    <p:cTn id="186" fill="hold">
                      <p:stCondLst>
                        <p:cond delay="indefinite"/>
                      </p:stCondLst>
                      <p:childTnLst>
                        <p:par>
                          <p:cTn id="187" fill="hold">
                            <p:stCondLst>
                              <p:cond delay="0"/>
                            </p:stCondLst>
                            <p:childTnLst>
                              <p:par>
                                <p:cTn id="188" presetID="22" presetClass="entr" presetSubtype="4" fill="hold" grpId="0" nodeType="clickEffect">
                                  <p:stCondLst>
                                    <p:cond delay="0"/>
                                  </p:stCondLst>
                                  <p:childTnLst>
                                    <p:set>
                                      <p:cBhvr>
                                        <p:cTn id="189" dur="1" fill="hold">
                                          <p:stCondLst>
                                            <p:cond delay="0"/>
                                          </p:stCondLst>
                                        </p:cTn>
                                        <p:tgtEl>
                                          <p:spTgt spid="47161"/>
                                        </p:tgtEl>
                                        <p:attrNameLst>
                                          <p:attrName>style.visibility</p:attrName>
                                        </p:attrNameLst>
                                      </p:cBhvr>
                                      <p:to>
                                        <p:strVal val="visible"/>
                                      </p:to>
                                    </p:set>
                                    <p:animEffect transition="in" filter="wipe(down)">
                                      <p:cBhvr>
                                        <p:cTn id="190" dur="500"/>
                                        <p:tgtEl>
                                          <p:spTgt spid="47161"/>
                                        </p:tgtEl>
                                      </p:cBhvr>
                                    </p:animEffect>
                                  </p:childTnLst>
                                </p:cTn>
                              </p:par>
                            </p:childTnLst>
                          </p:cTn>
                        </p:par>
                      </p:childTnLst>
                    </p:cTn>
                  </p:par>
                  <p:par>
                    <p:cTn id="191" fill="hold">
                      <p:stCondLst>
                        <p:cond delay="indefinite"/>
                      </p:stCondLst>
                      <p:childTnLst>
                        <p:par>
                          <p:cTn id="192" fill="hold">
                            <p:stCondLst>
                              <p:cond delay="0"/>
                            </p:stCondLst>
                            <p:childTnLst>
                              <p:par>
                                <p:cTn id="193" presetID="2" presetClass="entr" presetSubtype="4" fill="hold" grpId="0" nodeType="clickEffect">
                                  <p:stCondLst>
                                    <p:cond delay="0"/>
                                  </p:stCondLst>
                                  <p:childTnLst>
                                    <p:set>
                                      <p:cBhvr>
                                        <p:cTn id="194" dur="1" fill="hold">
                                          <p:stCondLst>
                                            <p:cond delay="0"/>
                                          </p:stCondLst>
                                        </p:cTn>
                                        <p:tgtEl>
                                          <p:spTgt spid="47168"/>
                                        </p:tgtEl>
                                        <p:attrNameLst>
                                          <p:attrName>style.visibility</p:attrName>
                                        </p:attrNameLst>
                                      </p:cBhvr>
                                      <p:to>
                                        <p:strVal val="visible"/>
                                      </p:to>
                                    </p:set>
                                    <p:anim calcmode="lin" valueType="num">
                                      <p:cBhvr additive="base">
                                        <p:cTn id="195" dur="500" fill="hold"/>
                                        <p:tgtEl>
                                          <p:spTgt spid="47168"/>
                                        </p:tgtEl>
                                        <p:attrNameLst>
                                          <p:attrName>ppt_x</p:attrName>
                                        </p:attrNameLst>
                                      </p:cBhvr>
                                      <p:tavLst>
                                        <p:tav tm="0">
                                          <p:val>
                                            <p:strVal val="#ppt_x"/>
                                          </p:val>
                                        </p:tav>
                                        <p:tav tm="100000">
                                          <p:val>
                                            <p:strVal val="#ppt_x"/>
                                          </p:val>
                                        </p:tav>
                                      </p:tavLst>
                                    </p:anim>
                                    <p:anim calcmode="lin" valueType="num">
                                      <p:cBhvr additive="base">
                                        <p:cTn id="196" dur="500" fill="hold"/>
                                        <p:tgtEl>
                                          <p:spTgt spid="47168"/>
                                        </p:tgtEl>
                                        <p:attrNameLst>
                                          <p:attrName>ppt_y</p:attrName>
                                        </p:attrNameLst>
                                      </p:cBhvr>
                                      <p:tavLst>
                                        <p:tav tm="0">
                                          <p:val>
                                            <p:strVal val="1+#ppt_h/2"/>
                                          </p:val>
                                        </p:tav>
                                        <p:tav tm="100000">
                                          <p:val>
                                            <p:strVal val="#ppt_y"/>
                                          </p:val>
                                        </p:tav>
                                      </p:tavLst>
                                    </p:anim>
                                  </p:childTnLst>
                                </p:cTn>
                              </p:par>
                              <p:par>
                                <p:cTn id="197" presetID="2" presetClass="entr" presetSubtype="4" fill="hold" grpId="0" nodeType="withEffect">
                                  <p:stCondLst>
                                    <p:cond delay="0"/>
                                  </p:stCondLst>
                                  <p:childTnLst>
                                    <p:set>
                                      <p:cBhvr>
                                        <p:cTn id="198" dur="1" fill="hold">
                                          <p:stCondLst>
                                            <p:cond delay="0"/>
                                          </p:stCondLst>
                                        </p:cTn>
                                        <p:tgtEl>
                                          <p:spTgt spid="47169"/>
                                        </p:tgtEl>
                                        <p:attrNameLst>
                                          <p:attrName>style.visibility</p:attrName>
                                        </p:attrNameLst>
                                      </p:cBhvr>
                                      <p:to>
                                        <p:strVal val="visible"/>
                                      </p:to>
                                    </p:set>
                                    <p:anim calcmode="lin" valueType="num">
                                      <p:cBhvr additive="base">
                                        <p:cTn id="199" dur="500" fill="hold"/>
                                        <p:tgtEl>
                                          <p:spTgt spid="47169"/>
                                        </p:tgtEl>
                                        <p:attrNameLst>
                                          <p:attrName>ppt_x</p:attrName>
                                        </p:attrNameLst>
                                      </p:cBhvr>
                                      <p:tavLst>
                                        <p:tav tm="0">
                                          <p:val>
                                            <p:strVal val="#ppt_x"/>
                                          </p:val>
                                        </p:tav>
                                        <p:tav tm="100000">
                                          <p:val>
                                            <p:strVal val="#ppt_x"/>
                                          </p:val>
                                        </p:tav>
                                      </p:tavLst>
                                    </p:anim>
                                    <p:anim calcmode="lin" valueType="num">
                                      <p:cBhvr additive="base">
                                        <p:cTn id="200" dur="500" fill="hold"/>
                                        <p:tgtEl>
                                          <p:spTgt spid="47169"/>
                                        </p:tgtEl>
                                        <p:attrNameLst>
                                          <p:attrName>ppt_y</p:attrName>
                                        </p:attrNameLst>
                                      </p:cBhvr>
                                      <p:tavLst>
                                        <p:tav tm="0">
                                          <p:val>
                                            <p:strVal val="1+#ppt_h/2"/>
                                          </p:val>
                                        </p:tav>
                                        <p:tav tm="100000">
                                          <p:val>
                                            <p:strVal val="#ppt_y"/>
                                          </p:val>
                                        </p:tav>
                                      </p:tavLst>
                                    </p:anim>
                                  </p:childTnLst>
                                </p:cTn>
                              </p:par>
                              <p:par>
                                <p:cTn id="201" presetID="3" presetClass="entr" presetSubtype="10" fill="hold" grpId="0" nodeType="withEffect">
                                  <p:stCondLst>
                                    <p:cond delay="0"/>
                                  </p:stCondLst>
                                  <p:childTnLst>
                                    <p:set>
                                      <p:cBhvr>
                                        <p:cTn id="202" dur="1" fill="hold">
                                          <p:stCondLst>
                                            <p:cond delay="0"/>
                                          </p:stCondLst>
                                        </p:cTn>
                                        <p:tgtEl>
                                          <p:spTgt spid="47170"/>
                                        </p:tgtEl>
                                        <p:attrNameLst>
                                          <p:attrName>style.visibility</p:attrName>
                                        </p:attrNameLst>
                                      </p:cBhvr>
                                      <p:to>
                                        <p:strVal val="visible"/>
                                      </p:to>
                                    </p:set>
                                    <p:animEffect transition="in" filter="blinds(horizontal)">
                                      <p:cBhvr>
                                        <p:cTn id="203" dur="500"/>
                                        <p:tgtEl>
                                          <p:spTgt spid="47170"/>
                                        </p:tgtEl>
                                      </p:cBhvr>
                                    </p:animEffect>
                                  </p:childTnLst>
                                </p:cTn>
                              </p:par>
                              <p:par>
                                <p:cTn id="204" presetID="2" presetClass="entr" presetSubtype="4" fill="hold" grpId="0" nodeType="withEffect">
                                  <p:stCondLst>
                                    <p:cond delay="0"/>
                                  </p:stCondLst>
                                  <p:childTnLst>
                                    <p:set>
                                      <p:cBhvr>
                                        <p:cTn id="205" dur="1" fill="hold">
                                          <p:stCondLst>
                                            <p:cond delay="0"/>
                                          </p:stCondLst>
                                        </p:cTn>
                                        <p:tgtEl>
                                          <p:spTgt spid="47171"/>
                                        </p:tgtEl>
                                        <p:attrNameLst>
                                          <p:attrName>style.visibility</p:attrName>
                                        </p:attrNameLst>
                                      </p:cBhvr>
                                      <p:to>
                                        <p:strVal val="visible"/>
                                      </p:to>
                                    </p:set>
                                    <p:anim calcmode="lin" valueType="num">
                                      <p:cBhvr additive="base">
                                        <p:cTn id="206" dur="500" fill="hold"/>
                                        <p:tgtEl>
                                          <p:spTgt spid="47171"/>
                                        </p:tgtEl>
                                        <p:attrNameLst>
                                          <p:attrName>ppt_x</p:attrName>
                                        </p:attrNameLst>
                                      </p:cBhvr>
                                      <p:tavLst>
                                        <p:tav tm="0">
                                          <p:val>
                                            <p:strVal val="#ppt_x"/>
                                          </p:val>
                                        </p:tav>
                                        <p:tav tm="100000">
                                          <p:val>
                                            <p:strVal val="#ppt_x"/>
                                          </p:val>
                                        </p:tav>
                                      </p:tavLst>
                                    </p:anim>
                                    <p:anim calcmode="lin" valueType="num">
                                      <p:cBhvr additive="base">
                                        <p:cTn id="207" dur="500" fill="hold"/>
                                        <p:tgtEl>
                                          <p:spTgt spid="47171"/>
                                        </p:tgtEl>
                                        <p:attrNameLst>
                                          <p:attrName>ppt_y</p:attrName>
                                        </p:attrNameLst>
                                      </p:cBhvr>
                                      <p:tavLst>
                                        <p:tav tm="0">
                                          <p:val>
                                            <p:strVal val="1+#ppt_h/2"/>
                                          </p:val>
                                        </p:tav>
                                        <p:tav tm="100000">
                                          <p:val>
                                            <p:strVal val="#ppt_y"/>
                                          </p:val>
                                        </p:tav>
                                      </p:tavLst>
                                    </p:anim>
                                  </p:childTnLst>
                                </p:cTn>
                              </p:par>
                              <p:par>
                                <p:cTn id="208" presetID="2" presetClass="entr" presetSubtype="4" fill="hold" grpId="0" nodeType="withEffect">
                                  <p:stCondLst>
                                    <p:cond delay="0"/>
                                  </p:stCondLst>
                                  <p:childTnLst>
                                    <p:set>
                                      <p:cBhvr>
                                        <p:cTn id="209" dur="1" fill="hold">
                                          <p:stCondLst>
                                            <p:cond delay="0"/>
                                          </p:stCondLst>
                                        </p:cTn>
                                        <p:tgtEl>
                                          <p:spTgt spid="47172"/>
                                        </p:tgtEl>
                                        <p:attrNameLst>
                                          <p:attrName>style.visibility</p:attrName>
                                        </p:attrNameLst>
                                      </p:cBhvr>
                                      <p:to>
                                        <p:strVal val="visible"/>
                                      </p:to>
                                    </p:set>
                                    <p:anim calcmode="lin" valueType="num">
                                      <p:cBhvr additive="base">
                                        <p:cTn id="210" dur="500" fill="hold"/>
                                        <p:tgtEl>
                                          <p:spTgt spid="47172"/>
                                        </p:tgtEl>
                                        <p:attrNameLst>
                                          <p:attrName>ppt_x</p:attrName>
                                        </p:attrNameLst>
                                      </p:cBhvr>
                                      <p:tavLst>
                                        <p:tav tm="0">
                                          <p:val>
                                            <p:strVal val="#ppt_x"/>
                                          </p:val>
                                        </p:tav>
                                        <p:tav tm="100000">
                                          <p:val>
                                            <p:strVal val="#ppt_x"/>
                                          </p:val>
                                        </p:tav>
                                      </p:tavLst>
                                    </p:anim>
                                    <p:anim calcmode="lin" valueType="num">
                                      <p:cBhvr additive="base">
                                        <p:cTn id="211" dur="500" fill="hold"/>
                                        <p:tgtEl>
                                          <p:spTgt spid="47172"/>
                                        </p:tgtEl>
                                        <p:attrNameLst>
                                          <p:attrName>ppt_y</p:attrName>
                                        </p:attrNameLst>
                                      </p:cBhvr>
                                      <p:tavLst>
                                        <p:tav tm="0">
                                          <p:val>
                                            <p:strVal val="1+#ppt_h/2"/>
                                          </p:val>
                                        </p:tav>
                                        <p:tav tm="100000">
                                          <p:val>
                                            <p:strVal val="#ppt_y"/>
                                          </p:val>
                                        </p:tav>
                                      </p:tavLst>
                                    </p:anim>
                                  </p:childTnLst>
                                </p:cTn>
                              </p:par>
                              <p:par>
                                <p:cTn id="212" presetID="2" presetClass="entr" presetSubtype="4" fill="hold" grpId="0" nodeType="withEffect">
                                  <p:stCondLst>
                                    <p:cond delay="0"/>
                                  </p:stCondLst>
                                  <p:childTnLst>
                                    <p:set>
                                      <p:cBhvr>
                                        <p:cTn id="213" dur="1" fill="hold">
                                          <p:stCondLst>
                                            <p:cond delay="0"/>
                                          </p:stCondLst>
                                        </p:cTn>
                                        <p:tgtEl>
                                          <p:spTgt spid="47173"/>
                                        </p:tgtEl>
                                        <p:attrNameLst>
                                          <p:attrName>style.visibility</p:attrName>
                                        </p:attrNameLst>
                                      </p:cBhvr>
                                      <p:to>
                                        <p:strVal val="visible"/>
                                      </p:to>
                                    </p:set>
                                    <p:anim calcmode="lin" valueType="num">
                                      <p:cBhvr additive="base">
                                        <p:cTn id="214" dur="500" fill="hold"/>
                                        <p:tgtEl>
                                          <p:spTgt spid="47173"/>
                                        </p:tgtEl>
                                        <p:attrNameLst>
                                          <p:attrName>ppt_x</p:attrName>
                                        </p:attrNameLst>
                                      </p:cBhvr>
                                      <p:tavLst>
                                        <p:tav tm="0">
                                          <p:val>
                                            <p:strVal val="#ppt_x"/>
                                          </p:val>
                                        </p:tav>
                                        <p:tav tm="100000">
                                          <p:val>
                                            <p:strVal val="#ppt_x"/>
                                          </p:val>
                                        </p:tav>
                                      </p:tavLst>
                                    </p:anim>
                                    <p:anim calcmode="lin" valueType="num">
                                      <p:cBhvr additive="base">
                                        <p:cTn id="215" dur="500" fill="hold"/>
                                        <p:tgtEl>
                                          <p:spTgt spid="4717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15" grpId="0" animBg="1"/>
      <p:bldP spid="47116" grpId="0" animBg="1"/>
      <p:bldP spid="47117" grpId="0" animBg="1"/>
      <p:bldP spid="47118" grpId="0" animBg="1"/>
      <p:bldP spid="47119" grpId="0" animBg="1"/>
      <p:bldP spid="47120" grpId="0" animBg="1"/>
      <p:bldP spid="47121" grpId="0" animBg="1"/>
      <p:bldP spid="47122" grpId="0"/>
      <p:bldP spid="47123" grpId="0"/>
      <p:bldP spid="47124" grpId="0"/>
      <p:bldP spid="47125" grpId="0"/>
      <p:bldP spid="47126" grpId="0"/>
      <p:bldP spid="47127" grpId="0"/>
      <p:bldP spid="47128" grpId="0"/>
      <p:bldP spid="47129" grpId="0"/>
      <p:bldP spid="47130" grpId="0"/>
      <p:bldP spid="47131" grpId="0" animBg="1"/>
      <p:bldP spid="47134" grpId="0"/>
      <p:bldP spid="47135" grpId="0"/>
      <p:bldP spid="47136" grpId="0"/>
      <p:bldP spid="47138" grpId="0" animBg="1"/>
      <p:bldP spid="47139" grpId="0" animBg="1"/>
      <p:bldP spid="47140" grpId="0" animBg="1"/>
      <p:bldP spid="47141" grpId="0" animBg="1"/>
      <p:bldP spid="47142" grpId="0" animBg="1"/>
      <p:bldP spid="47143" grpId="0" animBg="1"/>
      <p:bldP spid="47144" grpId="0"/>
      <p:bldP spid="47145" grpId="0"/>
      <p:bldP spid="47146" grpId="0"/>
      <p:bldP spid="47147" grpId="0"/>
      <p:bldP spid="47148" grpId="0"/>
      <p:bldP spid="47149" grpId="0"/>
      <p:bldP spid="47150" grpId="0"/>
      <p:bldP spid="47151" grpId="0" animBg="1"/>
      <p:bldP spid="47152" grpId="0" animBg="1"/>
      <p:bldP spid="47153" grpId="0" animBg="1"/>
      <p:bldP spid="47154" grpId="0" animBg="1"/>
      <p:bldP spid="47155" grpId="0" animBg="1"/>
      <p:bldP spid="47156" grpId="0"/>
      <p:bldP spid="47157" grpId="0"/>
      <p:bldP spid="47158" grpId="0"/>
      <p:bldP spid="47159" grpId="0"/>
      <p:bldP spid="47160" grpId="0"/>
      <p:bldP spid="47161" grpId="0"/>
      <p:bldP spid="47162" grpId="0" animBg="1"/>
      <p:bldP spid="47163" grpId="0" animBg="1"/>
      <p:bldP spid="47164" grpId="0" animBg="1"/>
      <p:bldP spid="47165" grpId="0" animBg="1"/>
      <p:bldP spid="47166" grpId="0" animBg="1"/>
      <p:bldP spid="47167" grpId="0" animBg="1"/>
      <p:bldP spid="47168" grpId="0"/>
      <p:bldP spid="47169" grpId="0"/>
      <p:bldP spid="47170" grpId="0"/>
      <p:bldP spid="47171" grpId="0"/>
      <p:bldP spid="47172" grpId="0"/>
      <p:bldP spid="47173" grpId="0"/>
    </p:bldLst>
  </p:timing>
</p:sld>
</file>

<file path=ppt/slides/slide54.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457200" y="765175"/>
            <a:ext cx="8229600" cy="5360988"/>
          </a:xfrm>
          <a:prstGeom prst="rect">
            <a:avLst/>
          </a:prstGeom>
          <a:noFill/>
          <a:ln w="9525">
            <a:noFill/>
            <a:miter lim="800000"/>
            <a:headEnd/>
            <a:tailEnd/>
          </a:ln>
          <a:effectLst/>
        </p:spPr>
        <p:txBody>
          <a:bodyPr/>
          <a:lstStyle/>
          <a:p>
            <a:pPr marL="342900" indent="-342900" algn="ctr">
              <a:spcBef>
                <a:spcPct val="20000"/>
              </a:spcBef>
            </a:pPr>
            <a:endParaRPr lang="ru-RU" sz="3200" dirty="0">
              <a:latin typeface="Arial" charset="0"/>
            </a:endParaRPr>
          </a:p>
        </p:txBody>
      </p:sp>
      <p:sp>
        <p:nvSpPr>
          <p:cNvPr id="4138" name="Text Box 42"/>
          <p:cNvSpPr txBox="1">
            <a:spLocks noChangeArrowheads="1"/>
          </p:cNvSpPr>
          <p:nvPr/>
        </p:nvSpPr>
        <p:spPr bwMode="auto">
          <a:xfrm>
            <a:off x="611188" y="476250"/>
            <a:ext cx="7632700" cy="366713"/>
          </a:xfrm>
          <a:prstGeom prst="rect">
            <a:avLst/>
          </a:prstGeom>
          <a:noFill/>
          <a:ln w="9525">
            <a:noFill/>
            <a:miter lim="800000"/>
            <a:headEnd/>
            <a:tailEnd/>
          </a:ln>
          <a:effectLst/>
        </p:spPr>
        <p:txBody>
          <a:bodyPr>
            <a:spAutoFit/>
          </a:bodyPr>
          <a:lstStyle/>
          <a:p>
            <a:pPr>
              <a:spcBef>
                <a:spcPct val="50000"/>
              </a:spcBef>
            </a:pPr>
            <a:endParaRPr lang="ru-RU" sz="1800" dirty="0">
              <a:latin typeface="Arial" charset="0"/>
            </a:endParaRPr>
          </a:p>
        </p:txBody>
      </p:sp>
      <p:graphicFrame>
        <p:nvGraphicFramePr>
          <p:cNvPr id="6303" name="Group 2207"/>
          <p:cNvGraphicFramePr>
            <a:graphicFrameLocks noGrp="1"/>
          </p:cNvGraphicFramePr>
          <p:nvPr/>
        </p:nvGraphicFramePr>
        <p:xfrm>
          <a:off x="1187450" y="549275"/>
          <a:ext cx="6697663" cy="4754880"/>
        </p:xfrm>
        <a:graphic>
          <a:graphicData uri="http://schemas.openxmlformats.org/drawingml/2006/table">
            <a:tbl>
              <a:tblPr/>
              <a:tblGrid>
                <a:gridCol w="514350"/>
                <a:gridCol w="517525"/>
                <a:gridCol w="514350"/>
                <a:gridCol w="514350"/>
                <a:gridCol w="514350"/>
                <a:gridCol w="515938"/>
                <a:gridCol w="515937"/>
                <a:gridCol w="515938"/>
                <a:gridCol w="514350"/>
                <a:gridCol w="514350"/>
                <a:gridCol w="514350"/>
                <a:gridCol w="517525"/>
                <a:gridCol w="514350"/>
              </a:tblGrid>
              <a:tr h="3381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cap="flat">
                      <a:noFill/>
                    </a:lnL>
                    <a:lnR>
                      <a:noFill/>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cap="flat">
                      <a:noFill/>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cap="flat">
                      <a:noFill/>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w="19050" cap="flat" cmpd="sng" algn="ctr">
                      <a:solidFill>
                        <a:schemeClr val="tx1"/>
                      </a:solidFill>
                      <a:prstDash val="solid"/>
                      <a:round/>
                      <a:headEnd type="none" w="med" len="med"/>
                      <a:tailEnd type="none" w="med" len="med"/>
                    </a:lnR>
                    <a:lnT cap="flat">
                      <a:noFill/>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a:noFill/>
                    </a:lnR>
                    <a:lnT cap="flat">
                      <a:noFill/>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cap="flat">
                      <a:noFill/>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cap="fla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cap="flat">
                      <a:noFill/>
                    </a:lnR>
                    <a:lnT cap="flat">
                      <a:noFill/>
                    </a:lnT>
                    <a:lnB>
                      <a:noFill/>
                    </a:lnB>
                    <a:lnTlToBr>
                      <a:noFill/>
                    </a:lnTlToBr>
                    <a:lnBlToTr>
                      <a:noFill/>
                    </a:lnBlToTr>
                    <a:noFill/>
                  </a:tcPr>
                </a:tc>
              </a:tr>
              <a:tr h="339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a:noFill/>
                    </a:lnR>
                    <a:lnT>
                      <a:noFill/>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cap="flat">
                      <a:noFill/>
                    </a:lnR>
                    <a:lnT>
                      <a:noFill/>
                    </a:lnT>
                    <a:lnB>
                      <a:noFill/>
                    </a:lnB>
                    <a:lnTlToBr>
                      <a:noFill/>
                    </a:lnTlToBr>
                    <a:lnBlToTr>
                      <a:noFill/>
                    </a:lnBlToTr>
                    <a:noFill/>
                  </a:tcPr>
                </a:tc>
              </a:tr>
              <a:tr h="3381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w="1905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w="1905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cap="flat">
                      <a:noFill/>
                    </a:lnR>
                    <a:lnT>
                      <a:noFill/>
                    </a:lnT>
                    <a:lnB>
                      <a:noFill/>
                    </a:lnB>
                    <a:lnTlToBr>
                      <a:noFill/>
                    </a:lnTlToBr>
                    <a:lnBlToTr>
                      <a:noFill/>
                    </a:lnBlToTr>
                    <a:noFill/>
                  </a:tcPr>
                </a:tc>
              </a:tr>
              <a:tr h="3381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a:noFill/>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a:noFill/>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a:noFill/>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w="19050" cap="flat" cmpd="sng" algn="ctr">
                      <a:solidFill>
                        <a:schemeClr val="tx1"/>
                      </a:solidFill>
                      <a:prstDash val="solid"/>
                      <a:round/>
                      <a:headEnd type="none" w="med" len="med"/>
                      <a:tailEnd type="none" w="med" len="med"/>
                    </a:lnR>
                    <a:lnT>
                      <a:noFill/>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a:noFill/>
                    </a:lnR>
                    <a:lnT>
                      <a:noFill/>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w="19050" cap="flat" cmpd="sng" algn="ctr">
                      <a:solidFill>
                        <a:schemeClr val="tx1"/>
                      </a:solidFill>
                      <a:prstDash val="solid"/>
                      <a:round/>
                      <a:headEnd type="none" w="med" len="med"/>
                      <a:tailEnd type="none" w="med" len="med"/>
                    </a:lnR>
                    <a:lnT>
                      <a:noFill/>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cap="flat">
                      <a:noFill/>
                    </a:lnR>
                    <a:lnT>
                      <a:noFill/>
                    </a:lnT>
                    <a:lnB w="19050" cap="flat" cmpd="sng" algn="ctr">
                      <a:solidFill>
                        <a:schemeClr val="tx1"/>
                      </a:solidFill>
                      <a:prstDash val="solid"/>
                      <a:round/>
                      <a:headEnd type="none" w="med" len="med"/>
                      <a:tailEnd type="none" w="med" len="med"/>
                    </a:lnB>
                    <a:lnTlToBr>
                      <a:noFill/>
                    </a:lnTlToBr>
                    <a:lnBlToTr>
                      <a:noFill/>
                    </a:lnBlToTr>
                    <a:noFill/>
                  </a:tcPr>
                </a:tc>
              </a:tr>
              <a:tr h="339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cap="flat">
                      <a:noFill/>
                    </a:lnL>
                    <a:lnR w="1905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r h="3381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cap="flat">
                      <a:noFill/>
                    </a:lnL>
                    <a:lnR w="1905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a:noFill/>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cap="flat">
                      <a:noFill/>
                    </a:lnR>
                    <a:lnT w="19050" cap="flat" cmpd="sng" algn="ctr">
                      <a:solidFill>
                        <a:schemeClr val="tx1"/>
                      </a:solidFill>
                      <a:prstDash val="solid"/>
                      <a:round/>
                      <a:headEnd type="none" w="med" len="med"/>
                      <a:tailEnd type="none" w="med" len="med"/>
                    </a:lnT>
                    <a:lnB>
                      <a:noFill/>
                    </a:lnB>
                    <a:lnTlToBr>
                      <a:noFill/>
                    </a:lnTlToBr>
                    <a:lnBlToTr>
                      <a:noFill/>
                    </a:lnBlToTr>
                    <a:noFill/>
                  </a:tcPr>
                </a:tc>
              </a:tr>
              <a:tr h="3381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cap="flat">
                      <a:noFill/>
                    </a:lnL>
                    <a:lnR w="1905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w="19050" cap="flat" cmpd="sng" algn="ctr">
                      <a:solidFill>
                        <a:schemeClr val="tx1"/>
                      </a:solidFill>
                      <a:prstDash val="solid"/>
                      <a:round/>
                      <a:headEnd type="none" w="med" len="med"/>
                      <a:tailEnd type="none" w="med" len="med"/>
                    </a:lnR>
                    <a:lnT>
                      <a:noFill/>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cap="flat">
                      <a:noFill/>
                    </a:lnR>
                    <a:lnT>
                      <a:noFill/>
                    </a:lnT>
                    <a:lnB>
                      <a:noFill/>
                    </a:lnB>
                    <a:lnTlToBr>
                      <a:noFill/>
                    </a:lnTlToBr>
                    <a:lnBlToTr>
                      <a:noFill/>
                    </a:lnBlToTr>
                    <a:noFill/>
                  </a:tcPr>
                </a:tc>
              </a:tr>
              <a:tr h="339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cap="flat">
                      <a:noFill/>
                    </a:lnL>
                    <a:lnR w="19050" cap="flat" cmpd="sng" algn="ctr">
                      <a:solidFill>
                        <a:schemeClr val="tx1"/>
                      </a:solidFill>
                      <a:prstDash val="solid"/>
                      <a:round/>
                      <a:headEnd type="none" w="med" len="med"/>
                      <a:tailEnd type="none" w="med" len="med"/>
                    </a:lnR>
                    <a:lnT>
                      <a:noFill/>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a:noFill/>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cap="flat">
                      <a:noFill/>
                    </a:lnR>
                    <a:lnT>
                      <a:noFill/>
                    </a:lnT>
                    <a:lnB>
                      <a:noFill/>
                    </a:lnB>
                    <a:lnTlToBr>
                      <a:noFill/>
                    </a:lnTlToBr>
                    <a:lnBlToTr>
                      <a:noFill/>
                    </a:lnBlToTr>
                    <a:noFill/>
                  </a:tcPr>
                </a:tc>
              </a:tr>
              <a:tr h="3381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cap="flat">
                      <a:noFill/>
                    </a:lnR>
                    <a:lnT>
                      <a:noFill/>
                    </a:lnT>
                    <a:lnB>
                      <a:noFill/>
                    </a:lnB>
                    <a:lnTlToBr>
                      <a:noFill/>
                    </a:lnTlToBr>
                    <a:lnBlToTr>
                      <a:noFill/>
                    </a:lnBlToTr>
                    <a:noFill/>
                  </a:tcPr>
                </a:tc>
              </a:tr>
              <a:tr h="3381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cap="flat">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a:noFill/>
                    </a:lnR>
                    <a:lnT w="1905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w="1905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w="1905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a:noFill/>
                    </a:lnR>
                    <a:lnT>
                      <a:noFill/>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a:noFill/>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cap="flat">
                      <a:noFill/>
                    </a:lnR>
                    <a:lnT>
                      <a:noFill/>
                    </a:lnT>
                    <a:lnB>
                      <a:noFill/>
                    </a:lnB>
                    <a:lnTlToBr>
                      <a:noFill/>
                    </a:lnTlToBr>
                    <a:lnBlToTr>
                      <a:noFill/>
                    </a:lnBlToTr>
                    <a:noFill/>
                  </a:tcPr>
                </a:tc>
              </a:tr>
              <a:tr h="339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cap="flat">
                      <a:noFill/>
                    </a:lnL>
                    <a:lnR w="1905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w="1905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cap="flat">
                      <a:noFill/>
                    </a:lnR>
                    <a:lnT>
                      <a:noFill/>
                    </a:lnT>
                    <a:lnB>
                      <a:noFill/>
                    </a:lnB>
                    <a:lnTlToBr>
                      <a:noFill/>
                    </a:lnTlToBr>
                    <a:lnBlToTr>
                      <a:noFill/>
                    </a:lnBlToTr>
                    <a:noFill/>
                  </a:tcPr>
                </a:tc>
              </a:tr>
              <a:tr h="355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w="1905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w="19050" cap="flat" cmpd="sng" algn="ctr">
                      <a:solidFill>
                        <a:schemeClr val="tx1"/>
                      </a:solidFill>
                      <a:prstDash val="solid"/>
                      <a:round/>
                      <a:headEnd type="none" w="med" len="med"/>
                      <a:tailEnd type="none" w="med" len="med"/>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w="19050" cap="flat" cmpd="sng" algn="ctr">
                      <a:solidFill>
                        <a:schemeClr val="tx1"/>
                      </a:solidFill>
                      <a:prstDash val="solid"/>
                      <a:round/>
                      <a:headEnd type="none" w="med" len="med"/>
                      <a:tailEnd type="none" w="med" len="med"/>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w="1905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w="1905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w="1905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w="1905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a:noFill/>
                    </a:lnR>
                    <a:lnT w="1905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Times New Roman" pitchFamily="18" charset="0"/>
                      </a:endParaRPr>
                    </a:p>
                  </a:txBody>
                  <a:tcPr anchor="ctr" horzOverflow="overflow">
                    <a:lnL>
                      <a:noFill/>
                    </a:lnL>
                    <a:lnR cap="flat">
                      <a:noFill/>
                    </a:lnR>
                    <a:lnT>
                      <a:noFill/>
                    </a:lnT>
                    <a:lnB cap="flat">
                      <a:noFill/>
                    </a:lnB>
                    <a:lnTlToBr>
                      <a:noFill/>
                    </a:lnTlToBr>
                    <a:lnBlToTr>
                      <a:noFill/>
                    </a:lnBlToTr>
                    <a:noFill/>
                  </a:tcPr>
                </a:tc>
              </a:tr>
            </a:tbl>
          </a:graphicData>
        </a:graphic>
      </p:graphicFrame>
      <p:sp>
        <p:nvSpPr>
          <p:cNvPr id="6304" name="Text Box 2208"/>
          <p:cNvSpPr txBox="1">
            <a:spLocks noChangeArrowheads="1"/>
          </p:cNvSpPr>
          <p:nvPr/>
        </p:nvSpPr>
        <p:spPr bwMode="auto">
          <a:xfrm>
            <a:off x="755650" y="5516563"/>
            <a:ext cx="7704138" cy="701675"/>
          </a:xfrm>
          <a:prstGeom prst="rect">
            <a:avLst/>
          </a:prstGeom>
          <a:noFill/>
          <a:ln w="9525">
            <a:noFill/>
            <a:miter lim="800000"/>
            <a:headEnd/>
            <a:tailEnd/>
          </a:ln>
          <a:effectLst/>
        </p:spPr>
        <p:txBody>
          <a:bodyPr>
            <a:spAutoFit/>
          </a:bodyPr>
          <a:lstStyle/>
          <a:p>
            <a:pPr marL="342900" indent="-342900">
              <a:spcBef>
                <a:spcPct val="50000"/>
              </a:spcBef>
            </a:pPr>
            <a:r>
              <a:rPr lang="ru-RU" dirty="0">
                <a:solidFill>
                  <a:srgbClr val="800000"/>
                </a:solidFill>
              </a:rPr>
              <a:t>По горизонтали:</a:t>
            </a:r>
            <a:r>
              <a:rPr lang="ru-RU" dirty="0"/>
              <a:t> 1. Кисломолочный продукт, необходимый для укрепления костной системы человека.</a:t>
            </a:r>
          </a:p>
        </p:txBody>
      </p:sp>
      <p:sp>
        <p:nvSpPr>
          <p:cNvPr id="6305" name="Text Box 2209"/>
          <p:cNvSpPr txBox="1">
            <a:spLocks noChangeArrowheads="1"/>
          </p:cNvSpPr>
          <p:nvPr/>
        </p:nvSpPr>
        <p:spPr bwMode="auto">
          <a:xfrm>
            <a:off x="3563938" y="908050"/>
            <a:ext cx="287337" cy="274638"/>
          </a:xfrm>
          <a:prstGeom prst="rect">
            <a:avLst/>
          </a:prstGeom>
          <a:noFill/>
          <a:ln w="9525">
            <a:noFill/>
            <a:miter lim="800000"/>
            <a:headEnd/>
            <a:tailEnd/>
          </a:ln>
          <a:effectLst/>
        </p:spPr>
        <p:txBody>
          <a:bodyPr>
            <a:spAutoFit/>
          </a:bodyPr>
          <a:lstStyle/>
          <a:p>
            <a:pPr>
              <a:spcBef>
                <a:spcPct val="50000"/>
              </a:spcBef>
            </a:pPr>
            <a:r>
              <a:rPr lang="ru-RU" sz="1200" b="1" dirty="0">
                <a:solidFill>
                  <a:srgbClr val="800000"/>
                </a:solidFill>
              </a:rPr>
              <a:t>1</a:t>
            </a:r>
          </a:p>
        </p:txBody>
      </p:sp>
      <p:sp>
        <p:nvSpPr>
          <p:cNvPr id="6306" name="Text Box 2210"/>
          <p:cNvSpPr txBox="1">
            <a:spLocks noChangeArrowheads="1"/>
          </p:cNvSpPr>
          <p:nvPr/>
        </p:nvSpPr>
        <p:spPr bwMode="auto">
          <a:xfrm>
            <a:off x="3563938" y="2060575"/>
            <a:ext cx="287337" cy="274638"/>
          </a:xfrm>
          <a:prstGeom prst="rect">
            <a:avLst/>
          </a:prstGeom>
          <a:noFill/>
          <a:ln w="9525">
            <a:noFill/>
            <a:miter lim="800000"/>
            <a:headEnd/>
            <a:tailEnd/>
          </a:ln>
          <a:effectLst/>
        </p:spPr>
        <p:txBody>
          <a:bodyPr>
            <a:spAutoFit/>
          </a:bodyPr>
          <a:lstStyle/>
          <a:p>
            <a:pPr>
              <a:spcBef>
                <a:spcPct val="50000"/>
              </a:spcBef>
            </a:pPr>
            <a:r>
              <a:rPr lang="ru-RU" sz="1200" b="1" dirty="0">
                <a:solidFill>
                  <a:srgbClr val="800000"/>
                </a:solidFill>
              </a:rPr>
              <a:t>2</a:t>
            </a:r>
          </a:p>
        </p:txBody>
      </p:sp>
      <p:sp>
        <p:nvSpPr>
          <p:cNvPr id="6307" name="Text Box 2211"/>
          <p:cNvSpPr txBox="1">
            <a:spLocks noChangeArrowheads="1"/>
          </p:cNvSpPr>
          <p:nvPr/>
        </p:nvSpPr>
        <p:spPr bwMode="auto">
          <a:xfrm>
            <a:off x="3059113" y="2852738"/>
            <a:ext cx="287337" cy="274637"/>
          </a:xfrm>
          <a:prstGeom prst="rect">
            <a:avLst/>
          </a:prstGeom>
          <a:noFill/>
          <a:ln w="9525">
            <a:noFill/>
            <a:miter lim="800000"/>
            <a:headEnd/>
            <a:tailEnd/>
          </a:ln>
          <a:effectLst/>
        </p:spPr>
        <p:txBody>
          <a:bodyPr>
            <a:spAutoFit/>
          </a:bodyPr>
          <a:lstStyle/>
          <a:p>
            <a:pPr>
              <a:spcBef>
                <a:spcPct val="50000"/>
              </a:spcBef>
            </a:pPr>
            <a:r>
              <a:rPr lang="ru-RU" sz="1200" b="1" dirty="0">
                <a:solidFill>
                  <a:srgbClr val="800000"/>
                </a:solidFill>
              </a:rPr>
              <a:t>3</a:t>
            </a:r>
          </a:p>
        </p:txBody>
      </p:sp>
      <p:sp>
        <p:nvSpPr>
          <p:cNvPr id="6310" name="Text Box 2214"/>
          <p:cNvSpPr txBox="1">
            <a:spLocks noChangeArrowheads="1"/>
          </p:cNvSpPr>
          <p:nvPr/>
        </p:nvSpPr>
        <p:spPr bwMode="auto">
          <a:xfrm>
            <a:off x="971550" y="3644900"/>
            <a:ext cx="287338" cy="274638"/>
          </a:xfrm>
          <a:prstGeom prst="rect">
            <a:avLst/>
          </a:prstGeom>
          <a:noFill/>
          <a:ln w="9525">
            <a:noFill/>
            <a:miter lim="800000"/>
            <a:headEnd/>
            <a:tailEnd/>
          </a:ln>
          <a:effectLst/>
        </p:spPr>
        <p:txBody>
          <a:bodyPr>
            <a:spAutoFit/>
          </a:bodyPr>
          <a:lstStyle/>
          <a:p>
            <a:pPr>
              <a:spcBef>
                <a:spcPct val="50000"/>
              </a:spcBef>
            </a:pPr>
            <a:r>
              <a:rPr lang="ru-RU" sz="1200" b="1" dirty="0">
                <a:solidFill>
                  <a:srgbClr val="800000"/>
                </a:solidFill>
              </a:rPr>
              <a:t>4</a:t>
            </a:r>
          </a:p>
        </p:txBody>
      </p:sp>
      <p:sp>
        <p:nvSpPr>
          <p:cNvPr id="6311" name="Text Box 2215"/>
          <p:cNvSpPr txBox="1">
            <a:spLocks noChangeArrowheads="1"/>
          </p:cNvSpPr>
          <p:nvPr/>
        </p:nvSpPr>
        <p:spPr bwMode="auto">
          <a:xfrm>
            <a:off x="4572000" y="4437063"/>
            <a:ext cx="287338" cy="274637"/>
          </a:xfrm>
          <a:prstGeom prst="rect">
            <a:avLst/>
          </a:prstGeom>
          <a:noFill/>
          <a:ln w="9525">
            <a:noFill/>
            <a:miter lim="800000"/>
            <a:headEnd/>
            <a:tailEnd/>
          </a:ln>
          <a:effectLst/>
        </p:spPr>
        <p:txBody>
          <a:bodyPr>
            <a:spAutoFit/>
          </a:bodyPr>
          <a:lstStyle/>
          <a:p>
            <a:pPr>
              <a:spcBef>
                <a:spcPct val="50000"/>
              </a:spcBef>
            </a:pPr>
            <a:r>
              <a:rPr lang="ru-RU" sz="1200" b="1" dirty="0">
                <a:solidFill>
                  <a:srgbClr val="800000"/>
                </a:solidFill>
              </a:rPr>
              <a:t>5</a:t>
            </a:r>
          </a:p>
        </p:txBody>
      </p:sp>
      <p:sp>
        <p:nvSpPr>
          <p:cNvPr id="6312" name="Text Box 2216"/>
          <p:cNvSpPr txBox="1">
            <a:spLocks noChangeArrowheads="1"/>
          </p:cNvSpPr>
          <p:nvPr/>
        </p:nvSpPr>
        <p:spPr bwMode="auto">
          <a:xfrm>
            <a:off x="1692275" y="1916113"/>
            <a:ext cx="287338" cy="274637"/>
          </a:xfrm>
          <a:prstGeom prst="rect">
            <a:avLst/>
          </a:prstGeom>
          <a:noFill/>
          <a:ln w="9525">
            <a:noFill/>
            <a:miter lim="800000"/>
            <a:headEnd/>
            <a:tailEnd/>
          </a:ln>
          <a:effectLst/>
        </p:spPr>
        <p:txBody>
          <a:bodyPr>
            <a:spAutoFit/>
          </a:bodyPr>
          <a:lstStyle/>
          <a:p>
            <a:pPr>
              <a:spcBef>
                <a:spcPct val="50000"/>
              </a:spcBef>
            </a:pPr>
            <a:r>
              <a:rPr lang="ru-RU" sz="1200" b="1" dirty="0">
                <a:solidFill>
                  <a:srgbClr val="000099"/>
                </a:solidFill>
              </a:rPr>
              <a:t>1</a:t>
            </a:r>
          </a:p>
        </p:txBody>
      </p:sp>
      <p:sp>
        <p:nvSpPr>
          <p:cNvPr id="6313" name="Text Box 2217"/>
          <p:cNvSpPr txBox="1">
            <a:spLocks noChangeArrowheads="1"/>
          </p:cNvSpPr>
          <p:nvPr/>
        </p:nvSpPr>
        <p:spPr bwMode="auto">
          <a:xfrm>
            <a:off x="2700338" y="3068638"/>
            <a:ext cx="287337" cy="274637"/>
          </a:xfrm>
          <a:prstGeom prst="rect">
            <a:avLst/>
          </a:prstGeom>
          <a:noFill/>
          <a:ln w="9525">
            <a:noFill/>
            <a:miter lim="800000"/>
            <a:headEnd/>
            <a:tailEnd/>
          </a:ln>
          <a:effectLst/>
        </p:spPr>
        <p:txBody>
          <a:bodyPr>
            <a:spAutoFit/>
          </a:bodyPr>
          <a:lstStyle/>
          <a:p>
            <a:pPr>
              <a:spcBef>
                <a:spcPct val="50000"/>
              </a:spcBef>
            </a:pPr>
            <a:r>
              <a:rPr lang="ru-RU" sz="1200" b="1" dirty="0">
                <a:solidFill>
                  <a:srgbClr val="000099"/>
                </a:solidFill>
              </a:rPr>
              <a:t>2</a:t>
            </a:r>
          </a:p>
        </p:txBody>
      </p:sp>
      <p:sp>
        <p:nvSpPr>
          <p:cNvPr id="6314" name="Text Box 2218"/>
          <p:cNvSpPr txBox="1">
            <a:spLocks noChangeArrowheads="1"/>
          </p:cNvSpPr>
          <p:nvPr/>
        </p:nvSpPr>
        <p:spPr bwMode="auto">
          <a:xfrm>
            <a:off x="5292725" y="333375"/>
            <a:ext cx="287338" cy="274638"/>
          </a:xfrm>
          <a:prstGeom prst="rect">
            <a:avLst/>
          </a:prstGeom>
          <a:noFill/>
          <a:ln w="9525">
            <a:noFill/>
            <a:miter lim="800000"/>
            <a:headEnd/>
            <a:tailEnd/>
          </a:ln>
          <a:effectLst/>
        </p:spPr>
        <p:txBody>
          <a:bodyPr>
            <a:spAutoFit/>
          </a:bodyPr>
          <a:lstStyle/>
          <a:p>
            <a:pPr>
              <a:spcBef>
                <a:spcPct val="50000"/>
              </a:spcBef>
            </a:pPr>
            <a:r>
              <a:rPr lang="ru-RU" sz="1200" b="1" dirty="0">
                <a:solidFill>
                  <a:srgbClr val="000099"/>
                </a:solidFill>
              </a:rPr>
              <a:t>3</a:t>
            </a:r>
          </a:p>
        </p:txBody>
      </p:sp>
      <p:sp>
        <p:nvSpPr>
          <p:cNvPr id="6315" name="Text Box 2219"/>
          <p:cNvSpPr txBox="1">
            <a:spLocks noChangeArrowheads="1"/>
          </p:cNvSpPr>
          <p:nvPr/>
        </p:nvSpPr>
        <p:spPr bwMode="auto">
          <a:xfrm>
            <a:off x="6804025" y="1125538"/>
            <a:ext cx="287338" cy="274637"/>
          </a:xfrm>
          <a:prstGeom prst="rect">
            <a:avLst/>
          </a:prstGeom>
          <a:noFill/>
          <a:ln w="9525">
            <a:noFill/>
            <a:miter lim="800000"/>
            <a:headEnd/>
            <a:tailEnd/>
          </a:ln>
          <a:effectLst/>
        </p:spPr>
        <p:txBody>
          <a:bodyPr>
            <a:spAutoFit/>
          </a:bodyPr>
          <a:lstStyle/>
          <a:p>
            <a:pPr>
              <a:spcBef>
                <a:spcPct val="50000"/>
              </a:spcBef>
            </a:pPr>
            <a:r>
              <a:rPr lang="ru-RU" sz="1200" b="1" dirty="0">
                <a:solidFill>
                  <a:srgbClr val="000099"/>
                </a:solidFill>
              </a:rPr>
              <a:t>4</a:t>
            </a:r>
          </a:p>
        </p:txBody>
      </p:sp>
      <p:sp>
        <p:nvSpPr>
          <p:cNvPr id="6316" name="Text Box 2220"/>
          <p:cNvSpPr txBox="1">
            <a:spLocks noChangeArrowheads="1"/>
          </p:cNvSpPr>
          <p:nvPr/>
        </p:nvSpPr>
        <p:spPr bwMode="auto">
          <a:xfrm>
            <a:off x="3851275" y="944563"/>
            <a:ext cx="3097213" cy="369332"/>
          </a:xfrm>
          <a:prstGeom prst="rect">
            <a:avLst/>
          </a:prstGeom>
          <a:noFill/>
          <a:ln w="9525">
            <a:noFill/>
            <a:miter lim="800000"/>
            <a:headEnd/>
            <a:tailEnd/>
          </a:ln>
          <a:effectLst/>
        </p:spPr>
        <p:txBody>
          <a:bodyPr>
            <a:spAutoFit/>
          </a:bodyPr>
          <a:lstStyle/>
          <a:p>
            <a:pPr>
              <a:spcBef>
                <a:spcPct val="50000"/>
              </a:spcBef>
            </a:pPr>
            <a:r>
              <a:rPr lang="ru-RU" dirty="0" smtClean="0">
                <a:latin typeface="Times New Roman" pitchFamily="18" charset="0"/>
                <a:cs typeface="Times New Roman" pitchFamily="18" charset="0"/>
              </a:rPr>
              <a:t>Т</a:t>
            </a:r>
            <a:r>
              <a:rPr lang="ru-RU" dirty="0" smtClean="0"/>
              <a:t>        В     </a:t>
            </a:r>
            <a:r>
              <a:rPr lang="ru-RU" dirty="0"/>
              <a:t>О      </a:t>
            </a:r>
            <a:r>
              <a:rPr lang="ru-RU" dirty="0" smtClean="0"/>
              <a:t>    Р     </a:t>
            </a:r>
            <a:r>
              <a:rPr lang="ru-RU" dirty="0"/>
              <a:t>О      Г</a:t>
            </a:r>
          </a:p>
        </p:txBody>
      </p:sp>
      <p:sp>
        <p:nvSpPr>
          <p:cNvPr id="6317" name="Text Box 2221"/>
          <p:cNvSpPr txBox="1">
            <a:spLocks noChangeArrowheads="1"/>
          </p:cNvSpPr>
          <p:nvPr/>
        </p:nvSpPr>
        <p:spPr bwMode="auto">
          <a:xfrm>
            <a:off x="3851275" y="2133600"/>
            <a:ext cx="4105275" cy="369332"/>
          </a:xfrm>
          <a:prstGeom prst="rect">
            <a:avLst/>
          </a:prstGeom>
          <a:noFill/>
          <a:ln w="9525">
            <a:noFill/>
            <a:miter lim="800000"/>
            <a:headEnd/>
            <a:tailEnd/>
          </a:ln>
          <a:effectLst/>
        </p:spPr>
        <p:txBody>
          <a:bodyPr>
            <a:spAutoFit/>
          </a:bodyPr>
          <a:lstStyle/>
          <a:p>
            <a:pPr>
              <a:spcBef>
                <a:spcPct val="50000"/>
              </a:spcBef>
            </a:pPr>
            <a:r>
              <a:rPr lang="ru-RU" dirty="0"/>
              <a:t>К     </a:t>
            </a:r>
            <a:r>
              <a:rPr lang="ru-RU" dirty="0" smtClean="0"/>
              <a:t>     О     </a:t>
            </a:r>
            <a:r>
              <a:rPr lang="ru-RU" dirty="0"/>
              <a:t>К     </a:t>
            </a:r>
            <a:r>
              <a:rPr lang="ru-RU" dirty="0" smtClean="0"/>
              <a:t>  </a:t>
            </a:r>
            <a:r>
              <a:rPr lang="ru-RU" dirty="0"/>
              <a:t>Т      </a:t>
            </a:r>
            <a:r>
              <a:rPr lang="ru-RU" dirty="0" smtClean="0"/>
              <a:t>    Е     </a:t>
            </a:r>
            <a:r>
              <a:rPr lang="ru-RU" dirty="0"/>
              <a:t>Й     </a:t>
            </a:r>
            <a:r>
              <a:rPr lang="ru-RU" dirty="0" smtClean="0"/>
              <a:t>  Л      </a:t>
            </a:r>
            <a:r>
              <a:rPr lang="ru-RU" dirty="0"/>
              <a:t>Ь</a:t>
            </a:r>
          </a:p>
        </p:txBody>
      </p:sp>
      <p:sp>
        <p:nvSpPr>
          <p:cNvPr id="6318" name="Text Box 2222"/>
          <p:cNvSpPr txBox="1">
            <a:spLocks noChangeArrowheads="1"/>
          </p:cNvSpPr>
          <p:nvPr/>
        </p:nvSpPr>
        <p:spPr bwMode="auto">
          <a:xfrm>
            <a:off x="755650" y="5535613"/>
            <a:ext cx="7704138" cy="396875"/>
          </a:xfrm>
          <a:prstGeom prst="rect">
            <a:avLst/>
          </a:prstGeom>
          <a:noFill/>
          <a:ln w="9525">
            <a:noFill/>
            <a:miter lim="800000"/>
            <a:headEnd/>
            <a:tailEnd/>
          </a:ln>
          <a:effectLst/>
        </p:spPr>
        <p:txBody>
          <a:bodyPr>
            <a:spAutoFit/>
          </a:bodyPr>
          <a:lstStyle/>
          <a:p>
            <a:pPr marL="342900" indent="-342900">
              <a:spcBef>
                <a:spcPct val="50000"/>
              </a:spcBef>
            </a:pPr>
            <a:r>
              <a:rPr lang="ru-RU" dirty="0">
                <a:solidFill>
                  <a:srgbClr val="800000"/>
                </a:solidFill>
              </a:rPr>
              <a:t>По горизонтали:</a:t>
            </a:r>
            <a:r>
              <a:rPr lang="ru-RU" dirty="0"/>
              <a:t> 2. Напиток из смеси различных продуктов.</a:t>
            </a:r>
          </a:p>
        </p:txBody>
      </p:sp>
      <p:sp>
        <p:nvSpPr>
          <p:cNvPr id="6319" name="Text Box 2223"/>
          <p:cNvSpPr txBox="1">
            <a:spLocks noChangeArrowheads="1"/>
          </p:cNvSpPr>
          <p:nvPr/>
        </p:nvSpPr>
        <p:spPr bwMode="auto">
          <a:xfrm>
            <a:off x="755650" y="5516563"/>
            <a:ext cx="7704138" cy="701675"/>
          </a:xfrm>
          <a:prstGeom prst="rect">
            <a:avLst/>
          </a:prstGeom>
          <a:noFill/>
          <a:ln w="9525">
            <a:noFill/>
            <a:miter lim="800000"/>
            <a:headEnd/>
            <a:tailEnd/>
          </a:ln>
          <a:effectLst/>
        </p:spPr>
        <p:txBody>
          <a:bodyPr>
            <a:spAutoFit/>
          </a:bodyPr>
          <a:lstStyle/>
          <a:p>
            <a:pPr marL="342900" indent="-342900">
              <a:spcBef>
                <a:spcPct val="50000"/>
              </a:spcBef>
            </a:pPr>
            <a:r>
              <a:rPr lang="ru-RU" dirty="0">
                <a:solidFill>
                  <a:srgbClr val="800000"/>
                </a:solidFill>
              </a:rPr>
              <a:t>По горизонтали:</a:t>
            </a:r>
            <a:r>
              <a:rPr lang="ru-RU" dirty="0"/>
              <a:t> 3. Самый ценный продукт питания для новорожденных.</a:t>
            </a:r>
          </a:p>
        </p:txBody>
      </p:sp>
      <p:sp>
        <p:nvSpPr>
          <p:cNvPr id="6320" name="Text Box 2224"/>
          <p:cNvSpPr txBox="1">
            <a:spLocks noChangeArrowheads="1"/>
          </p:cNvSpPr>
          <p:nvPr/>
        </p:nvSpPr>
        <p:spPr bwMode="auto">
          <a:xfrm>
            <a:off x="3346450" y="2924175"/>
            <a:ext cx="3025775" cy="369332"/>
          </a:xfrm>
          <a:prstGeom prst="rect">
            <a:avLst/>
          </a:prstGeom>
          <a:noFill/>
          <a:ln w="9525">
            <a:noFill/>
            <a:miter lim="800000"/>
            <a:headEnd/>
            <a:tailEnd/>
          </a:ln>
          <a:effectLst/>
        </p:spPr>
        <p:txBody>
          <a:bodyPr>
            <a:spAutoFit/>
          </a:bodyPr>
          <a:lstStyle/>
          <a:p>
            <a:pPr>
              <a:spcBef>
                <a:spcPct val="50000"/>
              </a:spcBef>
            </a:pPr>
            <a:r>
              <a:rPr lang="ru-RU" dirty="0"/>
              <a:t>М    </a:t>
            </a:r>
            <a:r>
              <a:rPr lang="ru-RU" dirty="0" smtClean="0"/>
              <a:t> О         Л     </a:t>
            </a:r>
            <a:r>
              <a:rPr lang="ru-RU" dirty="0"/>
              <a:t>О      </a:t>
            </a:r>
            <a:r>
              <a:rPr lang="ru-RU" dirty="0" smtClean="0"/>
              <a:t>   К       О</a:t>
            </a:r>
            <a:endParaRPr lang="ru-RU" dirty="0"/>
          </a:p>
        </p:txBody>
      </p:sp>
      <p:sp>
        <p:nvSpPr>
          <p:cNvPr id="6321" name="Text Box 2225"/>
          <p:cNvSpPr txBox="1">
            <a:spLocks noChangeArrowheads="1"/>
          </p:cNvSpPr>
          <p:nvPr/>
        </p:nvSpPr>
        <p:spPr bwMode="auto">
          <a:xfrm>
            <a:off x="755650" y="5535613"/>
            <a:ext cx="7704138" cy="701675"/>
          </a:xfrm>
          <a:prstGeom prst="rect">
            <a:avLst/>
          </a:prstGeom>
          <a:noFill/>
          <a:ln w="9525">
            <a:noFill/>
            <a:miter lim="800000"/>
            <a:headEnd/>
            <a:tailEnd/>
          </a:ln>
          <a:effectLst/>
        </p:spPr>
        <p:txBody>
          <a:bodyPr>
            <a:spAutoFit/>
          </a:bodyPr>
          <a:lstStyle/>
          <a:p>
            <a:pPr marL="342900" indent="-342900">
              <a:spcBef>
                <a:spcPct val="50000"/>
              </a:spcBef>
            </a:pPr>
            <a:r>
              <a:rPr lang="ru-RU" dirty="0">
                <a:solidFill>
                  <a:srgbClr val="800000"/>
                </a:solidFill>
              </a:rPr>
              <a:t>По горизонтали:</a:t>
            </a:r>
            <a:r>
              <a:rPr lang="ru-RU" dirty="0"/>
              <a:t> 4. Как называется творожный пирог, приготовленный в духовке? </a:t>
            </a:r>
          </a:p>
        </p:txBody>
      </p:sp>
      <p:sp>
        <p:nvSpPr>
          <p:cNvPr id="6322" name="Text Box 2226"/>
          <p:cNvSpPr txBox="1">
            <a:spLocks noChangeArrowheads="1"/>
          </p:cNvSpPr>
          <p:nvPr/>
        </p:nvSpPr>
        <p:spPr bwMode="auto">
          <a:xfrm>
            <a:off x="1331913" y="3716338"/>
            <a:ext cx="4679950" cy="369332"/>
          </a:xfrm>
          <a:prstGeom prst="rect">
            <a:avLst/>
          </a:prstGeom>
          <a:noFill/>
          <a:ln w="9525">
            <a:noFill/>
            <a:miter lim="800000"/>
            <a:headEnd/>
            <a:tailEnd/>
          </a:ln>
          <a:effectLst/>
        </p:spPr>
        <p:txBody>
          <a:bodyPr>
            <a:spAutoFit/>
          </a:bodyPr>
          <a:lstStyle/>
          <a:p>
            <a:pPr>
              <a:spcBef>
                <a:spcPct val="50000"/>
              </a:spcBef>
            </a:pPr>
            <a:r>
              <a:rPr lang="ru-RU" dirty="0"/>
              <a:t>З     </a:t>
            </a:r>
            <a:r>
              <a:rPr lang="ru-RU" dirty="0" smtClean="0"/>
              <a:t> А        П       </a:t>
            </a:r>
            <a:r>
              <a:rPr lang="ru-RU" dirty="0"/>
              <a:t>Е     </a:t>
            </a:r>
            <a:r>
              <a:rPr lang="ru-RU" dirty="0" smtClean="0"/>
              <a:t>    К      </a:t>
            </a:r>
            <a:r>
              <a:rPr lang="ru-RU" dirty="0"/>
              <a:t>А      Н     </a:t>
            </a:r>
            <a:r>
              <a:rPr lang="ru-RU" dirty="0" smtClean="0"/>
              <a:t>      К     </a:t>
            </a:r>
            <a:r>
              <a:rPr lang="ru-RU" dirty="0"/>
              <a:t>А</a:t>
            </a:r>
          </a:p>
        </p:txBody>
      </p:sp>
      <p:sp>
        <p:nvSpPr>
          <p:cNvPr id="6323" name="Text Box 2227"/>
          <p:cNvSpPr txBox="1">
            <a:spLocks noChangeArrowheads="1"/>
          </p:cNvSpPr>
          <p:nvPr/>
        </p:nvSpPr>
        <p:spPr bwMode="auto">
          <a:xfrm>
            <a:off x="755650" y="5516563"/>
            <a:ext cx="7704138" cy="701675"/>
          </a:xfrm>
          <a:prstGeom prst="rect">
            <a:avLst/>
          </a:prstGeom>
          <a:noFill/>
          <a:ln w="9525">
            <a:noFill/>
            <a:miter lim="800000"/>
            <a:headEnd/>
            <a:tailEnd/>
          </a:ln>
          <a:effectLst/>
        </p:spPr>
        <p:txBody>
          <a:bodyPr>
            <a:spAutoFit/>
          </a:bodyPr>
          <a:lstStyle/>
          <a:p>
            <a:pPr marL="342900" indent="-342900">
              <a:spcBef>
                <a:spcPct val="50000"/>
              </a:spcBef>
            </a:pPr>
            <a:r>
              <a:rPr lang="ru-RU" dirty="0">
                <a:solidFill>
                  <a:srgbClr val="800000"/>
                </a:solidFill>
              </a:rPr>
              <a:t>По горизонтали:</a:t>
            </a:r>
            <a:r>
              <a:rPr lang="ru-RU" dirty="0"/>
              <a:t> 5. В народе говорят, что этим продуктом кашу не испортишь. </a:t>
            </a:r>
          </a:p>
        </p:txBody>
      </p:sp>
      <p:sp>
        <p:nvSpPr>
          <p:cNvPr id="6324" name="Text Box 2228"/>
          <p:cNvSpPr txBox="1">
            <a:spLocks noChangeArrowheads="1"/>
          </p:cNvSpPr>
          <p:nvPr/>
        </p:nvSpPr>
        <p:spPr bwMode="auto">
          <a:xfrm>
            <a:off x="4814888" y="4508500"/>
            <a:ext cx="2520950" cy="369332"/>
          </a:xfrm>
          <a:prstGeom prst="rect">
            <a:avLst/>
          </a:prstGeom>
          <a:noFill/>
          <a:ln w="9525">
            <a:noFill/>
            <a:miter lim="800000"/>
            <a:headEnd/>
            <a:tailEnd/>
          </a:ln>
          <a:effectLst/>
        </p:spPr>
        <p:txBody>
          <a:bodyPr>
            <a:spAutoFit/>
          </a:bodyPr>
          <a:lstStyle/>
          <a:p>
            <a:pPr>
              <a:spcBef>
                <a:spcPct val="50000"/>
              </a:spcBef>
            </a:pPr>
            <a:r>
              <a:rPr lang="ru-RU" dirty="0"/>
              <a:t>М     </a:t>
            </a:r>
            <a:r>
              <a:rPr lang="ru-RU" dirty="0" smtClean="0"/>
              <a:t>   А      </a:t>
            </a:r>
            <a:r>
              <a:rPr lang="ru-RU" dirty="0"/>
              <a:t>С     </a:t>
            </a:r>
            <a:r>
              <a:rPr lang="ru-RU" dirty="0" smtClean="0"/>
              <a:t>   Л      </a:t>
            </a:r>
            <a:r>
              <a:rPr lang="ru-RU" dirty="0"/>
              <a:t>О</a:t>
            </a:r>
          </a:p>
        </p:txBody>
      </p:sp>
      <p:sp>
        <p:nvSpPr>
          <p:cNvPr id="6325" name="Text Box 2229"/>
          <p:cNvSpPr txBox="1">
            <a:spLocks noChangeArrowheads="1"/>
          </p:cNvSpPr>
          <p:nvPr/>
        </p:nvSpPr>
        <p:spPr bwMode="auto">
          <a:xfrm>
            <a:off x="755650" y="5516563"/>
            <a:ext cx="7704138" cy="701675"/>
          </a:xfrm>
          <a:prstGeom prst="rect">
            <a:avLst/>
          </a:prstGeom>
          <a:noFill/>
          <a:ln w="9525">
            <a:noFill/>
            <a:miter lim="800000"/>
            <a:headEnd/>
            <a:tailEnd/>
          </a:ln>
          <a:effectLst/>
        </p:spPr>
        <p:txBody>
          <a:bodyPr>
            <a:spAutoFit/>
          </a:bodyPr>
          <a:lstStyle/>
          <a:p>
            <a:pPr marL="342900" indent="-342900">
              <a:spcBef>
                <a:spcPct val="50000"/>
              </a:spcBef>
            </a:pPr>
            <a:r>
              <a:rPr lang="ru-RU" dirty="0">
                <a:solidFill>
                  <a:srgbClr val="000099"/>
                </a:solidFill>
              </a:rPr>
              <a:t>По вертикали:</a:t>
            </a:r>
            <a:r>
              <a:rPr lang="ru-RU" dirty="0"/>
              <a:t> 1. С каким молочнокислым продуктом блинчики будут еще вкуснее? </a:t>
            </a:r>
          </a:p>
        </p:txBody>
      </p:sp>
      <p:sp>
        <p:nvSpPr>
          <p:cNvPr id="6331" name="Rectangle 2235"/>
          <p:cNvSpPr>
            <a:spLocks noChangeArrowheads="1"/>
          </p:cNvSpPr>
          <p:nvPr/>
        </p:nvSpPr>
        <p:spPr bwMode="auto">
          <a:xfrm>
            <a:off x="1744663" y="2095500"/>
            <a:ext cx="463550" cy="2951163"/>
          </a:xfrm>
          <a:prstGeom prst="rect">
            <a:avLst/>
          </a:prstGeom>
          <a:noFill/>
          <a:ln w="9525">
            <a:noFill/>
            <a:miter lim="800000"/>
            <a:headEnd/>
            <a:tailEnd/>
          </a:ln>
          <a:effectLst/>
        </p:spPr>
        <p:txBody>
          <a:bodyPr/>
          <a:lstStyle/>
          <a:p>
            <a:pPr algn="ctr">
              <a:lnSpc>
                <a:spcPct val="90000"/>
              </a:lnSpc>
              <a:spcBef>
                <a:spcPct val="20000"/>
              </a:spcBef>
            </a:pPr>
            <a:r>
              <a:rPr lang="ru-RU" sz="2400" dirty="0"/>
              <a:t>С</a:t>
            </a:r>
          </a:p>
          <a:p>
            <a:pPr algn="ctr">
              <a:lnSpc>
                <a:spcPct val="90000"/>
              </a:lnSpc>
              <a:spcBef>
                <a:spcPct val="20000"/>
              </a:spcBef>
            </a:pPr>
            <a:r>
              <a:rPr lang="ru-RU" sz="2400" dirty="0"/>
              <a:t>М</a:t>
            </a:r>
          </a:p>
          <a:p>
            <a:pPr algn="ctr">
              <a:lnSpc>
                <a:spcPct val="90000"/>
              </a:lnSpc>
              <a:spcBef>
                <a:spcPct val="20000"/>
              </a:spcBef>
            </a:pPr>
            <a:r>
              <a:rPr lang="ru-RU" sz="2400" dirty="0"/>
              <a:t>Е</a:t>
            </a:r>
          </a:p>
          <a:p>
            <a:pPr algn="ctr">
              <a:lnSpc>
                <a:spcPct val="90000"/>
              </a:lnSpc>
              <a:spcBef>
                <a:spcPct val="20000"/>
              </a:spcBef>
            </a:pPr>
            <a:r>
              <a:rPr lang="ru-RU" sz="2400" dirty="0"/>
              <a:t>Т</a:t>
            </a:r>
          </a:p>
          <a:p>
            <a:pPr algn="ctr">
              <a:lnSpc>
                <a:spcPct val="90000"/>
              </a:lnSpc>
              <a:spcBef>
                <a:spcPct val="20000"/>
              </a:spcBef>
            </a:pPr>
            <a:endParaRPr lang="ru-RU" sz="2400" dirty="0"/>
          </a:p>
          <a:p>
            <a:pPr algn="ctr">
              <a:lnSpc>
                <a:spcPct val="90000"/>
              </a:lnSpc>
              <a:spcBef>
                <a:spcPct val="20000"/>
              </a:spcBef>
            </a:pPr>
            <a:r>
              <a:rPr lang="ru-RU" sz="2400" dirty="0"/>
              <a:t>Н</a:t>
            </a:r>
          </a:p>
          <a:p>
            <a:pPr algn="ctr">
              <a:lnSpc>
                <a:spcPct val="90000"/>
              </a:lnSpc>
              <a:spcBef>
                <a:spcPct val="20000"/>
              </a:spcBef>
            </a:pPr>
            <a:r>
              <a:rPr lang="ru-RU" sz="2400" dirty="0"/>
              <a:t>А</a:t>
            </a:r>
          </a:p>
        </p:txBody>
      </p:sp>
      <p:sp>
        <p:nvSpPr>
          <p:cNvPr id="6332" name="Text Box 2236"/>
          <p:cNvSpPr txBox="1">
            <a:spLocks noChangeArrowheads="1"/>
          </p:cNvSpPr>
          <p:nvPr/>
        </p:nvSpPr>
        <p:spPr bwMode="auto">
          <a:xfrm>
            <a:off x="755650" y="5516563"/>
            <a:ext cx="7704138" cy="701675"/>
          </a:xfrm>
          <a:prstGeom prst="rect">
            <a:avLst/>
          </a:prstGeom>
          <a:noFill/>
          <a:ln w="9525">
            <a:noFill/>
            <a:miter lim="800000"/>
            <a:headEnd/>
            <a:tailEnd/>
          </a:ln>
          <a:effectLst/>
        </p:spPr>
        <p:txBody>
          <a:bodyPr>
            <a:spAutoFit/>
          </a:bodyPr>
          <a:lstStyle/>
          <a:p>
            <a:pPr marL="342900" indent="-342900">
              <a:spcBef>
                <a:spcPct val="50000"/>
              </a:spcBef>
            </a:pPr>
            <a:r>
              <a:rPr lang="ru-RU" dirty="0">
                <a:solidFill>
                  <a:srgbClr val="000099"/>
                </a:solidFill>
              </a:rPr>
              <a:t>По вертикали:</a:t>
            </a:r>
            <a:r>
              <a:rPr lang="ru-RU" dirty="0"/>
              <a:t> 2. Что нужно пить на ночь, чтобы лучше работал кишечник?</a:t>
            </a:r>
          </a:p>
        </p:txBody>
      </p:sp>
      <p:sp>
        <p:nvSpPr>
          <p:cNvPr id="6333" name="Rectangle 2237"/>
          <p:cNvSpPr>
            <a:spLocks noChangeArrowheads="1"/>
          </p:cNvSpPr>
          <p:nvPr/>
        </p:nvSpPr>
        <p:spPr bwMode="auto">
          <a:xfrm>
            <a:off x="2771775" y="3284538"/>
            <a:ext cx="463550" cy="2016125"/>
          </a:xfrm>
          <a:prstGeom prst="rect">
            <a:avLst/>
          </a:prstGeom>
          <a:noFill/>
          <a:ln w="9525">
            <a:noFill/>
            <a:miter lim="800000"/>
            <a:headEnd/>
            <a:tailEnd/>
          </a:ln>
          <a:effectLst/>
        </p:spPr>
        <p:txBody>
          <a:bodyPr/>
          <a:lstStyle/>
          <a:p>
            <a:pPr algn="ctr">
              <a:lnSpc>
                <a:spcPct val="90000"/>
              </a:lnSpc>
              <a:spcBef>
                <a:spcPct val="20000"/>
              </a:spcBef>
            </a:pPr>
            <a:r>
              <a:rPr lang="ru-RU" sz="2400" dirty="0"/>
              <a:t>К</a:t>
            </a:r>
          </a:p>
          <a:p>
            <a:pPr algn="ctr">
              <a:lnSpc>
                <a:spcPct val="90000"/>
              </a:lnSpc>
              <a:spcBef>
                <a:spcPct val="20000"/>
              </a:spcBef>
            </a:pPr>
            <a:endParaRPr lang="ru-RU" sz="2400" dirty="0"/>
          </a:p>
          <a:p>
            <a:pPr algn="ctr">
              <a:lnSpc>
                <a:spcPct val="90000"/>
              </a:lnSpc>
              <a:spcBef>
                <a:spcPct val="20000"/>
              </a:spcBef>
            </a:pPr>
            <a:r>
              <a:rPr lang="ru-RU" sz="2400" dirty="0"/>
              <a:t>Ф</a:t>
            </a:r>
          </a:p>
          <a:p>
            <a:pPr algn="ctr">
              <a:lnSpc>
                <a:spcPct val="90000"/>
              </a:lnSpc>
              <a:spcBef>
                <a:spcPct val="20000"/>
              </a:spcBef>
            </a:pPr>
            <a:r>
              <a:rPr lang="ru-RU" sz="2400" dirty="0"/>
              <a:t>И</a:t>
            </a:r>
          </a:p>
          <a:p>
            <a:pPr algn="ctr">
              <a:lnSpc>
                <a:spcPct val="90000"/>
              </a:lnSpc>
              <a:spcBef>
                <a:spcPct val="20000"/>
              </a:spcBef>
            </a:pPr>
            <a:r>
              <a:rPr lang="ru-RU" sz="2400" dirty="0"/>
              <a:t>Р</a:t>
            </a:r>
          </a:p>
        </p:txBody>
      </p:sp>
      <p:sp>
        <p:nvSpPr>
          <p:cNvPr id="6334" name="Text Box 2238"/>
          <p:cNvSpPr txBox="1">
            <a:spLocks noChangeArrowheads="1"/>
          </p:cNvSpPr>
          <p:nvPr/>
        </p:nvSpPr>
        <p:spPr bwMode="auto">
          <a:xfrm>
            <a:off x="755650" y="5516563"/>
            <a:ext cx="7704138" cy="396875"/>
          </a:xfrm>
          <a:prstGeom prst="rect">
            <a:avLst/>
          </a:prstGeom>
          <a:noFill/>
          <a:ln w="9525">
            <a:noFill/>
            <a:miter lim="800000"/>
            <a:headEnd/>
            <a:tailEnd/>
          </a:ln>
          <a:effectLst/>
        </p:spPr>
        <p:txBody>
          <a:bodyPr>
            <a:spAutoFit/>
          </a:bodyPr>
          <a:lstStyle/>
          <a:p>
            <a:pPr marL="342900" indent="-342900">
              <a:spcBef>
                <a:spcPct val="50000"/>
              </a:spcBef>
            </a:pPr>
            <a:r>
              <a:rPr lang="ru-RU" dirty="0">
                <a:solidFill>
                  <a:srgbClr val="000099"/>
                </a:solidFill>
              </a:rPr>
              <a:t>По вертикали:</a:t>
            </a:r>
            <a:r>
              <a:rPr lang="ru-RU" dirty="0"/>
              <a:t> 3. Как называется продукт, когда прокисает молоко?</a:t>
            </a:r>
          </a:p>
        </p:txBody>
      </p:sp>
      <p:sp>
        <p:nvSpPr>
          <p:cNvPr id="6335" name="Rectangle 2239"/>
          <p:cNvSpPr>
            <a:spLocks noChangeArrowheads="1"/>
          </p:cNvSpPr>
          <p:nvPr/>
        </p:nvSpPr>
        <p:spPr bwMode="auto">
          <a:xfrm>
            <a:off x="5321300" y="503238"/>
            <a:ext cx="463550" cy="4392612"/>
          </a:xfrm>
          <a:prstGeom prst="rect">
            <a:avLst/>
          </a:prstGeom>
          <a:noFill/>
          <a:ln w="9525">
            <a:noFill/>
            <a:miter lim="800000"/>
            <a:headEnd/>
            <a:tailEnd/>
          </a:ln>
          <a:effectLst/>
        </p:spPr>
        <p:txBody>
          <a:bodyPr/>
          <a:lstStyle/>
          <a:p>
            <a:pPr algn="ctr">
              <a:lnSpc>
                <a:spcPct val="90000"/>
              </a:lnSpc>
              <a:spcBef>
                <a:spcPct val="20000"/>
              </a:spcBef>
            </a:pPr>
            <a:r>
              <a:rPr lang="ru-RU" dirty="0" smtClean="0"/>
              <a:t>П</a:t>
            </a:r>
            <a:endParaRPr lang="ru-RU" dirty="0"/>
          </a:p>
          <a:p>
            <a:pPr algn="ctr">
              <a:lnSpc>
                <a:spcPct val="90000"/>
              </a:lnSpc>
              <a:spcBef>
                <a:spcPct val="20000"/>
              </a:spcBef>
            </a:pPr>
            <a:endParaRPr lang="ru-RU" sz="2400" dirty="0"/>
          </a:p>
          <a:p>
            <a:pPr algn="ctr">
              <a:lnSpc>
                <a:spcPct val="90000"/>
              </a:lnSpc>
              <a:spcBef>
                <a:spcPct val="20000"/>
              </a:spcBef>
            </a:pPr>
            <a:endParaRPr lang="ru-RU" dirty="0" smtClean="0"/>
          </a:p>
          <a:p>
            <a:pPr algn="ctr">
              <a:lnSpc>
                <a:spcPct val="90000"/>
              </a:lnSpc>
              <a:spcBef>
                <a:spcPct val="20000"/>
              </a:spcBef>
            </a:pPr>
            <a:r>
              <a:rPr lang="ru-RU" dirty="0" smtClean="0"/>
              <a:t>О</a:t>
            </a:r>
            <a:endParaRPr lang="ru-RU" dirty="0"/>
          </a:p>
          <a:p>
            <a:pPr algn="ctr">
              <a:lnSpc>
                <a:spcPct val="90000"/>
              </a:lnSpc>
              <a:spcBef>
                <a:spcPct val="20000"/>
              </a:spcBef>
            </a:pPr>
            <a:r>
              <a:rPr lang="ru-RU" dirty="0"/>
              <a:t>С</a:t>
            </a:r>
          </a:p>
          <a:p>
            <a:pPr algn="ctr">
              <a:lnSpc>
                <a:spcPct val="90000"/>
              </a:lnSpc>
              <a:spcBef>
                <a:spcPct val="20000"/>
              </a:spcBef>
            </a:pPr>
            <a:endParaRPr lang="ru-RU" sz="2400" dirty="0"/>
          </a:p>
          <a:p>
            <a:pPr algn="ctr">
              <a:lnSpc>
                <a:spcPct val="90000"/>
              </a:lnSpc>
              <a:spcBef>
                <a:spcPct val="20000"/>
              </a:spcBef>
            </a:pPr>
            <a:r>
              <a:rPr lang="ru-RU" dirty="0"/>
              <a:t>О</a:t>
            </a:r>
          </a:p>
          <a:p>
            <a:pPr algn="ctr">
              <a:lnSpc>
                <a:spcPct val="90000"/>
              </a:lnSpc>
              <a:spcBef>
                <a:spcPct val="20000"/>
              </a:spcBef>
            </a:pPr>
            <a:endParaRPr lang="ru-RU" sz="2400" dirty="0"/>
          </a:p>
          <a:p>
            <a:pPr algn="ctr">
              <a:lnSpc>
                <a:spcPct val="90000"/>
              </a:lnSpc>
              <a:spcBef>
                <a:spcPct val="20000"/>
              </a:spcBef>
            </a:pPr>
            <a:r>
              <a:rPr lang="ru-RU" sz="2400" dirty="0"/>
              <a:t>В</a:t>
            </a:r>
          </a:p>
          <a:p>
            <a:pPr algn="ctr">
              <a:lnSpc>
                <a:spcPct val="90000"/>
              </a:lnSpc>
              <a:spcBef>
                <a:spcPct val="20000"/>
              </a:spcBef>
            </a:pPr>
            <a:endParaRPr lang="ru-RU" sz="2400" dirty="0"/>
          </a:p>
          <a:p>
            <a:pPr algn="ctr">
              <a:lnSpc>
                <a:spcPct val="90000"/>
              </a:lnSpc>
              <a:spcBef>
                <a:spcPct val="20000"/>
              </a:spcBef>
            </a:pPr>
            <a:r>
              <a:rPr lang="ru-RU" sz="2400" dirty="0"/>
              <a:t>Ш</a:t>
            </a:r>
          </a:p>
        </p:txBody>
      </p:sp>
      <p:sp>
        <p:nvSpPr>
          <p:cNvPr id="6336" name="Text Box 2240"/>
          <p:cNvSpPr txBox="1">
            <a:spLocks noChangeArrowheads="1"/>
          </p:cNvSpPr>
          <p:nvPr/>
        </p:nvSpPr>
        <p:spPr bwMode="auto">
          <a:xfrm>
            <a:off x="755650" y="5373216"/>
            <a:ext cx="7704138" cy="369332"/>
          </a:xfrm>
          <a:prstGeom prst="rect">
            <a:avLst/>
          </a:prstGeom>
          <a:noFill/>
          <a:ln w="9525">
            <a:noFill/>
            <a:miter lim="800000"/>
            <a:headEnd/>
            <a:tailEnd/>
          </a:ln>
          <a:effectLst/>
        </p:spPr>
        <p:txBody>
          <a:bodyPr wrap="square">
            <a:spAutoFit/>
          </a:bodyPr>
          <a:lstStyle/>
          <a:p>
            <a:pPr marL="342900" indent="-342900">
              <a:spcBef>
                <a:spcPct val="50000"/>
              </a:spcBef>
            </a:pPr>
            <a:r>
              <a:rPr lang="ru-RU" dirty="0">
                <a:solidFill>
                  <a:srgbClr val="000099"/>
                </a:solidFill>
              </a:rPr>
              <a:t>По вертикали:</a:t>
            </a:r>
            <a:r>
              <a:rPr lang="ru-RU" dirty="0"/>
              <a:t> 4. Какой важный макроэлемент содержится в твороге? </a:t>
            </a:r>
          </a:p>
        </p:txBody>
      </p:sp>
      <p:sp>
        <p:nvSpPr>
          <p:cNvPr id="6337" name="Rectangle 2241"/>
          <p:cNvSpPr>
            <a:spLocks noChangeArrowheads="1"/>
          </p:cNvSpPr>
          <p:nvPr/>
        </p:nvSpPr>
        <p:spPr bwMode="auto">
          <a:xfrm>
            <a:off x="6888163" y="1295400"/>
            <a:ext cx="463550" cy="2808288"/>
          </a:xfrm>
          <a:prstGeom prst="rect">
            <a:avLst/>
          </a:prstGeom>
          <a:noFill/>
          <a:ln w="9525">
            <a:noFill/>
            <a:miter lim="800000"/>
            <a:headEnd/>
            <a:tailEnd/>
          </a:ln>
          <a:effectLst/>
        </p:spPr>
        <p:txBody>
          <a:bodyPr/>
          <a:lstStyle/>
          <a:p>
            <a:pPr algn="ctr">
              <a:lnSpc>
                <a:spcPct val="90000"/>
              </a:lnSpc>
              <a:spcBef>
                <a:spcPct val="20000"/>
              </a:spcBef>
            </a:pPr>
            <a:r>
              <a:rPr lang="ru-RU" sz="2400" dirty="0"/>
              <a:t>К</a:t>
            </a:r>
          </a:p>
          <a:p>
            <a:pPr algn="ctr">
              <a:lnSpc>
                <a:spcPct val="90000"/>
              </a:lnSpc>
              <a:spcBef>
                <a:spcPct val="20000"/>
              </a:spcBef>
            </a:pPr>
            <a:r>
              <a:rPr lang="ru-RU" sz="2400" dirty="0"/>
              <a:t>А</a:t>
            </a:r>
          </a:p>
          <a:p>
            <a:pPr algn="ctr">
              <a:lnSpc>
                <a:spcPct val="90000"/>
              </a:lnSpc>
              <a:spcBef>
                <a:spcPct val="20000"/>
              </a:spcBef>
            </a:pPr>
            <a:endParaRPr lang="ru-RU" sz="2400" dirty="0"/>
          </a:p>
          <a:p>
            <a:pPr algn="ctr">
              <a:lnSpc>
                <a:spcPct val="90000"/>
              </a:lnSpc>
              <a:spcBef>
                <a:spcPct val="20000"/>
              </a:spcBef>
            </a:pPr>
            <a:r>
              <a:rPr lang="ru-RU" sz="2400" dirty="0"/>
              <a:t>Ь</a:t>
            </a:r>
          </a:p>
          <a:p>
            <a:pPr algn="ctr">
              <a:lnSpc>
                <a:spcPct val="90000"/>
              </a:lnSpc>
              <a:spcBef>
                <a:spcPct val="20000"/>
              </a:spcBef>
            </a:pPr>
            <a:r>
              <a:rPr lang="ru-RU" sz="2400" dirty="0"/>
              <a:t>Ц</a:t>
            </a:r>
          </a:p>
          <a:p>
            <a:pPr algn="ctr">
              <a:lnSpc>
                <a:spcPct val="90000"/>
              </a:lnSpc>
              <a:spcBef>
                <a:spcPct val="20000"/>
              </a:spcBef>
            </a:pPr>
            <a:r>
              <a:rPr lang="ru-RU" sz="2400" dirty="0"/>
              <a:t>И</a:t>
            </a:r>
          </a:p>
          <a:p>
            <a:pPr algn="ctr">
              <a:lnSpc>
                <a:spcPct val="90000"/>
              </a:lnSpc>
              <a:spcBef>
                <a:spcPct val="20000"/>
              </a:spcBef>
            </a:pPr>
            <a:r>
              <a:rPr lang="ru-RU" sz="2400" dirty="0"/>
              <a:t>Й</a:t>
            </a:r>
          </a:p>
        </p:txBody>
      </p:sp>
      <p:pic>
        <p:nvPicPr>
          <p:cNvPr id="32" name="Picture 8" descr="46"/>
          <p:cNvPicPr>
            <a:picLocks noChangeAspect="1" noChangeArrowheads="1" noCrop="1"/>
          </p:cNvPicPr>
          <p:nvPr/>
        </p:nvPicPr>
        <p:blipFill>
          <a:blip r:embed="rId3" cstate="print"/>
          <a:srcRect/>
          <a:stretch>
            <a:fillRect/>
          </a:stretch>
        </p:blipFill>
        <p:spPr bwMode="auto">
          <a:xfrm>
            <a:off x="7668344" y="260648"/>
            <a:ext cx="1143000" cy="1143000"/>
          </a:xfrm>
          <a:prstGeom prst="rect">
            <a:avLst/>
          </a:prstGeom>
          <a:noFill/>
        </p:spPr>
      </p:pic>
      <p:pic>
        <p:nvPicPr>
          <p:cNvPr id="33" name="Picture 9" descr="46"/>
          <p:cNvPicPr>
            <a:picLocks noChangeAspect="1" noChangeArrowheads="1" noCrop="1"/>
          </p:cNvPicPr>
          <p:nvPr/>
        </p:nvPicPr>
        <p:blipFill>
          <a:blip r:embed="rId3" cstate="print"/>
          <a:srcRect/>
          <a:stretch>
            <a:fillRect/>
          </a:stretch>
        </p:blipFill>
        <p:spPr bwMode="auto">
          <a:xfrm flipH="1">
            <a:off x="7884368" y="4509120"/>
            <a:ext cx="936625" cy="927100"/>
          </a:xfrm>
          <a:prstGeom prst="rect">
            <a:avLst/>
          </a:prstGeom>
          <a:noFill/>
        </p:spPr>
      </p:pic>
      <p:pic>
        <p:nvPicPr>
          <p:cNvPr id="911362" name="Picture 2" descr="C:\Documents and Settings\User\Мои документы\Мои рисунки\anypics.ru-51128(2).jpg"/>
          <p:cNvPicPr>
            <a:picLocks noChangeAspect="1" noChangeArrowheads="1"/>
          </p:cNvPicPr>
          <p:nvPr/>
        </p:nvPicPr>
        <p:blipFill>
          <a:blip r:embed="rId4" cstate="print"/>
          <a:srcRect/>
          <a:stretch>
            <a:fillRect/>
          </a:stretch>
        </p:blipFill>
        <p:spPr bwMode="auto">
          <a:xfrm>
            <a:off x="251520" y="188640"/>
            <a:ext cx="2592288" cy="18002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303"/>
                                        </p:tgtEl>
                                        <p:attrNameLst>
                                          <p:attrName>style.visibility</p:attrName>
                                        </p:attrNameLst>
                                      </p:cBhvr>
                                      <p:to>
                                        <p:strVal val="visible"/>
                                      </p:to>
                                    </p:set>
                                    <p:animEffect transition="in" filter="fade">
                                      <p:cBhvr>
                                        <p:cTn id="7" dur="1000"/>
                                        <p:tgtEl>
                                          <p:spTgt spid="6303"/>
                                        </p:tgtEl>
                                      </p:cBhvr>
                                    </p:animEffect>
                                  </p:childTnLst>
                                </p:cTn>
                              </p:par>
                            </p:childTnLst>
                          </p:cTn>
                        </p:par>
                        <p:par>
                          <p:cTn id="8" fill="hold">
                            <p:stCondLst>
                              <p:cond delay="1000"/>
                            </p:stCondLst>
                            <p:childTnLst>
                              <p:par>
                                <p:cTn id="9" presetID="50" presetClass="entr" presetSubtype="0" decel="100000" fill="hold" grpId="0" nodeType="afterEffect">
                                  <p:stCondLst>
                                    <p:cond delay="0"/>
                                  </p:stCondLst>
                                  <p:childTnLst>
                                    <p:set>
                                      <p:cBhvr>
                                        <p:cTn id="10" dur="1" fill="hold">
                                          <p:stCondLst>
                                            <p:cond delay="0"/>
                                          </p:stCondLst>
                                        </p:cTn>
                                        <p:tgtEl>
                                          <p:spTgt spid="6312"/>
                                        </p:tgtEl>
                                        <p:attrNameLst>
                                          <p:attrName>style.visibility</p:attrName>
                                        </p:attrNameLst>
                                      </p:cBhvr>
                                      <p:to>
                                        <p:strVal val="visible"/>
                                      </p:to>
                                    </p:set>
                                    <p:anim calcmode="lin" valueType="num">
                                      <p:cBhvr>
                                        <p:cTn id="11" dur="1000" fill="hold"/>
                                        <p:tgtEl>
                                          <p:spTgt spid="6312"/>
                                        </p:tgtEl>
                                        <p:attrNameLst>
                                          <p:attrName>ppt_w</p:attrName>
                                        </p:attrNameLst>
                                      </p:cBhvr>
                                      <p:tavLst>
                                        <p:tav tm="0">
                                          <p:val>
                                            <p:strVal val="#ppt_w+.3"/>
                                          </p:val>
                                        </p:tav>
                                        <p:tav tm="100000">
                                          <p:val>
                                            <p:strVal val="#ppt_w"/>
                                          </p:val>
                                        </p:tav>
                                      </p:tavLst>
                                    </p:anim>
                                    <p:anim calcmode="lin" valueType="num">
                                      <p:cBhvr>
                                        <p:cTn id="12" dur="1000" fill="hold"/>
                                        <p:tgtEl>
                                          <p:spTgt spid="6312"/>
                                        </p:tgtEl>
                                        <p:attrNameLst>
                                          <p:attrName>ppt_h</p:attrName>
                                        </p:attrNameLst>
                                      </p:cBhvr>
                                      <p:tavLst>
                                        <p:tav tm="0">
                                          <p:val>
                                            <p:strVal val="#ppt_h"/>
                                          </p:val>
                                        </p:tav>
                                        <p:tav tm="100000">
                                          <p:val>
                                            <p:strVal val="#ppt_h"/>
                                          </p:val>
                                        </p:tav>
                                      </p:tavLst>
                                    </p:anim>
                                    <p:animEffect transition="in" filter="fade">
                                      <p:cBhvr>
                                        <p:cTn id="13" dur="1000"/>
                                        <p:tgtEl>
                                          <p:spTgt spid="6312"/>
                                        </p:tgtEl>
                                      </p:cBhvr>
                                    </p:animEffect>
                                  </p:childTnLst>
                                </p:cTn>
                              </p:par>
                              <p:par>
                                <p:cTn id="14" presetID="50" presetClass="entr" presetSubtype="0" decel="100000" fill="hold" grpId="0" nodeType="withEffect">
                                  <p:stCondLst>
                                    <p:cond delay="0"/>
                                  </p:stCondLst>
                                  <p:childTnLst>
                                    <p:set>
                                      <p:cBhvr>
                                        <p:cTn id="15" dur="1" fill="hold">
                                          <p:stCondLst>
                                            <p:cond delay="0"/>
                                          </p:stCondLst>
                                        </p:cTn>
                                        <p:tgtEl>
                                          <p:spTgt spid="6313"/>
                                        </p:tgtEl>
                                        <p:attrNameLst>
                                          <p:attrName>style.visibility</p:attrName>
                                        </p:attrNameLst>
                                      </p:cBhvr>
                                      <p:to>
                                        <p:strVal val="visible"/>
                                      </p:to>
                                    </p:set>
                                    <p:anim calcmode="lin" valueType="num">
                                      <p:cBhvr>
                                        <p:cTn id="16" dur="1000" fill="hold"/>
                                        <p:tgtEl>
                                          <p:spTgt spid="6313"/>
                                        </p:tgtEl>
                                        <p:attrNameLst>
                                          <p:attrName>ppt_w</p:attrName>
                                        </p:attrNameLst>
                                      </p:cBhvr>
                                      <p:tavLst>
                                        <p:tav tm="0">
                                          <p:val>
                                            <p:strVal val="#ppt_w+.3"/>
                                          </p:val>
                                        </p:tav>
                                        <p:tav tm="100000">
                                          <p:val>
                                            <p:strVal val="#ppt_w"/>
                                          </p:val>
                                        </p:tav>
                                      </p:tavLst>
                                    </p:anim>
                                    <p:anim calcmode="lin" valueType="num">
                                      <p:cBhvr>
                                        <p:cTn id="17" dur="1000" fill="hold"/>
                                        <p:tgtEl>
                                          <p:spTgt spid="6313"/>
                                        </p:tgtEl>
                                        <p:attrNameLst>
                                          <p:attrName>ppt_h</p:attrName>
                                        </p:attrNameLst>
                                      </p:cBhvr>
                                      <p:tavLst>
                                        <p:tav tm="0">
                                          <p:val>
                                            <p:strVal val="#ppt_h"/>
                                          </p:val>
                                        </p:tav>
                                        <p:tav tm="100000">
                                          <p:val>
                                            <p:strVal val="#ppt_h"/>
                                          </p:val>
                                        </p:tav>
                                      </p:tavLst>
                                    </p:anim>
                                    <p:animEffect transition="in" filter="fade">
                                      <p:cBhvr>
                                        <p:cTn id="18" dur="1000"/>
                                        <p:tgtEl>
                                          <p:spTgt spid="6313"/>
                                        </p:tgtEl>
                                      </p:cBhvr>
                                    </p:animEffect>
                                  </p:childTnLst>
                                </p:cTn>
                              </p:par>
                              <p:par>
                                <p:cTn id="19" presetID="50" presetClass="entr" presetSubtype="0" decel="100000" fill="hold" grpId="0" nodeType="withEffect">
                                  <p:stCondLst>
                                    <p:cond delay="0"/>
                                  </p:stCondLst>
                                  <p:childTnLst>
                                    <p:set>
                                      <p:cBhvr>
                                        <p:cTn id="20" dur="1" fill="hold">
                                          <p:stCondLst>
                                            <p:cond delay="0"/>
                                          </p:stCondLst>
                                        </p:cTn>
                                        <p:tgtEl>
                                          <p:spTgt spid="6314"/>
                                        </p:tgtEl>
                                        <p:attrNameLst>
                                          <p:attrName>style.visibility</p:attrName>
                                        </p:attrNameLst>
                                      </p:cBhvr>
                                      <p:to>
                                        <p:strVal val="visible"/>
                                      </p:to>
                                    </p:set>
                                    <p:anim calcmode="lin" valueType="num">
                                      <p:cBhvr>
                                        <p:cTn id="21" dur="1000" fill="hold"/>
                                        <p:tgtEl>
                                          <p:spTgt spid="6314"/>
                                        </p:tgtEl>
                                        <p:attrNameLst>
                                          <p:attrName>ppt_w</p:attrName>
                                        </p:attrNameLst>
                                      </p:cBhvr>
                                      <p:tavLst>
                                        <p:tav tm="0">
                                          <p:val>
                                            <p:strVal val="#ppt_w+.3"/>
                                          </p:val>
                                        </p:tav>
                                        <p:tav tm="100000">
                                          <p:val>
                                            <p:strVal val="#ppt_w"/>
                                          </p:val>
                                        </p:tav>
                                      </p:tavLst>
                                    </p:anim>
                                    <p:anim calcmode="lin" valueType="num">
                                      <p:cBhvr>
                                        <p:cTn id="22" dur="1000" fill="hold"/>
                                        <p:tgtEl>
                                          <p:spTgt spid="6314"/>
                                        </p:tgtEl>
                                        <p:attrNameLst>
                                          <p:attrName>ppt_h</p:attrName>
                                        </p:attrNameLst>
                                      </p:cBhvr>
                                      <p:tavLst>
                                        <p:tav tm="0">
                                          <p:val>
                                            <p:strVal val="#ppt_h"/>
                                          </p:val>
                                        </p:tav>
                                        <p:tav tm="100000">
                                          <p:val>
                                            <p:strVal val="#ppt_h"/>
                                          </p:val>
                                        </p:tav>
                                      </p:tavLst>
                                    </p:anim>
                                    <p:animEffect transition="in" filter="fade">
                                      <p:cBhvr>
                                        <p:cTn id="23" dur="1000"/>
                                        <p:tgtEl>
                                          <p:spTgt spid="6314"/>
                                        </p:tgtEl>
                                      </p:cBhvr>
                                    </p:animEffect>
                                  </p:childTnLst>
                                </p:cTn>
                              </p:par>
                              <p:par>
                                <p:cTn id="24" presetID="50" presetClass="entr" presetSubtype="0" decel="100000" fill="hold" grpId="0" nodeType="withEffect">
                                  <p:stCondLst>
                                    <p:cond delay="0"/>
                                  </p:stCondLst>
                                  <p:childTnLst>
                                    <p:set>
                                      <p:cBhvr>
                                        <p:cTn id="25" dur="1" fill="hold">
                                          <p:stCondLst>
                                            <p:cond delay="0"/>
                                          </p:stCondLst>
                                        </p:cTn>
                                        <p:tgtEl>
                                          <p:spTgt spid="6315"/>
                                        </p:tgtEl>
                                        <p:attrNameLst>
                                          <p:attrName>style.visibility</p:attrName>
                                        </p:attrNameLst>
                                      </p:cBhvr>
                                      <p:to>
                                        <p:strVal val="visible"/>
                                      </p:to>
                                    </p:set>
                                    <p:anim calcmode="lin" valueType="num">
                                      <p:cBhvr>
                                        <p:cTn id="26" dur="1000" fill="hold"/>
                                        <p:tgtEl>
                                          <p:spTgt spid="6315"/>
                                        </p:tgtEl>
                                        <p:attrNameLst>
                                          <p:attrName>ppt_w</p:attrName>
                                        </p:attrNameLst>
                                      </p:cBhvr>
                                      <p:tavLst>
                                        <p:tav tm="0">
                                          <p:val>
                                            <p:strVal val="#ppt_w+.3"/>
                                          </p:val>
                                        </p:tav>
                                        <p:tav tm="100000">
                                          <p:val>
                                            <p:strVal val="#ppt_w"/>
                                          </p:val>
                                        </p:tav>
                                      </p:tavLst>
                                    </p:anim>
                                    <p:anim calcmode="lin" valueType="num">
                                      <p:cBhvr>
                                        <p:cTn id="27" dur="1000" fill="hold"/>
                                        <p:tgtEl>
                                          <p:spTgt spid="6315"/>
                                        </p:tgtEl>
                                        <p:attrNameLst>
                                          <p:attrName>ppt_h</p:attrName>
                                        </p:attrNameLst>
                                      </p:cBhvr>
                                      <p:tavLst>
                                        <p:tav tm="0">
                                          <p:val>
                                            <p:strVal val="#ppt_h"/>
                                          </p:val>
                                        </p:tav>
                                        <p:tav tm="100000">
                                          <p:val>
                                            <p:strVal val="#ppt_h"/>
                                          </p:val>
                                        </p:tav>
                                      </p:tavLst>
                                    </p:anim>
                                    <p:animEffect transition="in" filter="fade">
                                      <p:cBhvr>
                                        <p:cTn id="28" dur="1000"/>
                                        <p:tgtEl>
                                          <p:spTgt spid="6315"/>
                                        </p:tgtEl>
                                      </p:cBhvr>
                                    </p:animEffect>
                                  </p:childTnLst>
                                </p:cTn>
                              </p:par>
                              <p:par>
                                <p:cTn id="29" presetID="50" presetClass="entr" presetSubtype="0" decel="100000" fill="hold" grpId="0" nodeType="withEffect">
                                  <p:stCondLst>
                                    <p:cond delay="0"/>
                                  </p:stCondLst>
                                  <p:childTnLst>
                                    <p:set>
                                      <p:cBhvr>
                                        <p:cTn id="30" dur="1" fill="hold">
                                          <p:stCondLst>
                                            <p:cond delay="0"/>
                                          </p:stCondLst>
                                        </p:cTn>
                                        <p:tgtEl>
                                          <p:spTgt spid="6306"/>
                                        </p:tgtEl>
                                        <p:attrNameLst>
                                          <p:attrName>style.visibility</p:attrName>
                                        </p:attrNameLst>
                                      </p:cBhvr>
                                      <p:to>
                                        <p:strVal val="visible"/>
                                      </p:to>
                                    </p:set>
                                    <p:anim calcmode="lin" valueType="num">
                                      <p:cBhvr>
                                        <p:cTn id="31" dur="1000" fill="hold"/>
                                        <p:tgtEl>
                                          <p:spTgt spid="6306"/>
                                        </p:tgtEl>
                                        <p:attrNameLst>
                                          <p:attrName>ppt_w</p:attrName>
                                        </p:attrNameLst>
                                      </p:cBhvr>
                                      <p:tavLst>
                                        <p:tav tm="0">
                                          <p:val>
                                            <p:strVal val="#ppt_w+.3"/>
                                          </p:val>
                                        </p:tav>
                                        <p:tav tm="100000">
                                          <p:val>
                                            <p:strVal val="#ppt_w"/>
                                          </p:val>
                                        </p:tav>
                                      </p:tavLst>
                                    </p:anim>
                                    <p:anim calcmode="lin" valueType="num">
                                      <p:cBhvr>
                                        <p:cTn id="32" dur="1000" fill="hold"/>
                                        <p:tgtEl>
                                          <p:spTgt spid="6306"/>
                                        </p:tgtEl>
                                        <p:attrNameLst>
                                          <p:attrName>ppt_h</p:attrName>
                                        </p:attrNameLst>
                                      </p:cBhvr>
                                      <p:tavLst>
                                        <p:tav tm="0">
                                          <p:val>
                                            <p:strVal val="#ppt_h"/>
                                          </p:val>
                                        </p:tav>
                                        <p:tav tm="100000">
                                          <p:val>
                                            <p:strVal val="#ppt_h"/>
                                          </p:val>
                                        </p:tav>
                                      </p:tavLst>
                                    </p:anim>
                                    <p:animEffect transition="in" filter="fade">
                                      <p:cBhvr>
                                        <p:cTn id="33" dur="1000"/>
                                        <p:tgtEl>
                                          <p:spTgt spid="6306"/>
                                        </p:tgtEl>
                                      </p:cBhvr>
                                    </p:animEffect>
                                  </p:childTnLst>
                                </p:cTn>
                              </p:par>
                              <p:par>
                                <p:cTn id="34" presetID="50" presetClass="entr" presetSubtype="0" decel="100000" fill="hold" grpId="0" nodeType="withEffect">
                                  <p:stCondLst>
                                    <p:cond delay="0"/>
                                  </p:stCondLst>
                                  <p:childTnLst>
                                    <p:set>
                                      <p:cBhvr>
                                        <p:cTn id="35" dur="1" fill="hold">
                                          <p:stCondLst>
                                            <p:cond delay="0"/>
                                          </p:stCondLst>
                                        </p:cTn>
                                        <p:tgtEl>
                                          <p:spTgt spid="6310"/>
                                        </p:tgtEl>
                                        <p:attrNameLst>
                                          <p:attrName>style.visibility</p:attrName>
                                        </p:attrNameLst>
                                      </p:cBhvr>
                                      <p:to>
                                        <p:strVal val="visible"/>
                                      </p:to>
                                    </p:set>
                                    <p:anim calcmode="lin" valueType="num">
                                      <p:cBhvr>
                                        <p:cTn id="36" dur="1000" fill="hold"/>
                                        <p:tgtEl>
                                          <p:spTgt spid="6310"/>
                                        </p:tgtEl>
                                        <p:attrNameLst>
                                          <p:attrName>ppt_w</p:attrName>
                                        </p:attrNameLst>
                                      </p:cBhvr>
                                      <p:tavLst>
                                        <p:tav tm="0">
                                          <p:val>
                                            <p:strVal val="#ppt_w+.3"/>
                                          </p:val>
                                        </p:tav>
                                        <p:tav tm="100000">
                                          <p:val>
                                            <p:strVal val="#ppt_w"/>
                                          </p:val>
                                        </p:tav>
                                      </p:tavLst>
                                    </p:anim>
                                    <p:anim calcmode="lin" valueType="num">
                                      <p:cBhvr>
                                        <p:cTn id="37" dur="1000" fill="hold"/>
                                        <p:tgtEl>
                                          <p:spTgt spid="6310"/>
                                        </p:tgtEl>
                                        <p:attrNameLst>
                                          <p:attrName>ppt_h</p:attrName>
                                        </p:attrNameLst>
                                      </p:cBhvr>
                                      <p:tavLst>
                                        <p:tav tm="0">
                                          <p:val>
                                            <p:strVal val="#ppt_h"/>
                                          </p:val>
                                        </p:tav>
                                        <p:tav tm="100000">
                                          <p:val>
                                            <p:strVal val="#ppt_h"/>
                                          </p:val>
                                        </p:tav>
                                      </p:tavLst>
                                    </p:anim>
                                    <p:animEffect transition="in" filter="fade">
                                      <p:cBhvr>
                                        <p:cTn id="38" dur="1000"/>
                                        <p:tgtEl>
                                          <p:spTgt spid="6310"/>
                                        </p:tgtEl>
                                      </p:cBhvr>
                                    </p:animEffect>
                                  </p:childTnLst>
                                </p:cTn>
                              </p:par>
                              <p:par>
                                <p:cTn id="39" presetID="50" presetClass="entr" presetSubtype="0" decel="100000" fill="hold" grpId="0" nodeType="withEffect">
                                  <p:stCondLst>
                                    <p:cond delay="0"/>
                                  </p:stCondLst>
                                  <p:childTnLst>
                                    <p:set>
                                      <p:cBhvr>
                                        <p:cTn id="40" dur="1" fill="hold">
                                          <p:stCondLst>
                                            <p:cond delay="0"/>
                                          </p:stCondLst>
                                        </p:cTn>
                                        <p:tgtEl>
                                          <p:spTgt spid="6311"/>
                                        </p:tgtEl>
                                        <p:attrNameLst>
                                          <p:attrName>style.visibility</p:attrName>
                                        </p:attrNameLst>
                                      </p:cBhvr>
                                      <p:to>
                                        <p:strVal val="visible"/>
                                      </p:to>
                                    </p:set>
                                    <p:anim calcmode="lin" valueType="num">
                                      <p:cBhvr>
                                        <p:cTn id="41" dur="1000" fill="hold"/>
                                        <p:tgtEl>
                                          <p:spTgt spid="6311"/>
                                        </p:tgtEl>
                                        <p:attrNameLst>
                                          <p:attrName>ppt_w</p:attrName>
                                        </p:attrNameLst>
                                      </p:cBhvr>
                                      <p:tavLst>
                                        <p:tav tm="0">
                                          <p:val>
                                            <p:strVal val="#ppt_w+.3"/>
                                          </p:val>
                                        </p:tav>
                                        <p:tav tm="100000">
                                          <p:val>
                                            <p:strVal val="#ppt_w"/>
                                          </p:val>
                                        </p:tav>
                                      </p:tavLst>
                                    </p:anim>
                                    <p:anim calcmode="lin" valueType="num">
                                      <p:cBhvr>
                                        <p:cTn id="42" dur="1000" fill="hold"/>
                                        <p:tgtEl>
                                          <p:spTgt spid="6311"/>
                                        </p:tgtEl>
                                        <p:attrNameLst>
                                          <p:attrName>ppt_h</p:attrName>
                                        </p:attrNameLst>
                                      </p:cBhvr>
                                      <p:tavLst>
                                        <p:tav tm="0">
                                          <p:val>
                                            <p:strVal val="#ppt_h"/>
                                          </p:val>
                                        </p:tav>
                                        <p:tav tm="100000">
                                          <p:val>
                                            <p:strVal val="#ppt_h"/>
                                          </p:val>
                                        </p:tav>
                                      </p:tavLst>
                                    </p:anim>
                                    <p:animEffect transition="in" filter="fade">
                                      <p:cBhvr>
                                        <p:cTn id="43" dur="1000"/>
                                        <p:tgtEl>
                                          <p:spTgt spid="6311"/>
                                        </p:tgtEl>
                                      </p:cBhvr>
                                    </p:animEffect>
                                  </p:childTnLst>
                                </p:cTn>
                              </p:par>
                              <p:par>
                                <p:cTn id="44" presetID="50" presetClass="entr" presetSubtype="0" decel="100000" fill="hold" grpId="0" nodeType="withEffect">
                                  <p:stCondLst>
                                    <p:cond delay="0"/>
                                  </p:stCondLst>
                                  <p:childTnLst>
                                    <p:set>
                                      <p:cBhvr>
                                        <p:cTn id="45" dur="1" fill="hold">
                                          <p:stCondLst>
                                            <p:cond delay="0"/>
                                          </p:stCondLst>
                                        </p:cTn>
                                        <p:tgtEl>
                                          <p:spTgt spid="6305"/>
                                        </p:tgtEl>
                                        <p:attrNameLst>
                                          <p:attrName>style.visibility</p:attrName>
                                        </p:attrNameLst>
                                      </p:cBhvr>
                                      <p:to>
                                        <p:strVal val="visible"/>
                                      </p:to>
                                    </p:set>
                                    <p:anim calcmode="lin" valueType="num">
                                      <p:cBhvr>
                                        <p:cTn id="46" dur="1000" fill="hold"/>
                                        <p:tgtEl>
                                          <p:spTgt spid="6305"/>
                                        </p:tgtEl>
                                        <p:attrNameLst>
                                          <p:attrName>ppt_w</p:attrName>
                                        </p:attrNameLst>
                                      </p:cBhvr>
                                      <p:tavLst>
                                        <p:tav tm="0">
                                          <p:val>
                                            <p:strVal val="#ppt_w+.3"/>
                                          </p:val>
                                        </p:tav>
                                        <p:tav tm="100000">
                                          <p:val>
                                            <p:strVal val="#ppt_w"/>
                                          </p:val>
                                        </p:tav>
                                      </p:tavLst>
                                    </p:anim>
                                    <p:anim calcmode="lin" valueType="num">
                                      <p:cBhvr>
                                        <p:cTn id="47" dur="1000" fill="hold"/>
                                        <p:tgtEl>
                                          <p:spTgt spid="6305"/>
                                        </p:tgtEl>
                                        <p:attrNameLst>
                                          <p:attrName>ppt_h</p:attrName>
                                        </p:attrNameLst>
                                      </p:cBhvr>
                                      <p:tavLst>
                                        <p:tav tm="0">
                                          <p:val>
                                            <p:strVal val="#ppt_h"/>
                                          </p:val>
                                        </p:tav>
                                        <p:tav tm="100000">
                                          <p:val>
                                            <p:strVal val="#ppt_h"/>
                                          </p:val>
                                        </p:tav>
                                      </p:tavLst>
                                    </p:anim>
                                    <p:animEffect transition="in" filter="fade">
                                      <p:cBhvr>
                                        <p:cTn id="48" dur="1000"/>
                                        <p:tgtEl>
                                          <p:spTgt spid="6305"/>
                                        </p:tgtEl>
                                      </p:cBhvr>
                                    </p:animEffect>
                                  </p:childTnLst>
                                </p:cTn>
                              </p:par>
                              <p:par>
                                <p:cTn id="49" presetID="50" presetClass="entr" presetSubtype="0" decel="100000" fill="hold" grpId="0" nodeType="withEffect">
                                  <p:stCondLst>
                                    <p:cond delay="0"/>
                                  </p:stCondLst>
                                  <p:childTnLst>
                                    <p:set>
                                      <p:cBhvr>
                                        <p:cTn id="50" dur="1" fill="hold">
                                          <p:stCondLst>
                                            <p:cond delay="0"/>
                                          </p:stCondLst>
                                        </p:cTn>
                                        <p:tgtEl>
                                          <p:spTgt spid="6307"/>
                                        </p:tgtEl>
                                        <p:attrNameLst>
                                          <p:attrName>style.visibility</p:attrName>
                                        </p:attrNameLst>
                                      </p:cBhvr>
                                      <p:to>
                                        <p:strVal val="visible"/>
                                      </p:to>
                                    </p:set>
                                    <p:anim calcmode="lin" valueType="num">
                                      <p:cBhvr>
                                        <p:cTn id="51" dur="1000" fill="hold"/>
                                        <p:tgtEl>
                                          <p:spTgt spid="6307"/>
                                        </p:tgtEl>
                                        <p:attrNameLst>
                                          <p:attrName>ppt_w</p:attrName>
                                        </p:attrNameLst>
                                      </p:cBhvr>
                                      <p:tavLst>
                                        <p:tav tm="0">
                                          <p:val>
                                            <p:strVal val="#ppt_w+.3"/>
                                          </p:val>
                                        </p:tav>
                                        <p:tav tm="100000">
                                          <p:val>
                                            <p:strVal val="#ppt_w"/>
                                          </p:val>
                                        </p:tav>
                                      </p:tavLst>
                                    </p:anim>
                                    <p:anim calcmode="lin" valueType="num">
                                      <p:cBhvr>
                                        <p:cTn id="52" dur="1000" fill="hold"/>
                                        <p:tgtEl>
                                          <p:spTgt spid="6307"/>
                                        </p:tgtEl>
                                        <p:attrNameLst>
                                          <p:attrName>ppt_h</p:attrName>
                                        </p:attrNameLst>
                                      </p:cBhvr>
                                      <p:tavLst>
                                        <p:tav tm="0">
                                          <p:val>
                                            <p:strVal val="#ppt_h"/>
                                          </p:val>
                                        </p:tav>
                                        <p:tav tm="100000">
                                          <p:val>
                                            <p:strVal val="#ppt_h"/>
                                          </p:val>
                                        </p:tav>
                                      </p:tavLst>
                                    </p:anim>
                                    <p:animEffect transition="in" filter="fade">
                                      <p:cBhvr>
                                        <p:cTn id="53" dur="1000"/>
                                        <p:tgtEl>
                                          <p:spTgt spid="6307"/>
                                        </p:tgtEl>
                                      </p:cBhvr>
                                    </p:animEffect>
                                  </p:childTnLst>
                                </p:cTn>
                              </p:par>
                            </p:childTnLst>
                          </p:cTn>
                        </p:par>
                      </p:childTnLst>
                    </p:cTn>
                  </p:par>
                  <p:par>
                    <p:cTn id="54" fill="hold">
                      <p:stCondLst>
                        <p:cond delay="indefinite"/>
                      </p:stCondLst>
                      <p:childTnLst>
                        <p:par>
                          <p:cTn id="55" fill="hold">
                            <p:stCondLst>
                              <p:cond delay="0"/>
                            </p:stCondLst>
                            <p:childTnLst>
                              <p:par>
                                <p:cTn id="56" presetID="50" presetClass="entr" presetSubtype="0" decel="100000" fill="hold" grpId="0" nodeType="clickEffect">
                                  <p:stCondLst>
                                    <p:cond delay="0"/>
                                  </p:stCondLst>
                                  <p:childTnLst>
                                    <p:set>
                                      <p:cBhvr>
                                        <p:cTn id="57" dur="1" fill="hold">
                                          <p:stCondLst>
                                            <p:cond delay="0"/>
                                          </p:stCondLst>
                                        </p:cTn>
                                        <p:tgtEl>
                                          <p:spTgt spid="6304"/>
                                        </p:tgtEl>
                                        <p:attrNameLst>
                                          <p:attrName>style.visibility</p:attrName>
                                        </p:attrNameLst>
                                      </p:cBhvr>
                                      <p:to>
                                        <p:strVal val="visible"/>
                                      </p:to>
                                    </p:set>
                                    <p:anim calcmode="lin" valueType="num">
                                      <p:cBhvr>
                                        <p:cTn id="58" dur="1000" fill="hold"/>
                                        <p:tgtEl>
                                          <p:spTgt spid="6304"/>
                                        </p:tgtEl>
                                        <p:attrNameLst>
                                          <p:attrName>ppt_w</p:attrName>
                                        </p:attrNameLst>
                                      </p:cBhvr>
                                      <p:tavLst>
                                        <p:tav tm="0">
                                          <p:val>
                                            <p:strVal val="#ppt_w+.3"/>
                                          </p:val>
                                        </p:tav>
                                        <p:tav tm="100000">
                                          <p:val>
                                            <p:strVal val="#ppt_w"/>
                                          </p:val>
                                        </p:tav>
                                      </p:tavLst>
                                    </p:anim>
                                    <p:anim calcmode="lin" valueType="num">
                                      <p:cBhvr>
                                        <p:cTn id="59" dur="1000" fill="hold"/>
                                        <p:tgtEl>
                                          <p:spTgt spid="6304"/>
                                        </p:tgtEl>
                                        <p:attrNameLst>
                                          <p:attrName>ppt_h</p:attrName>
                                        </p:attrNameLst>
                                      </p:cBhvr>
                                      <p:tavLst>
                                        <p:tav tm="0">
                                          <p:val>
                                            <p:strVal val="#ppt_h"/>
                                          </p:val>
                                        </p:tav>
                                        <p:tav tm="100000">
                                          <p:val>
                                            <p:strVal val="#ppt_h"/>
                                          </p:val>
                                        </p:tav>
                                      </p:tavLst>
                                    </p:anim>
                                    <p:animEffect transition="in" filter="fade">
                                      <p:cBhvr>
                                        <p:cTn id="60" dur="1000"/>
                                        <p:tgtEl>
                                          <p:spTgt spid="6304"/>
                                        </p:tgtEl>
                                      </p:cBhvr>
                                    </p:animEffect>
                                  </p:childTnLst>
                                </p:cTn>
                              </p:par>
                            </p:childTnLst>
                          </p:cTn>
                        </p:par>
                      </p:childTnLst>
                    </p:cTn>
                  </p:par>
                  <p:par>
                    <p:cTn id="61" fill="hold">
                      <p:stCondLst>
                        <p:cond delay="indefinite"/>
                      </p:stCondLst>
                      <p:childTnLst>
                        <p:par>
                          <p:cTn id="62" fill="hold">
                            <p:stCondLst>
                              <p:cond delay="0"/>
                            </p:stCondLst>
                            <p:childTnLst>
                              <p:par>
                                <p:cTn id="63" presetID="38" presetClass="entr" presetSubtype="0" accel="50000" fill="hold" grpId="0" nodeType="clickEffect">
                                  <p:stCondLst>
                                    <p:cond delay="0"/>
                                  </p:stCondLst>
                                  <p:iterate type="lt">
                                    <p:tmPct val="50000"/>
                                  </p:iterate>
                                  <p:childTnLst>
                                    <p:set>
                                      <p:cBhvr>
                                        <p:cTn id="64" dur="1" fill="hold">
                                          <p:stCondLst>
                                            <p:cond delay="0"/>
                                          </p:stCondLst>
                                        </p:cTn>
                                        <p:tgtEl>
                                          <p:spTgt spid="6316"/>
                                        </p:tgtEl>
                                        <p:attrNameLst>
                                          <p:attrName>style.visibility</p:attrName>
                                        </p:attrNameLst>
                                      </p:cBhvr>
                                      <p:to>
                                        <p:strVal val="visible"/>
                                      </p:to>
                                    </p:set>
                                    <p:set>
                                      <p:cBhvr>
                                        <p:cTn id="65" dur="228" fill="hold">
                                          <p:stCondLst>
                                            <p:cond delay="0"/>
                                          </p:stCondLst>
                                        </p:cTn>
                                        <p:tgtEl>
                                          <p:spTgt spid="6316"/>
                                        </p:tgtEl>
                                        <p:attrNameLst>
                                          <p:attrName>style.rotation</p:attrName>
                                        </p:attrNameLst>
                                      </p:cBhvr>
                                      <p:to>
                                        <p:strVal val="-45.0"/>
                                      </p:to>
                                    </p:set>
                                    <p:anim calcmode="lin" valueType="num">
                                      <p:cBhvr>
                                        <p:cTn id="66" dur="228" fill="hold">
                                          <p:stCondLst>
                                            <p:cond delay="228"/>
                                          </p:stCondLst>
                                        </p:cTn>
                                        <p:tgtEl>
                                          <p:spTgt spid="6316"/>
                                        </p:tgtEl>
                                        <p:attrNameLst>
                                          <p:attrName>style.rotation</p:attrName>
                                        </p:attrNameLst>
                                      </p:cBhvr>
                                      <p:tavLst>
                                        <p:tav tm="0">
                                          <p:val>
                                            <p:fltVal val="-45"/>
                                          </p:val>
                                        </p:tav>
                                        <p:tav tm="69900">
                                          <p:val>
                                            <p:fltVal val="45"/>
                                          </p:val>
                                        </p:tav>
                                        <p:tav tm="100000">
                                          <p:val>
                                            <p:fltVal val="0"/>
                                          </p:val>
                                        </p:tav>
                                      </p:tavLst>
                                    </p:anim>
                                    <p:anim calcmode="lin" valueType="num">
                                      <p:cBhvr>
                                        <p:cTn id="67" dur="228" fill="hold">
                                          <p:stCondLst>
                                            <p:cond delay="0"/>
                                          </p:stCondLst>
                                        </p:cTn>
                                        <p:tgtEl>
                                          <p:spTgt spid="6316"/>
                                        </p:tgtEl>
                                        <p:attrNameLst>
                                          <p:attrName>ppt_y</p:attrName>
                                        </p:attrNameLst>
                                      </p:cBhvr>
                                      <p:tavLst>
                                        <p:tav tm="0">
                                          <p:val>
                                            <p:strVal val="#ppt_y-1"/>
                                          </p:val>
                                        </p:tav>
                                        <p:tav tm="100000">
                                          <p:val>
                                            <p:strVal val="#ppt_y-(0.354*#ppt_w-0.172*#ppt_h)"/>
                                          </p:val>
                                        </p:tav>
                                      </p:tavLst>
                                    </p:anim>
                                    <p:anim calcmode="lin" valueType="num">
                                      <p:cBhvr>
                                        <p:cTn id="68" dur="78" decel="50000" autoRev="1" fill="hold">
                                          <p:stCondLst>
                                            <p:cond delay="228"/>
                                          </p:stCondLst>
                                        </p:cTn>
                                        <p:tgtEl>
                                          <p:spTgt spid="6316"/>
                                        </p:tgtEl>
                                        <p:attrNameLst>
                                          <p:attrName>ppt_y</p:attrName>
                                        </p:attrNameLst>
                                      </p:cBhvr>
                                      <p:tavLst>
                                        <p:tav tm="0">
                                          <p:val>
                                            <p:strVal val="#ppt_y-(0.354*#ppt_w-0.172*#ppt_h)"/>
                                          </p:val>
                                        </p:tav>
                                        <p:tav tm="100000">
                                          <p:val>
                                            <p:strVal val="#ppt_y-(0.354*#ppt_w-0.172*#ppt_h)-#ppt_h/2"/>
                                          </p:val>
                                        </p:tav>
                                      </p:tavLst>
                                    </p:anim>
                                    <p:anim calcmode="lin" valueType="num">
                                      <p:cBhvr>
                                        <p:cTn id="69" dur="68" fill="hold">
                                          <p:stCondLst>
                                            <p:cond delay="432"/>
                                          </p:stCondLst>
                                        </p:cTn>
                                        <p:tgtEl>
                                          <p:spTgt spid="6316"/>
                                        </p:tgtEl>
                                        <p:attrNameLst>
                                          <p:attrName>ppt_y</p:attrName>
                                        </p:attrNameLst>
                                      </p:cBhvr>
                                      <p:tavLst>
                                        <p:tav tm="0">
                                          <p:val>
                                            <p:strVal val="#ppt_y-(0.354*#ppt_w-0.172*#ppt_h)"/>
                                          </p:val>
                                        </p:tav>
                                        <p:tav tm="100000">
                                          <p:val>
                                            <p:strVal val="#ppt_y"/>
                                          </p:val>
                                        </p:tav>
                                      </p:tavLst>
                                    </p:anim>
                                  </p:childTnLst>
                                </p:cTn>
                              </p:par>
                              <p:par>
                                <p:cTn id="70" presetID="12" presetClass="exit" presetSubtype="4" fill="hold" grpId="1" nodeType="withEffect">
                                  <p:stCondLst>
                                    <p:cond delay="0"/>
                                  </p:stCondLst>
                                  <p:childTnLst>
                                    <p:animEffect transition="out" filter="slide(fromBottom)">
                                      <p:cBhvr>
                                        <p:cTn id="71" dur="500"/>
                                        <p:tgtEl>
                                          <p:spTgt spid="6304"/>
                                        </p:tgtEl>
                                      </p:cBhvr>
                                    </p:animEffect>
                                    <p:set>
                                      <p:cBhvr>
                                        <p:cTn id="72" dur="1" fill="hold">
                                          <p:stCondLst>
                                            <p:cond delay="499"/>
                                          </p:stCondLst>
                                        </p:cTn>
                                        <p:tgtEl>
                                          <p:spTgt spid="6304"/>
                                        </p:tgtEl>
                                        <p:attrNameLst>
                                          <p:attrName>style.visibility</p:attrName>
                                        </p:attrNameLst>
                                      </p:cBhvr>
                                      <p:to>
                                        <p:strVal val="hidden"/>
                                      </p:to>
                                    </p:set>
                                  </p:childTnLst>
                                </p:cTn>
                              </p:par>
                            </p:childTnLst>
                          </p:cTn>
                        </p:par>
                      </p:childTnLst>
                    </p:cTn>
                  </p:par>
                  <p:par>
                    <p:cTn id="73" fill="hold">
                      <p:stCondLst>
                        <p:cond delay="indefinite"/>
                      </p:stCondLst>
                      <p:childTnLst>
                        <p:par>
                          <p:cTn id="74" fill="hold">
                            <p:stCondLst>
                              <p:cond delay="0"/>
                            </p:stCondLst>
                            <p:childTnLst>
                              <p:par>
                                <p:cTn id="75" presetID="50" presetClass="entr" presetSubtype="0" decel="100000" fill="hold" grpId="0" nodeType="clickEffect">
                                  <p:stCondLst>
                                    <p:cond delay="0"/>
                                  </p:stCondLst>
                                  <p:childTnLst>
                                    <p:set>
                                      <p:cBhvr>
                                        <p:cTn id="76" dur="1" fill="hold">
                                          <p:stCondLst>
                                            <p:cond delay="0"/>
                                          </p:stCondLst>
                                        </p:cTn>
                                        <p:tgtEl>
                                          <p:spTgt spid="6318"/>
                                        </p:tgtEl>
                                        <p:attrNameLst>
                                          <p:attrName>style.visibility</p:attrName>
                                        </p:attrNameLst>
                                      </p:cBhvr>
                                      <p:to>
                                        <p:strVal val="visible"/>
                                      </p:to>
                                    </p:set>
                                    <p:anim calcmode="lin" valueType="num">
                                      <p:cBhvr>
                                        <p:cTn id="77" dur="1000" fill="hold"/>
                                        <p:tgtEl>
                                          <p:spTgt spid="6318"/>
                                        </p:tgtEl>
                                        <p:attrNameLst>
                                          <p:attrName>ppt_w</p:attrName>
                                        </p:attrNameLst>
                                      </p:cBhvr>
                                      <p:tavLst>
                                        <p:tav tm="0">
                                          <p:val>
                                            <p:strVal val="#ppt_w+.3"/>
                                          </p:val>
                                        </p:tav>
                                        <p:tav tm="100000">
                                          <p:val>
                                            <p:strVal val="#ppt_w"/>
                                          </p:val>
                                        </p:tav>
                                      </p:tavLst>
                                    </p:anim>
                                    <p:anim calcmode="lin" valueType="num">
                                      <p:cBhvr>
                                        <p:cTn id="78" dur="1000" fill="hold"/>
                                        <p:tgtEl>
                                          <p:spTgt spid="6318"/>
                                        </p:tgtEl>
                                        <p:attrNameLst>
                                          <p:attrName>ppt_h</p:attrName>
                                        </p:attrNameLst>
                                      </p:cBhvr>
                                      <p:tavLst>
                                        <p:tav tm="0">
                                          <p:val>
                                            <p:strVal val="#ppt_h"/>
                                          </p:val>
                                        </p:tav>
                                        <p:tav tm="100000">
                                          <p:val>
                                            <p:strVal val="#ppt_h"/>
                                          </p:val>
                                        </p:tav>
                                      </p:tavLst>
                                    </p:anim>
                                    <p:animEffect transition="in" filter="fade">
                                      <p:cBhvr>
                                        <p:cTn id="79" dur="1000"/>
                                        <p:tgtEl>
                                          <p:spTgt spid="6318"/>
                                        </p:tgtEl>
                                      </p:cBhvr>
                                    </p:animEffect>
                                  </p:childTnLst>
                                </p:cTn>
                              </p:par>
                            </p:childTnLst>
                          </p:cTn>
                        </p:par>
                      </p:childTnLst>
                    </p:cTn>
                  </p:par>
                  <p:par>
                    <p:cTn id="80" fill="hold">
                      <p:stCondLst>
                        <p:cond delay="indefinite"/>
                      </p:stCondLst>
                      <p:childTnLst>
                        <p:par>
                          <p:cTn id="81" fill="hold">
                            <p:stCondLst>
                              <p:cond delay="0"/>
                            </p:stCondLst>
                            <p:childTnLst>
                              <p:par>
                                <p:cTn id="82" presetID="38" presetClass="entr" presetSubtype="0" accel="50000" fill="hold" grpId="0" nodeType="clickEffect">
                                  <p:stCondLst>
                                    <p:cond delay="0"/>
                                  </p:stCondLst>
                                  <p:iterate type="lt">
                                    <p:tmPct val="50000"/>
                                  </p:iterate>
                                  <p:childTnLst>
                                    <p:set>
                                      <p:cBhvr>
                                        <p:cTn id="83" dur="1" fill="hold">
                                          <p:stCondLst>
                                            <p:cond delay="0"/>
                                          </p:stCondLst>
                                        </p:cTn>
                                        <p:tgtEl>
                                          <p:spTgt spid="6317"/>
                                        </p:tgtEl>
                                        <p:attrNameLst>
                                          <p:attrName>style.visibility</p:attrName>
                                        </p:attrNameLst>
                                      </p:cBhvr>
                                      <p:to>
                                        <p:strVal val="visible"/>
                                      </p:to>
                                    </p:set>
                                    <p:set>
                                      <p:cBhvr>
                                        <p:cTn id="84" dur="228" fill="hold">
                                          <p:stCondLst>
                                            <p:cond delay="0"/>
                                          </p:stCondLst>
                                        </p:cTn>
                                        <p:tgtEl>
                                          <p:spTgt spid="6317"/>
                                        </p:tgtEl>
                                        <p:attrNameLst>
                                          <p:attrName>style.rotation</p:attrName>
                                        </p:attrNameLst>
                                      </p:cBhvr>
                                      <p:to>
                                        <p:strVal val="-45.0"/>
                                      </p:to>
                                    </p:set>
                                    <p:anim calcmode="lin" valueType="num">
                                      <p:cBhvr>
                                        <p:cTn id="85" dur="228" fill="hold">
                                          <p:stCondLst>
                                            <p:cond delay="228"/>
                                          </p:stCondLst>
                                        </p:cTn>
                                        <p:tgtEl>
                                          <p:spTgt spid="6317"/>
                                        </p:tgtEl>
                                        <p:attrNameLst>
                                          <p:attrName>style.rotation</p:attrName>
                                        </p:attrNameLst>
                                      </p:cBhvr>
                                      <p:tavLst>
                                        <p:tav tm="0">
                                          <p:val>
                                            <p:fltVal val="-45"/>
                                          </p:val>
                                        </p:tav>
                                        <p:tav tm="69900">
                                          <p:val>
                                            <p:fltVal val="45"/>
                                          </p:val>
                                        </p:tav>
                                        <p:tav tm="100000">
                                          <p:val>
                                            <p:fltVal val="0"/>
                                          </p:val>
                                        </p:tav>
                                      </p:tavLst>
                                    </p:anim>
                                    <p:anim calcmode="lin" valueType="num">
                                      <p:cBhvr>
                                        <p:cTn id="86" dur="228" fill="hold">
                                          <p:stCondLst>
                                            <p:cond delay="0"/>
                                          </p:stCondLst>
                                        </p:cTn>
                                        <p:tgtEl>
                                          <p:spTgt spid="6317"/>
                                        </p:tgtEl>
                                        <p:attrNameLst>
                                          <p:attrName>ppt_y</p:attrName>
                                        </p:attrNameLst>
                                      </p:cBhvr>
                                      <p:tavLst>
                                        <p:tav tm="0">
                                          <p:val>
                                            <p:strVal val="#ppt_y-1"/>
                                          </p:val>
                                        </p:tav>
                                        <p:tav tm="100000">
                                          <p:val>
                                            <p:strVal val="#ppt_y-(0.354*#ppt_w-0.172*#ppt_h)"/>
                                          </p:val>
                                        </p:tav>
                                      </p:tavLst>
                                    </p:anim>
                                    <p:anim calcmode="lin" valueType="num">
                                      <p:cBhvr>
                                        <p:cTn id="87" dur="78" decel="50000" autoRev="1" fill="hold">
                                          <p:stCondLst>
                                            <p:cond delay="228"/>
                                          </p:stCondLst>
                                        </p:cTn>
                                        <p:tgtEl>
                                          <p:spTgt spid="6317"/>
                                        </p:tgtEl>
                                        <p:attrNameLst>
                                          <p:attrName>ppt_y</p:attrName>
                                        </p:attrNameLst>
                                      </p:cBhvr>
                                      <p:tavLst>
                                        <p:tav tm="0">
                                          <p:val>
                                            <p:strVal val="#ppt_y-(0.354*#ppt_w-0.172*#ppt_h)"/>
                                          </p:val>
                                        </p:tav>
                                        <p:tav tm="100000">
                                          <p:val>
                                            <p:strVal val="#ppt_y-(0.354*#ppt_w-0.172*#ppt_h)-#ppt_h/2"/>
                                          </p:val>
                                        </p:tav>
                                      </p:tavLst>
                                    </p:anim>
                                    <p:anim calcmode="lin" valueType="num">
                                      <p:cBhvr>
                                        <p:cTn id="88" dur="68" fill="hold">
                                          <p:stCondLst>
                                            <p:cond delay="432"/>
                                          </p:stCondLst>
                                        </p:cTn>
                                        <p:tgtEl>
                                          <p:spTgt spid="6317"/>
                                        </p:tgtEl>
                                        <p:attrNameLst>
                                          <p:attrName>ppt_y</p:attrName>
                                        </p:attrNameLst>
                                      </p:cBhvr>
                                      <p:tavLst>
                                        <p:tav tm="0">
                                          <p:val>
                                            <p:strVal val="#ppt_y-(0.354*#ppt_w-0.172*#ppt_h)"/>
                                          </p:val>
                                        </p:tav>
                                        <p:tav tm="100000">
                                          <p:val>
                                            <p:strVal val="#ppt_y"/>
                                          </p:val>
                                        </p:tav>
                                      </p:tavLst>
                                    </p:anim>
                                  </p:childTnLst>
                                </p:cTn>
                              </p:par>
                              <p:par>
                                <p:cTn id="89" presetID="12" presetClass="exit" presetSubtype="4" fill="hold" grpId="1" nodeType="withEffect">
                                  <p:stCondLst>
                                    <p:cond delay="0"/>
                                  </p:stCondLst>
                                  <p:childTnLst>
                                    <p:animEffect transition="out" filter="slide(fromBottom)">
                                      <p:cBhvr>
                                        <p:cTn id="90" dur="500"/>
                                        <p:tgtEl>
                                          <p:spTgt spid="6318"/>
                                        </p:tgtEl>
                                      </p:cBhvr>
                                    </p:animEffect>
                                    <p:set>
                                      <p:cBhvr>
                                        <p:cTn id="91" dur="1" fill="hold">
                                          <p:stCondLst>
                                            <p:cond delay="499"/>
                                          </p:stCondLst>
                                        </p:cTn>
                                        <p:tgtEl>
                                          <p:spTgt spid="6318"/>
                                        </p:tgtEl>
                                        <p:attrNameLst>
                                          <p:attrName>style.visibility</p:attrName>
                                        </p:attrNameLst>
                                      </p:cBhvr>
                                      <p:to>
                                        <p:strVal val="hidden"/>
                                      </p:to>
                                    </p:set>
                                  </p:childTnLst>
                                </p:cTn>
                              </p:par>
                            </p:childTnLst>
                          </p:cTn>
                        </p:par>
                      </p:childTnLst>
                    </p:cTn>
                  </p:par>
                  <p:par>
                    <p:cTn id="92" fill="hold">
                      <p:stCondLst>
                        <p:cond delay="indefinite"/>
                      </p:stCondLst>
                      <p:childTnLst>
                        <p:par>
                          <p:cTn id="93" fill="hold">
                            <p:stCondLst>
                              <p:cond delay="0"/>
                            </p:stCondLst>
                            <p:childTnLst>
                              <p:par>
                                <p:cTn id="94" presetID="50" presetClass="entr" presetSubtype="0" decel="100000" fill="hold" grpId="0" nodeType="clickEffect">
                                  <p:stCondLst>
                                    <p:cond delay="0"/>
                                  </p:stCondLst>
                                  <p:childTnLst>
                                    <p:set>
                                      <p:cBhvr>
                                        <p:cTn id="95" dur="1" fill="hold">
                                          <p:stCondLst>
                                            <p:cond delay="0"/>
                                          </p:stCondLst>
                                        </p:cTn>
                                        <p:tgtEl>
                                          <p:spTgt spid="6319"/>
                                        </p:tgtEl>
                                        <p:attrNameLst>
                                          <p:attrName>style.visibility</p:attrName>
                                        </p:attrNameLst>
                                      </p:cBhvr>
                                      <p:to>
                                        <p:strVal val="visible"/>
                                      </p:to>
                                    </p:set>
                                    <p:anim calcmode="lin" valueType="num">
                                      <p:cBhvr>
                                        <p:cTn id="96" dur="1000" fill="hold"/>
                                        <p:tgtEl>
                                          <p:spTgt spid="6319"/>
                                        </p:tgtEl>
                                        <p:attrNameLst>
                                          <p:attrName>ppt_w</p:attrName>
                                        </p:attrNameLst>
                                      </p:cBhvr>
                                      <p:tavLst>
                                        <p:tav tm="0">
                                          <p:val>
                                            <p:strVal val="#ppt_w+.3"/>
                                          </p:val>
                                        </p:tav>
                                        <p:tav tm="100000">
                                          <p:val>
                                            <p:strVal val="#ppt_w"/>
                                          </p:val>
                                        </p:tav>
                                      </p:tavLst>
                                    </p:anim>
                                    <p:anim calcmode="lin" valueType="num">
                                      <p:cBhvr>
                                        <p:cTn id="97" dur="1000" fill="hold"/>
                                        <p:tgtEl>
                                          <p:spTgt spid="6319"/>
                                        </p:tgtEl>
                                        <p:attrNameLst>
                                          <p:attrName>ppt_h</p:attrName>
                                        </p:attrNameLst>
                                      </p:cBhvr>
                                      <p:tavLst>
                                        <p:tav tm="0">
                                          <p:val>
                                            <p:strVal val="#ppt_h"/>
                                          </p:val>
                                        </p:tav>
                                        <p:tav tm="100000">
                                          <p:val>
                                            <p:strVal val="#ppt_h"/>
                                          </p:val>
                                        </p:tav>
                                      </p:tavLst>
                                    </p:anim>
                                    <p:animEffect transition="in" filter="fade">
                                      <p:cBhvr>
                                        <p:cTn id="98" dur="1000"/>
                                        <p:tgtEl>
                                          <p:spTgt spid="6319"/>
                                        </p:tgtEl>
                                      </p:cBhvr>
                                    </p:animEffect>
                                  </p:childTnLst>
                                </p:cTn>
                              </p:par>
                            </p:childTnLst>
                          </p:cTn>
                        </p:par>
                      </p:childTnLst>
                    </p:cTn>
                  </p:par>
                  <p:par>
                    <p:cTn id="99" fill="hold">
                      <p:stCondLst>
                        <p:cond delay="indefinite"/>
                      </p:stCondLst>
                      <p:childTnLst>
                        <p:par>
                          <p:cTn id="100" fill="hold">
                            <p:stCondLst>
                              <p:cond delay="0"/>
                            </p:stCondLst>
                            <p:childTnLst>
                              <p:par>
                                <p:cTn id="101" presetID="38" presetClass="entr" presetSubtype="0" accel="50000" fill="hold" grpId="0" nodeType="clickEffect">
                                  <p:stCondLst>
                                    <p:cond delay="0"/>
                                  </p:stCondLst>
                                  <p:iterate type="lt">
                                    <p:tmPct val="50000"/>
                                  </p:iterate>
                                  <p:childTnLst>
                                    <p:set>
                                      <p:cBhvr>
                                        <p:cTn id="102" dur="1" fill="hold">
                                          <p:stCondLst>
                                            <p:cond delay="0"/>
                                          </p:stCondLst>
                                        </p:cTn>
                                        <p:tgtEl>
                                          <p:spTgt spid="6320"/>
                                        </p:tgtEl>
                                        <p:attrNameLst>
                                          <p:attrName>style.visibility</p:attrName>
                                        </p:attrNameLst>
                                      </p:cBhvr>
                                      <p:to>
                                        <p:strVal val="visible"/>
                                      </p:to>
                                    </p:set>
                                    <p:set>
                                      <p:cBhvr>
                                        <p:cTn id="103" dur="228" fill="hold">
                                          <p:stCondLst>
                                            <p:cond delay="0"/>
                                          </p:stCondLst>
                                        </p:cTn>
                                        <p:tgtEl>
                                          <p:spTgt spid="6320"/>
                                        </p:tgtEl>
                                        <p:attrNameLst>
                                          <p:attrName>style.rotation</p:attrName>
                                        </p:attrNameLst>
                                      </p:cBhvr>
                                      <p:to>
                                        <p:strVal val="-45.0"/>
                                      </p:to>
                                    </p:set>
                                    <p:anim calcmode="lin" valueType="num">
                                      <p:cBhvr>
                                        <p:cTn id="104" dur="228" fill="hold">
                                          <p:stCondLst>
                                            <p:cond delay="228"/>
                                          </p:stCondLst>
                                        </p:cTn>
                                        <p:tgtEl>
                                          <p:spTgt spid="6320"/>
                                        </p:tgtEl>
                                        <p:attrNameLst>
                                          <p:attrName>style.rotation</p:attrName>
                                        </p:attrNameLst>
                                      </p:cBhvr>
                                      <p:tavLst>
                                        <p:tav tm="0">
                                          <p:val>
                                            <p:fltVal val="-45"/>
                                          </p:val>
                                        </p:tav>
                                        <p:tav tm="69900">
                                          <p:val>
                                            <p:fltVal val="45"/>
                                          </p:val>
                                        </p:tav>
                                        <p:tav tm="100000">
                                          <p:val>
                                            <p:fltVal val="0"/>
                                          </p:val>
                                        </p:tav>
                                      </p:tavLst>
                                    </p:anim>
                                    <p:anim calcmode="lin" valueType="num">
                                      <p:cBhvr>
                                        <p:cTn id="105" dur="228" fill="hold">
                                          <p:stCondLst>
                                            <p:cond delay="0"/>
                                          </p:stCondLst>
                                        </p:cTn>
                                        <p:tgtEl>
                                          <p:spTgt spid="6320"/>
                                        </p:tgtEl>
                                        <p:attrNameLst>
                                          <p:attrName>ppt_y</p:attrName>
                                        </p:attrNameLst>
                                      </p:cBhvr>
                                      <p:tavLst>
                                        <p:tav tm="0">
                                          <p:val>
                                            <p:strVal val="#ppt_y-1"/>
                                          </p:val>
                                        </p:tav>
                                        <p:tav tm="100000">
                                          <p:val>
                                            <p:strVal val="#ppt_y-(0.354*#ppt_w-0.172*#ppt_h)"/>
                                          </p:val>
                                        </p:tav>
                                      </p:tavLst>
                                    </p:anim>
                                    <p:anim calcmode="lin" valueType="num">
                                      <p:cBhvr>
                                        <p:cTn id="106" dur="78" decel="50000" autoRev="1" fill="hold">
                                          <p:stCondLst>
                                            <p:cond delay="228"/>
                                          </p:stCondLst>
                                        </p:cTn>
                                        <p:tgtEl>
                                          <p:spTgt spid="6320"/>
                                        </p:tgtEl>
                                        <p:attrNameLst>
                                          <p:attrName>ppt_y</p:attrName>
                                        </p:attrNameLst>
                                      </p:cBhvr>
                                      <p:tavLst>
                                        <p:tav tm="0">
                                          <p:val>
                                            <p:strVal val="#ppt_y-(0.354*#ppt_w-0.172*#ppt_h)"/>
                                          </p:val>
                                        </p:tav>
                                        <p:tav tm="100000">
                                          <p:val>
                                            <p:strVal val="#ppt_y-(0.354*#ppt_w-0.172*#ppt_h)-#ppt_h/2"/>
                                          </p:val>
                                        </p:tav>
                                      </p:tavLst>
                                    </p:anim>
                                    <p:anim calcmode="lin" valueType="num">
                                      <p:cBhvr>
                                        <p:cTn id="107" dur="68" fill="hold">
                                          <p:stCondLst>
                                            <p:cond delay="432"/>
                                          </p:stCondLst>
                                        </p:cTn>
                                        <p:tgtEl>
                                          <p:spTgt spid="6320"/>
                                        </p:tgtEl>
                                        <p:attrNameLst>
                                          <p:attrName>ppt_y</p:attrName>
                                        </p:attrNameLst>
                                      </p:cBhvr>
                                      <p:tavLst>
                                        <p:tav tm="0">
                                          <p:val>
                                            <p:strVal val="#ppt_y-(0.354*#ppt_w-0.172*#ppt_h)"/>
                                          </p:val>
                                        </p:tav>
                                        <p:tav tm="100000">
                                          <p:val>
                                            <p:strVal val="#ppt_y"/>
                                          </p:val>
                                        </p:tav>
                                      </p:tavLst>
                                    </p:anim>
                                  </p:childTnLst>
                                </p:cTn>
                              </p:par>
                              <p:par>
                                <p:cTn id="108" presetID="12" presetClass="exit" presetSubtype="4" fill="hold" grpId="1" nodeType="withEffect">
                                  <p:stCondLst>
                                    <p:cond delay="0"/>
                                  </p:stCondLst>
                                  <p:childTnLst>
                                    <p:animEffect transition="out" filter="slide(fromBottom)">
                                      <p:cBhvr>
                                        <p:cTn id="109" dur="500"/>
                                        <p:tgtEl>
                                          <p:spTgt spid="6319"/>
                                        </p:tgtEl>
                                      </p:cBhvr>
                                    </p:animEffect>
                                    <p:set>
                                      <p:cBhvr>
                                        <p:cTn id="110" dur="1" fill="hold">
                                          <p:stCondLst>
                                            <p:cond delay="499"/>
                                          </p:stCondLst>
                                        </p:cTn>
                                        <p:tgtEl>
                                          <p:spTgt spid="6319"/>
                                        </p:tgtEl>
                                        <p:attrNameLst>
                                          <p:attrName>style.visibility</p:attrName>
                                        </p:attrNameLst>
                                      </p:cBhvr>
                                      <p:to>
                                        <p:strVal val="hidden"/>
                                      </p:to>
                                    </p:set>
                                  </p:childTnLst>
                                </p:cTn>
                              </p:par>
                            </p:childTnLst>
                          </p:cTn>
                        </p:par>
                      </p:childTnLst>
                    </p:cTn>
                  </p:par>
                  <p:par>
                    <p:cTn id="111" fill="hold">
                      <p:stCondLst>
                        <p:cond delay="indefinite"/>
                      </p:stCondLst>
                      <p:childTnLst>
                        <p:par>
                          <p:cTn id="112" fill="hold">
                            <p:stCondLst>
                              <p:cond delay="0"/>
                            </p:stCondLst>
                            <p:childTnLst>
                              <p:par>
                                <p:cTn id="113" presetID="50" presetClass="entr" presetSubtype="0" decel="100000" fill="hold" grpId="0" nodeType="clickEffect">
                                  <p:stCondLst>
                                    <p:cond delay="0"/>
                                  </p:stCondLst>
                                  <p:childTnLst>
                                    <p:set>
                                      <p:cBhvr>
                                        <p:cTn id="114" dur="1" fill="hold">
                                          <p:stCondLst>
                                            <p:cond delay="0"/>
                                          </p:stCondLst>
                                        </p:cTn>
                                        <p:tgtEl>
                                          <p:spTgt spid="6321"/>
                                        </p:tgtEl>
                                        <p:attrNameLst>
                                          <p:attrName>style.visibility</p:attrName>
                                        </p:attrNameLst>
                                      </p:cBhvr>
                                      <p:to>
                                        <p:strVal val="visible"/>
                                      </p:to>
                                    </p:set>
                                    <p:anim calcmode="lin" valueType="num">
                                      <p:cBhvr>
                                        <p:cTn id="115" dur="1000" fill="hold"/>
                                        <p:tgtEl>
                                          <p:spTgt spid="6321"/>
                                        </p:tgtEl>
                                        <p:attrNameLst>
                                          <p:attrName>ppt_w</p:attrName>
                                        </p:attrNameLst>
                                      </p:cBhvr>
                                      <p:tavLst>
                                        <p:tav tm="0">
                                          <p:val>
                                            <p:strVal val="#ppt_w+.3"/>
                                          </p:val>
                                        </p:tav>
                                        <p:tav tm="100000">
                                          <p:val>
                                            <p:strVal val="#ppt_w"/>
                                          </p:val>
                                        </p:tav>
                                      </p:tavLst>
                                    </p:anim>
                                    <p:anim calcmode="lin" valueType="num">
                                      <p:cBhvr>
                                        <p:cTn id="116" dur="1000" fill="hold"/>
                                        <p:tgtEl>
                                          <p:spTgt spid="6321"/>
                                        </p:tgtEl>
                                        <p:attrNameLst>
                                          <p:attrName>ppt_h</p:attrName>
                                        </p:attrNameLst>
                                      </p:cBhvr>
                                      <p:tavLst>
                                        <p:tav tm="0">
                                          <p:val>
                                            <p:strVal val="#ppt_h"/>
                                          </p:val>
                                        </p:tav>
                                        <p:tav tm="100000">
                                          <p:val>
                                            <p:strVal val="#ppt_h"/>
                                          </p:val>
                                        </p:tav>
                                      </p:tavLst>
                                    </p:anim>
                                    <p:animEffect transition="in" filter="fade">
                                      <p:cBhvr>
                                        <p:cTn id="117" dur="1000"/>
                                        <p:tgtEl>
                                          <p:spTgt spid="6321"/>
                                        </p:tgtEl>
                                      </p:cBhvr>
                                    </p:animEffect>
                                  </p:childTnLst>
                                </p:cTn>
                              </p:par>
                            </p:childTnLst>
                          </p:cTn>
                        </p:par>
                      </p:childTnLst>
                    </p:cTn>
                  </p:par>
                  <p:par>
                    <p:cTn id="118" fill="hold">
                      <p:stCondLst>
                        <p:cond delay="indefinite"/>
                      </p:stCondLst>
                      <p:childTnLst>
                        <p:par>
                          <p:cTn id="119" fill="hold">
                            <p:stCondLst>
                              <p:cond delay="0"/>
                            </p:stCondLst>
                            <p:childTnLst>
                              <p:par>
                                <p:cTn id="120" presetID="38" presetClass="entr" presetSubtype="0" accel="50000" fill="hold" grpId="0" nodeType="clickEffect">
                                  <p:stCondLst>
                                    <p:cond delay="0"/>
                                  </p:stCondLst>
                                  <p:iterate type="lt">
                                    <p:tmPct val="50000"/>
                                  </p:iterate>
                                  <p:childTnLst>
                                    <p:set>
                                      <p:cBhvr>
                                        <p:cTn id="121" dur="1" fill="hold">
                                          <p:stCondLst>
                                            <p:cond delay="0"/>
                                          </p:stCondLst>
                                        </p:cTn>
                                        <p:tgtEl>
                                          <p:spTgt spid="6322"/>
                                        </p:tgtEl>
                                        <p:attrNameLst>
                                          <p:attrName>style.visibility</p:attrName>
                                        </p:attrNameLst>
                                      </p:cBhvr>
                                      <p:to>
                                        <p:strVal val="visible"/>
                                      </p:to>
                                    </p:set>
                                    <p:set>
                                      <p:cBhvr>
                                        <p:cTn id="122" dur="228" fill="hold">
                                          <p:stCondLst>
                                            <p:cond delay="0"/>
                                          </p:stCondLst>
                                        </p:cTn>
                                        <p:tgtEl>
                                          <p:spTgt spid="6322"/>
                                        </p:tgtEl>
                                        <p:attrNameLst>
                                          <p:attrName>style.rotation</p:attrName>
                                        </p:attrNameLst>
                                      </p:cBhvr>
                                      <p:to>
                                        <p:strVal val="-45.0"/>
                                      </p:to>
                                    </p:set>
                                    <p:anim calcmode="lin" valueType="num">
                                      <p:cBhvr>
                                        <p:cTn id="123" dur="228" fill="hold">
                                          <p:stCondLst>
                                            <p:cond delay="228"/>
                                          </p:stCondLst>
                                        </p:cTn>
                                        <p:tgtEl>
                                          <p:spTgt spid="6322"/>
                                        </p:tgtEl>
                                        <p:attrNameLst>
                                          <p:attrName>style.rotation</p:attrName>
                                        </p:attrNameLst>
                                      </p:cBhvr>
                                      <p:tavLst>
                                        <p:tav tm="0">
                                          <p:val>
                                            <p:fltVal val="-45"/>
                                          </p:val>
                                        </p:tav>
                                        <p:tav tm="69900">
                                          <p:val>
                                            <p:fltVal val="45"/>
                                          </p:val>
                                        </p:tav>
                                        <p:tav tm="100000">
                                          <p:val>
                                            <p:fltVal val="0"/>
                                          </p:val>
                                        </p:tav>
                                      </p:tavLst>
                                    </p:anim>
                                    <p:anim calcmode="lin" valueType="num">
                                      <p:cBhvr>
                                        <p:cTn id="124" dur="228" fill="hold">
                                          <p:stCondLst>
                                            <p:cond delay="0"/>
                                          </p:stCondLst>
                                        </p:cTn>
                                        <p:tgtEl>
                                          <p:spTgt spid="6322"/>
                                        </p:tgtEl>
                                        <p:attrNameLst>
                                          <p:attrName>ppt_y</p:attrName>
                                        </p:attrNameLst>
                                      </p:cBhvr>
                                      <p:tavLst>
                                        <p:tav tm="0">
                                          <p:val>
                                            <p:strVal val="#ppt_y-1"/>
                                          </p:val>
                                        </p:tav>
                                        <p:tav tm="100000">
                                          <p:val>
                                            <p:strVal val="#ppt_y-(0.354*#ppt_w-0.172*#ppt_h)"/>
                                          </p:val>
                                        </p:tav>
                                      </p:tavLst>
                                    </p:anim>
                                    <p:anim calcmode="lin" valueType="num">
                                      <p:cBhvr>
                                        <p:cTn id="125" dur="78" decel="50000" autoRev="1" fill="hold">
                                          <p:stCondLst>
                                            <p:cond delay="228"/>
                                          </p:stCondLst>
                                        </p:cTn>
                                        <p:tgtEl>
                                          <p:spTgt spid="6322"/>
                                        </p:tgtEl>
                                        <p:attrNameLst>
                                          <p:attrName>ppt_y</p:attrName>
                                        </p:attrNameLst>
                                      </p:cBhvr>
                                      <p:tavLst>
                                        <p:tav tm="0">
                                          <p:val>
                                            <p:strVal val="#ppt_y-(0.354*#ppt_w-0.172*#ppt_h)"/>
                                          </p:val>
                                        </p:tav>
                                        <p:tav tm="100000">
                                          <p:val>
                                            <p:strVal val="#ppt_y-(0.354*#ppt_w-0.172*#ppt_h)-#ppt_h/2"/>
                                          </p:val>
                                        </p:tav>
                                      </p:tavLst>
                                    </p:anim>
                                    <p:anim calcmode="lin" valueType="num">
                                      <p:cBhvr>
                                        <p:cTn id="126" dur="68" fill="hold">
                                          <p:stCondLst>
                                            <p:cond delay="432"/>
                                          </p:stCondLst>
                                        </p:cTn>
                                        <p:tgtEl>
                                          <p:spTgt spid="6322"/>
                                        </p:tgtEl>
                                        <p:attrNameLst>
                                          <p:attrName>ppt_y</p:attrName>
                                        </p:attrNameLst>
                                      </p:cBhvr>
                                      <p:tavLst>
                                        <p:tav tm="0">
                                          <p:val>
                                            <p:strVal val="#ppt_y-(0.354*#ppt_w-0.172*#ppt_h)"/>
                                          </p:val>
                                        </p:tav>
                                        <p:tav tm="100000">
                                          <p:val>
                                            <p:strVal val="#ppt_y"/>
                                          </p:val>
                                        </p:tav>
                                      </p:tavLst>
                                    </p:anim>
                                  </p:childTnLst>
                                </p:cTn>
                              </p:par>
                              <p:par>
                                <p:cTn id="127" presetID="12" presetClass="exit" presetSubtype="4" fill="hold" grpId="1" nodeType="withEffect">
                                  <p:stCondLst>
                                    <p:cond delay="0"/>
                                  </p:stCondLst>
                                  <p:childTnLst>
                                    <p:animEffect transition="out" filter="slide(fromBottom)">
                                      <p:cBhvr>
                                        <p:cTn id="128" dur="500"/>
                                        <p:tgtEl>
                                          <p:spTgt spid="6321"/>
                                        </p:tgtEl>
                                      </p:cBhvr>
                                    </p:animEffect>
                                    <p:set>
                                      <p:cBhvr>
                                        <p:cTn id="129" dur="1" fill="hold">
                                          <p:stCondLst>
                                            <p:cond delay="499"/>
                                          </p:stCondLst>
                                        </p:cTn>
                                        <p:tgtEl>
                                          <p:spTgt spid="6321"/>
                                        </p:tgtEl>
                                        <p:attrNameLst>
                                          <p:attrName>style.visibility</p:attrName>
                                        </p:attrNameLst>
                                      </p:cBhvr>
                                      <p:to>
                                        <p:strVal val="hidden"/>
                                      </p:to>
                                    </p:set>
                                  </p:childTnLst>
                                </p:cTn>
                              </p:par>
                            </p:childTnLst>
                          </p:cTn>
                        </p:par>
                      </p:childTnLst>
                    </p:cTn>
                  </p:par>
                  <p:par>
                    <p:cTn id="130" fill="hold">
                      <p:stCondLst>
                        <p:cond delay="indefinite"/>
                      </p:stCondLst>
                      <p:childTnLst>
                        <p:par>
                          <p:cTn id="131" fill="hold">
                            <p:stCondLst>
                              <p:cond delay="0"/>
                            </p:stCondLst>
                            <p:childTnLst>
                              <p:par>
                                <p:cTn id="132" presetID="50" presetClass="entr" presetSubtype="0" decel="100000" fill="hold" grpId="0" nodeType="clickEffect">
                                  <p:stCondLst>
                                    <p:cond delay="0"/>
                                  </p:stCondLst>
                                  <p:childTnLst>
                                    <p:set>
                                      <p:cBhvr>
                                        <p:cTn id="133" dur="1" fill="hold">
                                          <p:stCondLst>
                                            <p:cond delay="0"/>
                                          </p:stCondLst>
                                        </p:cTn>
                                        <p:tgtEl>
                                          <p:spTgt spid="6323"/>
                                        </p:tgtEl>
                                        <p:attrNameLst>
                                          <p:attrName>style.visibility</p:attrName>
                                        </p:attrNameLst>
                                      </p:cBhvr>
                                      <p:to>
                                        <p:strVal val="visible"/>
                                      </p:to>
                                    </p:set>
                                    <p:anim calcmode="lin" valueType="num">
                                      <p:cBhvr>
                                        <p:cTn id="134" dur="1000" fill="hold"/>
                                        <p:tgtEl>
                                          <p:spTgt spid="6323"/>
                                        </p:tgtEl>
                                        <p:attrNameLst>
                                          <p:attrName>ppt_w</p:attrName>
                                        </p:attrNameLst>
                                      </p:cBhvr>
                                      <p:tavLst>
                                        <p:tav tm="0">
                                          <p:val>
                                            <p:strVal val="#ppt_w+.3"/>
                                          </p:val>
                                        </p:tav>
                                        <p:tav tm="100000">
                                          <p:val>
                                            <p:strVal val="#ppt_w"/>
                                          </p:val>
                                        </p:tav>
                                      </p:tavLst>
                                    </p:anim>
                                    <p:anim calcmode="lin" valueType="num">
                                      <p:cBhvr>
                                        <p:cTn id="135" dur="1000" fill="hold"/>
                                        <p:tgtEl>
                                          <p:spTgt spid="6323"/>
                                        </p:tgtEl>
                                        <p:attrNameLst>
                                          <p:attrName>ppt_h</p:attrName>
                                        </p:attrNameLst>
                                      </p:cBhvr>
                                      <p:tavLst>
                                        <p:tav tm="0">
                                          <p:val>
                                            <p:strVal val="#ppt_h"/>
                                          </p:val>
                                        </p:tav>
                                        <p:tav tm="100000">
                                          <p:val>
                                            <p:strVal val="#ppt_h"/>
                                          </p:val>
                                        </p:tav>
                                      </p:tavLst>
                                    </p:anim>
                                    <p:animEffect transition="in" filter="fade">
                                      <p:cBhvr>
                                        <p:cTn id="136" dur="1000"/>
                                        <p:tgtEl>
                                          <p:spTgt spid="6323"/>
                                        </p:tgtEl>
                                      </p:cBhvr>
                                    </p:animEffect>
                                  </p:childTnLst>
                                </p:cTn>
                              </p:par>
                            </p:childTnLst>
                          </p:cTn>
                        </p:par>
                      </p:childTnLst>
                    </p:cTn>
                  </p:par>
                  <p:par>
                    <p:cTn id="137" fill="hold">
                      <p:stCondLst>
                        <p:cond delay="indefinite"/>
                      </p:stCondLst>
                      <p:childTnLst>
                        <p:par>
                          <p:cTn id="138" fill="hold">
                            <p:stCondLst>
                              <p:cond delay="0"/>
                            </p:stCondLst>
                            <p:childTnLst>
                              <p:par>
                                <p:cTn id="139" presetID="38" presetClass="entr" presetSubtype="0" accel="50000" fill="hold" grpId="0" nodeType="clickEffect">
                                  <p:stCondLst>
                                    <p:cond delay="0"/>
                                  </p:stCondLst>
                                  <p:iterate type="lt">
                                    <p:tmPct val="50000"/>
                                  </p:iterate>
                                  <p:childTnLst>
                                    <p:set>
                                      <p:cBhvr>
                                        <p:cTn id="140" dur="1" fill="hold">
                                          <p:stCondLst>
                                            <p:cond delay="0"/>
                                          </p:stCondLst>
                                        </p:cTn>
                                        <p:tgtEl>
                                          <p:spTgt spid="6324"/>
                                        </p:tgtEl>
                                        <p:attrNameLst>
                                          <p:attrName>style.visibility</p:attrName>
                                        </p:attrNameLst>
                                      </p:cBhvr>
                                      <p:to>
                                        <p:strVal val="visible"/>
                                      </p:to>
                                    </p:set>
                                    <p:set>
                                      <p:cBhvr>
                                        <p:cTn id="141" dur="228" fill="hold">
                                          <p:stCondLst>
                                            <p:cond delay="0"/>
                                          </p:stCondLst>
                                        </p:cTn>
                                        <p:tgtEl>
                                          <p:spTgt spid="6324"/>
                                        </p:tgtEl>
                                        <p:attrNameLst>
                                          <p:attrName>style.rotation</p:attrName>
                                        </p:attrNameLst>
                                      </p:cBhvr>
                                      <p:to>
                                        <p:strVal val="-45.0"/>
                                      </p:to>
                                    </p:set>
                                    <p:anim calcmode="lin" valueType="num">
                                      <p:cBhvr>
                                        <p:cTn id="142" dur="228" fill="hold">
                                          <p:stCondLst>
                                            <p:cond delay="228"/>
                                          </p:stCondLst>
                                        </p:cTn>
                                        <p:tgtEl>
                                          <p:spTgt spid="6324"/>
                                        </p:tgtEl>
                                        <p:attrNameLst>
                                          <p:attrName>style.rotation</p:attrName>
                                        </p:attrNameLst>
                                      </p:cBhvr>
                                      <p:tavLst>
                                        <p:tav tm="0">
                                          <p:val>
                                            <p:fltVal val="-45"/>
                                          </p:val>
                                        </p:tav>
                                        <p:tav tm="69900">
                                          <p:val>
                                            <p:fltVal val="45"/>
                                          </p:val>
                                        </p:tav>
                                        <p:tav tm="100000">
                                          <p:val>
                                            <p:fltVal val="0"/>
                                          </p:val>
                                        </p:tav>
                                      </p:tavLst>
                                    </p:anim>
                                    <p:anim calcmode="lin" valueType="num">
                                      <p:cBhvr>
                                        <p:cTn id="143" dur="228" fill="hold">
                                          <p:stCondLst>
                                            <p:cond delay="0"/>
                                          </p:stCondLst>
                                        </p:cTn>
                                        <p:tgtEl>
                                          <p:spTgt spid="6324"/>
                                        </p:tgtEl>
                                        <p:attrNameLst>
                                          <p:attrName>ppt_y</p:attrName>
                                        </p:attrNameLst>
                                      </p:cBhvr>
                                      <p:tavLst>
                                        <p:tav tm="0">
                                          <p:val>
                                            <p:strVal val="#ppt_y-1"/>
                                          </p:val>
                                        </p:tav>
                                        <p:tav tm="100000">
                                          <p:val>
                                            <p:strVal val="#ppt_y-(0.354*#ppt_w-0.172*#ppt_h)"/>
                                          </p:val>
                                        </p:tav>
                                      </p:tavLst>
                                    </p:anim>
                                    <p:anim calcmode="lin" valueType="num">
                                      <p:cBhvr>
                                        <p:cTn id="144" dur="78" decel="50000" autoRev="1" fill="hold">
                                          <p:stCondLst>
                                            <p:cond delay="228"/>
                                          </p:stCondLst>
                                        </p:cTn>
                                        <p:tgtEl>
                                          <p:spTgt spid="6324"/>
                                        </p:tgtEl>
                                        <p:attrNameLst>
                                          <p:attrName>ppt_y</p:attrName>
                                        </p:attrNameLst>
                                      </p:cBhvr>
                                      <p:tavLst>
                                        <p:tav tm="0">
                                          <p:val>
                                            <p:strVal val="#ppt_y-(0.354*#ppt_w-0.172*#ppt_h)"/>
                                          </p:val>
                                        </p:tav>
                                        <p:tav tm="100000">
                                          <p:val>
                                            <p:strVal val="#ppt_y-(0.354*#ppt_w-0.172*#ppt_h)-#ppt_h/2"/>
                                          </p:val>
                                        </p:tav>
                                      </p:tavLst>
                                    </p:anim>
                                    <p:anim calcmode="lin" valueType="num">
                                      <p:cBhvr>
                                        <p:cTn id="145" dur="68" fill="hold">
                                          <p:stCondLst>
                                            <p:cond delay="432"/>
                                          </p:stCondLst>
                                        </p:cTn>
                                        <p:tgtEl>
                                          <p:spTgt spid="6324"/>
                                        </p:tgtEl>
                                        <p:attrNameLst>
                                          <p:attrName>ppt_y</p:attrName>
                                        </p:attrNameLst>
                                      </p:cBhvr>
                                      <p:tavLst>
                                        <p:tav tm="0">
                                          <p:val>
                                            <p:strVal val="#ppt_y-(0.354*#ppt_w-0.172*#ppt_h)"/>
                                          </p:val>
                                        </p:tav>
                                        <p:tav tm="100000">
                                          <p:val>
                                            <p:strVal val="#ppt_y"/>
                                          </p:val>
                                        </p:tav>
                                      </p:tavLst>
                                    </p:anim>
                                  </p:childTnLst>
                                </p:cTn>
                              </p:par>
                              <p:par>
                                <p:cTn id="146" presetID="12" presetClass="exit" presetSubtype="4" fill="hold" grpId="1" nodeType="withEffect">
                                  <p:stCondLst>
                                    <p:cond delay="0"/>
                                  </p:stCondLst>
                                  <p:childTnLst>
                                    <p:animEffect transition="out" filter="slide(fromBottom)">
                                      <p:cBhvr>
                                        <p:cTn id="147" dur="500"/>
                                        <p:tgtEl>
                                          <p:spTgt spid="6323"/>
                                        </p:tgtEl>
                                      </p:cBhvr>
                                    </p:animEffect>
                                    <p:set>
                                      <p:cBhvr>
                                        <p:cTn id="148" dur="1" fill="hold">
                                          <p:stCondLst>
                                            <p:cond delay="499"/>
                                          </p:stCondLst>
                                        </p:cTn>
                                        <p:tgtEl>
                                          <p:spTgt spid="6323"/>
                                        </p:tgtEl>
                                        <p:attrNameLst>
                                          <p:attrName>style.visibility</p:attrName>
                                        </p:attrNameLst>
                                      </p:cBhvr>
                                      <p:to>
                                        <p:strVal val="hidden"/>
                                      </p:to>
                                    </p:set>
                                  </p:childTnLst>
                                </p:cTn>
                              </p:par>
                            </p:childTnLst>
                          </p:cTn>
                        </p:par>
                      </p:childTnLst>
                    </p:cTn>
                  </p:par>
                  <p:par>
                    <p:cTn id="149" fill="hold">
                      <p:stCondLst>
                        <p:cond delay="indefinite"/>
                      </p:stCondLst>
                      <p:childTnLst>
                        <p:par>
                          <p:cTn id="150" fill="hold">
                            <p:stCondLst>
                              <p:cond delay="0"/>
                            </p:stCondLst>
                            <p:childTnLst>
                              <p:par>
                                <p:cTn id="151" presetID="50" presetClass="entr" presetSubtype="0" decel="100000" fill="hold" grpId="0" nodeType="clickEffect">
                                  <p:stCondLst>
                                    <p:cond delay="0"/>
                                  </p:stCondLst>
                                  <p:childTnLst>
                                    <p:set>
                                      <p:cBhvr>
                                        <p:cTn id="152" dur="1" fill="hold">
                                          <p:stCondLst>
                                            <p:cond delay="0"/>
                                          </p:stCondLst>
                                        </p:cTn>
                                        <p:tgtEl>
                                          <p:spTgt spid="6325"/>
                                        </p:tgtEl>
                                        <p:attrNameLst>
                                          <p:attrName>style.visibility</p:attrName>
                                        </p:attrNameLst>
                                      </p:cBhvr>
                                      <p:to>
                                        <p:strVal val="visible"/>
                                      </p:to>
                                    </p:set>
                                    <p:anim calcmode="lin" valueType="num">
                                      <p:cBhvr>
                                        <p:cTn id="153" dur="1000" fill="hold"/>
                                        <p:tgtEl>
                                          <p:spTgt spid="6325"/>
                                        </p:tgtEl>
                                        <p:attrNameLst>
                                          <p:attrName>ppt_w</p:attrName>
                                        </p:attrNameLst>
                                      </p:cBhvr>
                                      <p:tavLst>
                                        <p:tav tm="0">
                                          <p:val>
                                            <p:strVal val="#ppt_w+.3"/>
                                          </p:val>
                                        </p:tav>
                                        <p:tav tm="100000">
                                          <p:val>
                                            <p:strVal val="#ppt_w"/>
                                          </p:val>
                                        </p:tav>
                                      </p:tavLst>
                                    </p:anim>
                                    <p:anim calcmode="lin" valueType="num">
                                      <p:cBhvr>
                                        <p:cTn id="154" dur="1000" fill="hold"/>
                                        <p:tgtEl>
                                          <p:spTgt spid="6325"/>
                                        </p:tgtEl>
                                        <p:attrNameLst>
                                          <p:attrName>ppt_h</p:attrName>
                                        </p:attrNameLst>
                                      </p:cBhvr>
                                      <p:tavLst>
                                        <p:tav tm="0">
                                          <p:val>
                                            <p:strVal val="#ppt_h"/>
                                          </p:val>
                                        </p:tav>
                                        <p:tav tm="100000">
                                          <p:val>
                                            <p:strVal val="#ppt_h"/>
                                          </p:val>
                                        </p:tav>
                                      </p:tavLst>
                                    </p:anim>
                                    <p:animEffect transition="in" filter="fade">
                                      <p:cBhvr>
                                        <p:cTn id="155" dur="1000"/>
                                        <p:tgtEl>
                                          <p:spTgt spid="6325"/>
                                        </p:tgtEl>
                                      </p:cBhvr>
                                    </p:animEffect>
                                  </p:childTnLst>
                                </p:cTn>
                              </p:par>
                            </p:childTnLst>
                          </p:cTn>
                        </p:par>
                      </p:childTnLst>
                    </p:cTn>
                  </p:par>
                  <p:par>
                    <p:cTn id="156" fill="hold">
                      <p:stCondLst>
                        <p:cond delay="indefinite"/>
                      </p:stCondLst>
                      <p:childTnLst>
                        <p:par>
                          <p:cTn id="157" fill="hold">
                            <p:stCondLst>
                              <p:cond delay="0"/>
                            </p:stCondLst>
                            <p:childTnLst>
                              <p:par>
                                <p:cTn id="158" presetID="56" presetClass="entr" presetSubtype="0" fill="hold" grpId="0" nodeType="clickEffect">
                                  <p:stCondLst>
                                    <p:cond delay="0"/>
                                  </p:stCondLst>
                                  <p:iterate type="lt">
                                    <p:tmPct val="10000"/>
                                  </p:iterate>
                                  <p:childTnLst>
                                    <p:set>
                                      <p:cBhvr>
                                        <p:cTn id="159" dur="1" fill="hold">
                                          <p:stCondLst>
                                            <p:cond delay="0"/>
                                          </p:stCondLst>
                                        </p:cTn>
                                        <p:tgtEl>
                                          <p:spTgt spid="6331"/>
                                        </p:tgtEl>
                                        <p:attrNameLst>
                                          <p:attrName>style.visibility</p:attrName>
                                        </p:attrNameLst>
                                      </p:cBhvr>
                                      <p:to>
                                        <p:strVal val="visible"/>
                                      </p:to>
                                    </p:set>
                                    <p:anim by="(-#ppt_w*2)" calcmode="lin" valueType="num">
                                      <p:cBhvr rctx="PPT">
                                        <p:cTn id="160" dur="250" autoRev="1" fill="hold">
                                          <p:stCondLst>
                                            <p:cond delay="0"/>
                                          </p:stCondLst>
                                        </p:cTn>
                                        <p:tgtEl>
                                          <p:spTgt spid="6331"/>
                                        </p:tgtEl>
                                        <p:attrNameLst>
                                          <p:attrName>ppt_w</p:attrName>
                                        </p:attrNameLst>
                                      </p:cBhvr>
                                    </p:anim>
                                    <p:anim by="(#ppt_w*0.50)" calcmode="lin" valueType="num">
                                      <p:cBhvr>
                                        <p:cTn id="161" dur="250" decel="50000" autoRev="1" fill="hold">
                                          <p:stCondLst>
                                            <p:cond delay="0"/>
                                          </p:stCondLst>
                                        </p:cTn>
                                        <p:tgtEl>
                                          <p:spTgt spid="6331"/>
                                        </p:tgtEl>
                                        <p:attrNameLst>
                                          <p:attrName>ppt_x</p:attrName>
                                        </p:attrNameLst>
                                      </p:cBhvr>
                                    </p:anim>
                                    <p:anim from="(-#ppt_h/2)" to="(#ppt_y)" calcmode="lin" valueType="num">
                                      <p:cBhvr>
                                        <p:cTn id="162" dur="500" fill="hold">
                                          <p:stCondLst>
                                            <p:cond delay="0"/>
                                          </p:stCondLst>
                                        </p:cTn>
                                        <p:tgtEl>
                                          <p:spTgt spid="6331"/>
                                        </p:tgtEl>
                                        <p:attrNameLst>
                                          <p:attrName>ppt_y</p:attrName>
                                        </p:attrNameLst>
                                      </p:cBhvr>
                                    </p:anim>
                                    <p:animRot by="21600000">
                                      <p:cBhvr>
                                        <p:cTn id="163" dur="500" fill="hold">
                                          <p:stCondLst>
                                            <p:cond delay="0"/>
                                          </p:stCondLst>
                                        </p:cTn>
                                        <p:tgtEl>
                                          <p:spTgt spid="6331"/>
                                        </p:tgtEl>
                                        <p:attrNameLst>
                                          <p:attrName>r</p:attrName>
                                        </p:attrNameLst>
                                      </p:cBhvr>
                                    </p:animRot>
                                  </p:childTnLst>
                                </p:cTn>
                              </p:par>
                              <p:par>
                                <p:cTn id="164" presetID="12" presetClass="exit" presetSubtype="4" fill="hold" grpId="1" nodeType="withEffect">
                                  <p:stCondLst>
                                    <p:cond delay="0"/>
                                  </p:stCondLst>
                                  <p:childTnLst>
                                    <p:animEffect transition="out" filter="slide(fromBottom)">
                                      <p:cBhvr>
                                        <p:cTn id="165" dur="500"/>
                                        <p:tgtEl>
                                          <p:spTgt spid="6325"/>
                                        </p:tgtEl>
                                      </p:cBhvr>
                                    </p:animEffect>
                                    <p:set>
                                      <p:cBhvr>
                                        <p:cTn id="166" dur="1" fill="hold">
                                          <p:stCondLst>
                                            <p:cond delay="499"/>
                                          </p:stCondLst>
                                        </p:cTn>
                                        <p:tgtEl>
                                          <p:spTgt spid="6325"/>
                                        </p:tgtEl>
                                        <p:attrNameLst>
                                          <p:attrName>style.visibility</p:attrName>
                                        </p:attrNameLst>
                                      </p:cBhvr>
                                      <p:to>
                                        <p:strVal val="hidden"/>
                                      </p:to>
                                    </p:set>
                                  </p:childTnLst>
                                </p:cTn>
                              </p:par>
                            </p:childTnLst>
                          </p:cTn>
                        </p:par>
                      </p:childTnLst>
                    </p:cTn>
                  </p:par>
                  <p:par>
                    <p:cTn id="167" fill="hold">
                      <p:stCondLst>
                        <p:cond delay="indefinite"/>
                      </p:stCondLst>
                      <p:childTnLst>
                        <p:par>
                          <p:cTn id="168" fill="hold">
                            <p:stCondLst>
                              <p:cond delay="0"/>
                            </p:stCondLst>
                            <p:childTnLst>
                              <p:par>
                                <p:cTn id="169" presetID="50" presetClass="entr" presetSubtype="0" decel="100000" fill="hold" grpId="0" nodeType="clickEffect">
                                  <p:stCondLst>
                                    <p:cond delay="0"/>
                                  </p:stCondLst>
                                  <p:childTnLst>
                                    <p:set>
                                      <p:cBhvr>
                                        <p:cTn id="170" dur="1" fill="hold">
                                          <p:stCondLst>
                                            <p:cond delay="0"/>
                                          </p:stCondLst>
                                        </p:cTn>
                                        <p:tgtEl>
                                          <p:spTgt spid="6332"/>
                                        </p:tgtEl>
                                        <p:attrNameLst>
                                          <p:attrName>style.visibility</p:attrName>
                                        </p:attrNameLst>
                                      </p:cBhvr>
                                      <p:to>
                                        <p:strVal val="visible"/>
                                      </p:to>
                                    </p:set>
                                    <p:anim calcmode="lin" valueType="num">
                                      <p:cBhvr>
                                        <p:cTn id="171" dur="1000" fill="hold"/>
                                        <p:tgtEl>
                                          <p:spTgt spid="6332"/>
                                        </p:tgtEl>
                                        <p:attrNameLst>
                                          <p:attrName>ppt_w</p:attrName>
                                        </p:attrNameLst>
                                      </p:cBhvr>
                                      <p:tavLst>
                                        <p:tav tm="0">
                                          <p:val>
                                            <p:strVal val="#ppt_w+.3"/>
                                          </p:val>
                                        </p:tav>
                                        <p:tav tm="100000">
                                          <p:val>
                                            <p:strVal val="#ppt_w"/>
                                          </p:val>
                                        </p:tav>
                                      </p:tavLst>
                                    </p:anim>
                                    <p:anim calcmode="lin" valueType="num">
                                      <p:cBhvr>
                                        <p:cTn id="172" dur="1000" fill="hold"/>
                                        <p:tgtEl>
                                          <p:spTgt spid="6332"/>
                                        </p:tgtEl>
                                        <p:attrNameLst>
                                          <p:attrName>ppt_h</p:attrName>
                                        </p:attrNameLst>
                                      </p:cBhvr>
                                      <p:tavLst>
                                        <p:tav tm="0">
                                          <p:val>
                                            <p:strVal val="#ppt_h"/>
                                          </p:val>
                                        </p:tav>
                                        <p:tav tm="100000">
                                          <p:val>
                                            <p:strVal val="#ppt_h"/>
                                          </p:val>
                                        </p:tav>
                                      </p:tavLst>
                                    </p:anim>
                                    <p:animEffect transition="in" filter="fade">
                                      <p:cBhvr>
                                        <p:cTn id="173" dur="1000"/>
                                        <p:tgtEl>
                                          <p:spTgt spid="6332"/>
                                        </p:tgtEl>
                                      </p:cBhvr>
                                    </p:animEffect>
                                  </p:childTnLst>
                                </p:cTn>
                              </p:par>
                            </p:childTnLst>
                          </p:cTn>
                        </p:par>
                      </p:childTnLst>
                    </p:cTn>
                  </p:par>
                  <p:par>
                    <p:cTn id="174" fill="hold">
                      <p:stCondLst>
                        <p:cond delay="indefinite"/>
                      </p:stCondLst>
                      <p:childTnLst>
                        <p:par>
                          <p:cTn id="175" fill="hold">
                            <p:stCondLst>
                              <p:cond delay="0"/>
                            </p:stCondLst>
                            <p:childTnLst>
                              <p:par>
                                <p:cTn id="176" presetID="56" presetClass="entr" presetSubtype="0" fill="hold" grpId="0" nodeType="clickEffect">
                                  <p:stCondLst>
                                    <p:cond delay="0"/>
                                  </p:stCondLst>
                                  <p:iterate type="lt">
                                    <p:tmPct val="10000"/>
                                  </p:iterate>
                                  <p:childTnLst>
                                    <p:set>
                                      <p:cBhvr>
                                        <p:cTn id="177" dur="1" fill="hold">
                                          <p:stCondLst>
                                            <p:cond delay="0"/>
                                          </p:stCondLst>
                                        </p:cTn>
                                        <p:tgtEl>
                                          <p:spTgt spid="6333"/>
                                        </p:tgtEl>
                                        <p:attrNameLst>
                                          <p:attrName>style.visibility</p:attrName>
                                        </p:attrNameLst>
                                      </p:cBhvr>
                                      <p:to>
                                        <p:strVal val="visible"/>
                                      </p:to>
                                    </p:set>
                                    <p:anim by="(-#ppt_w*2)" calcmode="lin" valueType="num">
                                      <p:cBhvr rctx="PPT">
                                        <p:cTn id="178" dur="250" autoRev="1" fill="hold">
                                          <p:stCondLst>
                                            <p:cond delay="0"/>
                                          </p:stCondLst>
                                        </p:cTn>
                                        <p:tgtEl>
                                          <p:spTgt spid="6333"/>
                                        </p:tgtEl>
                                        <p:attrNameLst>
                                          <p:attrName>ppt_w</p:attrName>
                                        </p:attrNameLst>
                                      </p:cBhvr>
                                    </p:anim>
                                    <p:anim by="(#ppt_w*0.50)" calcmode="lin" valueType="num">
                                      <p:cBhvr>
                                        <p:cTn id="179" dur="250" decel="50000" autoRev="1" fill="hold">
                                          <p:stCondLst>
                                            <p:cond delay="0"/>
                                          </p:stCondLst>
                                        </p:cTn>
                                        <p:tgtEl>
                                          <p:spTgt spid="6333"/>
                                        </p:tgtEl>
                                        <p:attrNameLst>
                                          <p:attrName>ppt_x</p:attrName>
                                        </p:attrNameLst>
                                      </p:cBhvr>
                                    </p:anim>
                                    <p:anim from="(-#ppt_h/2)" to="(#ppt_y)" calcmode="lin" valueType="num">
                                      <p:cBhvr>
                                        <p:cTn id="180" dur="500" fill="hold">
                                          <p:stCondLst>
                                            <p:cond delay="0"/>
                                          </p:stCondLst>
                                        </p:cTn>
                                        <p:tgtEl>
                                          <p:spTgt spid="6333"/>
                                        </p:tgtEl>
                                        <p:attrNameLst>
                                          <p:attrName>ppt_y</p:attrName>
                                        </p:attrNameLst>
                                      </p:cBhvr>
                                    </p:anim>
                                    <p:animRot by="21600000">
                                      <p:cBhvr>
                                        <p:cTn id="181" dur="500" fill="hold">
                                          <p:stCondLst>
                                            <p:cond delay="0"/>
                                          </p:stCondLst>
                                        </p:cTn>
                                        <p:tgtEl>
                                          <p:spTgt spid="6333"/>
                                        </p:tgtEl>
                                        <p:attrNameLst>
                                          <p:attrName>r</p:attrName>
                                        </p:attrNameLst>
                                      </p:cBhvr>
                                    </p:animRot>
                                  </p:childTnLst>
                                </p:cTn>
                              </p:par>
                              <p:par>
                                <p:cTn id="182" presetID="12" presetClass="exit" presetSubtype="4" fill="hold" grpId="1" nodeType="withEffect">
                                  <p:stCondLst>
                                    <p:cond delay="0"/>
                                  </p:stCondLst>
                                  <p:childTnLst>
                                    <p:animEffect transition="out" filter="slide(fromBottom)">
                                      <p:cBhvr>
                                        <p:cTn id="183" dur="500"/>
                                        <p:tgtEl>
                                          <p:spTgt spid="6332"/>
                                        </p:tgtEl>
                                      </p:cBhvr>
                                    </p:animEffect>
                                    <p:set>
                                      <p:cBhvr>
                                        <p:cTn id="184" dur="1" fill="hold">
                                          <p:stCondLst>
                                            <p:cond delay="499"/>
                                          </p:stCondLst>
                                        </p:cTn>
                                        <p:tgtEl>
                                          <p:spTgt spid="6332"/>
                                        </p:tgtEl>
                                        <p:attrNameLst>
                                          <p:attrName>style.visibility</p:attrName>
                                        </p:attrNameLst>
                                      </p:cBhvr>
                                      <p:to>
                                        <p:strVal val="hidden"/>
                                      </p:to>
                                    </p:set>
                                  </p:childTnLst>
                                </p:cTn>
                              </p:par>
                            </p:childTnLst>
                          </p:cTn>
                        </p:par>
                      </p:childTnLst>
                    </p:cTn>
                  </p:par>
                  <p:par>
                    <p:cTn id="185" fill="hold">
                      <p:stCondLst>
                        <p:cond delay="indefinite"/>
                      </p:stCondLst>
                      <p:childTnLst>
                        <p:par>
                          <p:cTn id="186" fill="hold">
                            <p:stCondLst>
                              <p:cond delay="0"/>
                            </p:stCondLst>
                            <p:childTnLst>
                              <p:par>
                                <p:cTn id="187" presetID="50" presetClass="entr" presetSubtype="0" decel="100000" fill="hold" grpId="0" nodeType="clickEffect">
                                  <p:stCondLst>
                                    <p:cond delay="0"/>
                                  </p:stCondLst>
                                  <p:childTnLst>
                                    <p:set>
                                      <p:cBhvr>
                                        <p:cTn id="188" dur="1" fill="hold">
                                          <p:stCondLst>
                                            <p:cond delay="0"/>
                                          </p:stCondLst>
                                        </p:cTn>
                                        <p:tgtEl>
                                          <p:spTgt spid="6334"/>
                                        </p:tgtEl>
                                        <p:attrNameLst>
                                          <p:attrName>style.visibility</p:attrName>
                                        </p:attrNameLst>
                                      </p:cBhvr>
                                      <p:to>
                                        <p:strVal val="visible"/>
                                      </p:to>
                                    </p:set>
                                    <p:anim calcmode="lin" valueType="num">
                                      <p:cBhvr>
                                        <p:cTn id="189" dur="1000" fill="hold"/>
                                        <p:tgtEl>
                                          <p:spTgt spid="6334"/>
                                        </p:tgtEl>
                                        <p:attrNameLst>
                                          <p:attrName>ppt_w</p:attrName>
                                        </p:attrNameLst>
                                      </p:cBhvr>
                                      <p:tavLst>
                                        <p:tav tm="0">
                                          <p:val>
                                            <p:strVal val="#ppt_w+.3"/>
                                          </p:val>
                                        </p:tav>
                                        <p:tav tm="100000">
                                          <p:val>
                                            <p:strVal val="#ppt_w"/>
                                          </p:val>
                                        </p:tav>
                                      </p:tavLst>
                                    </p:anim>
                                    <p:anim calcmode="lin" valueType="num">
                                      <p:cBhvr>
                                        <p:cTn id="190" dur="1000" fill="hold"/>
                                        <p:tgtEl>
                                          <p:spTgt spid="6334"/>
                                        </p:tgtEl>
                                        <p:attrNameLst>
                                          <p:attrName>ppt_h</p:attrName>
                                        </p:attrNameLst>
                                      </p:cBhvr>
                                      <p:tavLst>
                                        <p:tav tm="0">
                                          <p:val>
                                            <p:strVal val="#ppt_h"/>
                                          </p:val>
                                        </p:tav>
                                        <p:tav tm="100000">
                                          <p:val>
                                            <p:strVal val="#ppt_h"/>
                                          </p:val>
                                        </p:tav>
                                      </p:tavLst>
                                    </p:anim>
                                    <p:animEffect transition="in" filter="fade">
                                      <p:cBhvr>
                                        <p:cTn id="191" dur="1000"/>
                                        <p:tgtEl>
                                          <p:spTgt spid="6334"/>
                                        </p:tgtEl>
                                      </p:cBhvr>
                                    </p:animEffect>
                                  </p:childTnLst>
                                </p:cTn>
                              </p:par>
                            </p:childTnLst>
                          </p:cTn>
                        </p:par>
                      </p:childTnLst>
                    </p:cTn>
                  </p:par>
                  <p:par>
                    <p:cTn id="192" fill="hold">
                      <p:stCondLst>
                        <p:cond delay="indefinite"/>
                      </p:stCondLst>
                      <p:childTnLst>
                        <p:par>
                          <p:cTn id="193" fill="hold">
                            <p:stCondLst>
                              <p:cond delay="0"/>
                            </p:stCondLst>
                            <p:childTnLst>
                              <p:par>
                                <p:cTn id="194" presetID="56" presetClass="entr" presetSubtype="0" fill="hold" grpId="0" nodeType="clickEffect">
                                  <p:stCondLst>
                                    <p:cond delay="0"/>
                                  </p:stCondLst>
                                  <p:iterate type="lt">
                                    <p:tmPct val="10000"/>
                                  </p:iterate>
                                  <p:childTnLst>
                                    <p:set>
                                      <p:cBhvr>
                                        <p:cTn id="195" dur="1" fill="hold">
                                          <p:stCondLst>
                                            <p:cond delay="0"/>
                                          </p:stCondLst>
                                        </p:cTn>
                                        <p:tgtEl>
                                          <p:spTgt spid="6335"/>
                                        </p:tgtEl>
                                        <p:attrNameLst>
                                          <p:attrName>style.visibility</p:attrName>
                                        </p:attrNameLst>
                                      </p:cBhvr>
                                      <p:to>
                                        <p:strVal val="visible"/>
                                      </p:to>
                                    </p:set>
                                    <p:anim by="(-#ppt_w*2)" calcmode="lin" valueType="num">
                                      <p:cBhvr rctx="PPT">
                                        <p:cTn id="196" dur="250" autoRev="1" fill="hold">
                                          <p:stCondLst>
                                            <p:cond delay="0"/>
                                          </p:stCondLst>
                                        </p:cTn>
                                        <p:tgtEl>
                                          <p:spTgt spid="6335"/>
                                        </p:tgtEl>
                                        <p:attrNameLst>
                                          <p:attrName>ppt_w</p:attrName>
                                        </p:attrNameLst>
                                      </p:cBhvr>
                                    </p:anim>
                                    <p:anim by="(#ppt_w*0.50)" calcmode="lin" valueType="num">
                                      <p:cBhvr>
                                        <p:cTn id="197" dur="250" decel="50000" autoRev="1" fill="hold">
                                          <p:stCondLst>
                                            <p:cond delay="0"/>
                                          </p:stCondLst>
                                        </p:cTn>
                                        <p:tgtEl>
                                          <p:spTgt spid="6335"/>
                                        </p:tgtEl>
                                        <p:attrNameLst>
                                          <p:attrName>ppt_x</p:attrName>
                                        </p:attrNameLst>
                                      </p:cBhvr>
                                    </p:anim>
                                    <p:anim from="(-#ppt_h/2)" to="(#ppt_y)" calcmode="lin" valueType="num">
                                      <p:cBhvr>
                                        <p:cTn id="198" dur="500" fill="hold">
                                          <p:stCondLst>
                                            <p:cond delay="0"/>
                                          </p:stCondLst>
                                        </p:cTn>
                                        <p:tgtEl>
                                          <p:spTgt spid="6335"/>
                                        </p:tgtEl>
                                        <p:attrNameLst>
                                          <p:attrName>ppt_y</p:attrName>
                                        </p:attrNameLst>
                                      </p:cBhvr>
                                    </p:anim>
                                    <p:animRot by="21600000">
                                      <p:cBhvr>
                                        <p:cTn id="199" dur="500" fill="hold">
                                          <p:stCondLst>
                                            <p:cond delay="0"/>
                                          </p:stCondLst>
                                        </p:cTn>
                                        <p:tgtEl>
                                          <p:spTgt spid="6335"/>
                                        </p:tgtEl>
                                        <p:attrNameLst>
                                          <p:attrName>r</p:attrName>
                                        </p:attrNameLst>
                                      </p:cBhvr>
                                    </p:animRot>
                                  </p:childTnLst>
                                </p:cTn>
                              </p:par>
                              <p:par>
                                <p:cTn id="200" presetID="12" presetClass="exit" presetSubtype="4" fill="hold" grpId="1" nodeType="withEffect">
                                  <p:stCondLst>
                                    <p:cond delay="0"/>
                                  </p:stCondLst>
                                  <p:childTnLst>
                                    <p:animEffect transition="out" filter="slide(fromBottom)">
                                      <p:cBhvr>
                                        <p:cTn id="201" dur="500"/>
                                        <p:tgtEl>
                                          <p:spTgt spid="6334"/>
                                        </p:tgtEl>
                                      </p:cBhvr>
                                    </p:animEffect>
                                    <p:set>
                                      <p:cBhvr>
                                        <p:cTn id="202" dur="1" fill="hold">
                                          <p:stCondLst>
                                            <p:cond delay="499"/>
                                          </p:stCondLst>
                                        </p:cTn>
                                        <p:tgtEl>
                                          <p:spTgt spid="6334"/>
                                        </p:tgtEl>
                                        <p:attrNameLst>
                                          <p:attrName>style.visibility</p:attrName>
                                        </p:attrNameLst>
                                      </p:cBhvr>
                                      <p:to>
                                        <p:strVal val="hidden"/>
                                      </p:to>
                                    </p:set>
                                  </p:childTnLst>
                                </p:cTn>
                              </p:par>
                            </p:childTnLst>
                          </p:cTn>
                        </p:par>
                      </p:childTnLst>
                    </p:cTn>
                  </p:par>
                  <p:par>
                    <p:cTn id="203" fill="hold">
                      <p:stCondLst>
                        <p:cond delay="indefinite"/>
                      </p:stCondLst>
                      <p:childTnLst>
                        <p:par>
                          <p:cTn id="204" fill="hold">
                            <p:stCondLst>
                              <p:cond delay="0"/>
                            </p:stCondLst>
                            <p:childTnLst>
                              <p:par>
                                <p:cTn id="205" presetID="50" presetClass="entr" presetSubtype="0" decel="100000" fill="hold" grpId="0" nodeType="clickEffect">
                                  <p:stCondLst>
                                    <p:cond delay="0"/>
                                  </p:stCondLst>
                                  <p:childTnLst>
                                    <p:set>
                                      <p:cBhvr>
                                        <p:cTn id="206" dur="1" fill="hold">
                                          <p:stCondLst>
                                            <p:cond delay="0"/>
                                          </p:stCondLst>
                                        </p:cTn>
                                        <p:tgtEl>
                                          <p:spTgt spid="6336"/>
                                        </p:tgtEl>
                                        <p:attrNameLst>
                                          <p:attrName>style.visibility</p:attrName>
                                        </p:attrNameLst>
                                      </p:cBhvr>
                                      <p:to>
                                        <p:strVal val="visible"/>
                                      </p:to>
                                    </p:set>
                                    <p:anim calcmode="lin" valueType="num">
                                      <p:cBhvr>
                                        <p:cTn id="207" dur="1000" fill="hold"/>
                                        <p:tgtEl>
                                          <p:spTgt spid="6336"/>
                                        </p:tgtEl>
                                        <p:attrNameLst>
                                          <p:attrName>ppt_w</p:attrName>
                                        </p:attrNameLst>
                                      </p:cBhvr>
                                      <p:tavLst>
                                        <p:tav tm="0">
                                          <p:val>
                                            <p:strVal val="#ppt_w+.3"/>
                                          </p:val>
                                        </p:tav>
                                        <p:tav tm="100000">
                                          <p:val>
                                            <p:strVal val="#ppt_w"/>
                                          </p:val>
                                        </p:tav>
                                      </p:tavLst>
                                    </p:anim>
                                    <p:anim calcmode="lin" valueType="num">
                                      <p:cBhvr>
                                        <p:cTn id="208" dur="1000" fill="hold"/>
                                        <p:tgtEl>
                                          <p:spTgt spid="6336"/>
                                        </p:tgtEl>
                                        <p:attrNameLst>
                                          <p:attrName>ppt_h</p:attrName>
                                        </p:attrNameLst>
                                      </p:cBhvr>
                                      <p:tavLst>
                                        <p:tav tm="0">
                                          <p:val>
                                            <p:strVal val="#ppt_h"/>
                                          </p:val>
                                        </p:tav>
                                        <p:tav tm="100000">
                                          <p:val>
                                            <p:strVal val="#ppt_h"/>
                                          </p:val>
                                        </p:tav>
                                      </p:tavLst>
                                    </p:anim>
                                    <p:animEffect transition="in" filter="fade">
                                      <p:cBhvr>
                                        <p:cTn id="209" dur="1000"/>
                                        <p:tgtEl>
                                          <p:spTgt spid="6336"/>
                                        </p:tgtEl>
                                      </p:cBhvr>
                                    </p:animEffect>
                                  </p:childTnLst>
                                </p:cTn>
                              </p:par>
                            </p:childTnLst>
                          </p:cTn>
                        </p:par>
                      </p:childTnLst>
                    </p:cTn>
                  </p:par>
                  <p:par>
                    <p:cTn id="210" fill="hold">
                      <p:stCondLst>
                        <p:cond delay="indefinite"/>
                      </p:stCondLst>
                      <p:childTnLst>
                        <p:par>
                          <p:cTn id="211" fill="hold">
                            <p:stCondLst>
                              <p:cond delay="0"/>
                            </p:stCondLst>
                            <p:childTnLst>
                              <p:par>
                                <p:cTn id="212" presetID="56" presetClass="entr" presetSubtype="0" fill="hold" grpId="0" nodeType="clickEffect">
                                  <p:stCondLst>
                                    <p:cond delay="0"/>
                                  </p:stCondLst>
                                  <p:iterate type="lt">
                                    <p:tmPct val="10000"/>
                                  </p:iterate>
                                  <p:childTnLst>
                                    <p:set>
                                      <p:cBhvr>
                                        <p:cTn id="213" dur="1" fill="hold">
                                          <p:stCondLst>
                                            <p:cond delay="0"/>
                                          </p:stCondLst>
                                        </p:cTn>
                                        <p:tgtEl>
                                          <p:spTgt spid="6337"/>
                                        </p:tgtEl>
                                        <p:attrNameLst>
                                          <p:attrName>style.visibility</p:attrName>
                                        </p:attrNameLst>
                                      </p:cBhvr>
                                      <p:to>
                                        <p:strVal val="visible"/>
                                      </p:to>
                                    </p:set>
                                    <p:anim by="(-#ppt_w*2)" calcmode="lin" valueType="num">
                                      <p:cBhvr rctx="PPT">
                                        <p:cTn id="214" dur="250" autoRev="1" fill="hold">
                                          <p:stCondLst>
                                            <p:cond delay="0"/>
                                          </p:stCondLst>
                                        </p:cTn>
                                        <p:tgtEl>
                                          <p:spTgt spid="6337"/>
                                        </p:tgtEl>
                                        <p:attrNameLst>
                                          <p:attrName>ppt_w</p:attrName>
                                        </p:attrNameLst>
                                      </p:cBhvr>
                                    </p:anim>
                                    <p:anim by="(#ppt_w*0.50)" calcmode="lin" valueType="num">
                                      <p:cBhvr>
                                        <p:cTn id="215" dur="250" decel="50000" autoRev="1" fill="hold">
                                          <p:stCondLst>
                                            <p:cond delay="0"/>
                                          </p:stCondLst>
                                        </p:cTn>
                                        <p:tgtEl>
                                          <p:spTgt spid="6337"/>
                                        </p:tgtEl>
                                        <p:attrNameLst>
                                          <p:attrName>ppt_x</p:attrName>
                                        </p:attrNameLst>
                                      </p:cBhvr>
                                    </p:anim>
                                    <p:anim from="(-#ppt_h/2)" to="(#ppt_y)" calcmode="lin" valueType="num">
                                      <p:cBhvr>
                                        <p:cTn id="216" dur="500" fill="hold">
                                          <p:stCondLst>
                                            <p:cond delay="0"/>
                                          </p:stCondLst>
                                        </p:cTn>
                                        <p:tgtEl>
                                          <p:spTgt spid="6337"/>
                                        </p:tgtEl>
                                        <p:attrNameLst>
                                          <p:attrName>ppt_y</p:attrName>
                                        </p:attrNameLst>
                                      </p:cBhvr>
                                    </p:anim>
                                    <p:animRot by="21600000">
                                      <p:cBhvr>
                                        <p:cTn id="217" dur="500" fill="hold">
                                          <p:stCondLst>
                                            <p:cond delay="0"/>
                                          </p:stCondLst>
                                        </p:cTn>
                                        <p:tgtEl>
                                          <p:spTgt spid="6337"/>
                                        </p:tgtEl>
                                        <p:attrNameLst>
                                          <p:attrName>r</p:attrName>
                                        </p:attrNameLst>
                                      </p:cBhvr>
                                    </p:animRot>
                                  </p:childTnLst>
                                </p:cTn>
                              </p:par>
                              <p:par>
                                <p:cTn id="218" presetID="12" presetClass="exit" presetSubtype="4" fill="hold" grpId="1" nodeType="withEffect">
                                  <p:stCondLst>
                                    <p:cond delay="0"/>
                                  </p:stCondLst>
                                  <p:childTnLst>
                                    <p:animEffect transition="out" filter="slide(fromBottom)">
                                      <p:cBhvr>
                                        <p:cTn id="219" dur="500"/>
                                        <p:tgtEl>
                                          <p:spTgt spid="6336"/>
                                        </p:tgtEl>
                                      </p:cBhvr>
                                    </p:animEffect>
                                    <p:set>
                                      <p:cBhvr>
                                        <p:cTn id="220" dur="1" fill="hold">
                                          <p:stCondLst>
                                            <p:cond delay="499"/>
                                          </p:stCondLst>
                                        </p:cTn>
                                        <p:tgtEl>
                                          <p:spTgt spid="633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04" grpId="0"/>
      <p:bldP spid="6304" grpId="1"/>
      <p:bldP spid="6305" grpId="0"/>
      <p:bldP spid="6306" grpId="0"/>
      <p:bldP spid="6307" grpId="0"/>
      <p:bldP spid="6310" grpId="0"/>
      <p:bldP spid="6311" grpId="0"/>
      <p:bldP spid="6312" grpId="0"/>
      <p:bldP spid="6313" grpId="0"/>
      <p:bldP spid="6314" grpId="0"/>
      <p:bldP spid="6315" grpId="0"/>
      <p:bldP spid="6316" grpId="0"/>
      <p:bldP spid="6317" grpId="0"/>
      <p:bldP spid="6318" grpId="0"/>
      <p:bldP spid="6318" grpId="1"/>
      <p:bldP spid="6319" grpId="0"/>
      <p:bldP spid="6319" grpId="1"/>
      <p:bldP spid="6320" grpId="0"/>
      <p:bldP spid="6321" grpId="0"/>
      <p:bldP spid="6321" grpId="1"/>
      <p:bldP spid="6322" grpId="0"/>
      <p:bldP spid="6323" grpId="0"/>
      <p:bldP spid="6323" grpId="1"/>
      <p:bldP spid="6324" grpId="0"/>
      <p:bldP spid="6325" grpId="0"/>
      <p:bldP spid="6325" grpId="1"/>
      <p:bldP spid="6331" grpId="0"/>
      <p:bldP spid="6332" grpId="0"/>
      <p:bldP spid="6332" grpId="1"/>
      <p:bldP spid="6333" grpId="0"/>
      <p:bldP spid="6334" grpId="0"/>
      <p:bldP spid="6334" grpId="1"/>
      <p:bldP spid="6335" grpId="0"/>
      <p:bldP spid="6336" grpId="0"/>
      <p:bldP spid="6336" grpId="1"/>
      <p:bldP spid="6337" grpId="0"/>
    </p:bldLst>
  </p:timing>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latin typeface="Times New Roman" pitchFamily="18" charset="0"/>
                <a:cs typeface="Times New Roman" pitchFamily="18" charset="0"/>
              </a:rPr>
              <a:t>Ответить на вопросы:</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77500" lnSpcReduction="20000"/>
          </a:bodyPr>
          <a:lstStyle/>
          <a:p>
            <a:pPr>
              <a:buNone/>
            </a:pPr>
            <a:r>
              <a:rPr lang="ru-RU" dirty="0" smtClean="0"/>
              <a:t> </a:t>
            </a:r>
          </a:p>
          <a:p>
            <a:r>
              <a:rPr lang="ru-RU" b="1" dirty="0" smtClean="0">
                <a:latin typeface="Times New Roman" pitchFamily="18" charset="0"/>
                <a:cs typeface="Times New Roman" pitchFamily="18" charset="0"/>
              </a:rPr>
              <a:t>1.Что входит в состав молока?</a:t>
            </a:r>
          </a:p>
          <a:p>
            <a:r>
              <a:rPr lang="ru-RU" b="1" dirty="0" smtClean="0">
                <a:latin typeface="Times New Roman" pitchFamily="18" charset="0"/>
                <a:cs typeface="Times New Roman" pitchFamily="18" charset="0"/>
              </a:rPr>
              <a:t>2.Какую пользу приносит молоко и молочные продукты?</a:t>
            </a:r>
          </a:p>
          <a:p>
            <a:r>
              <a:rPr lang="ru-RU" b="1" dirty="0" smtClean="0">
                <a:latin typeface="Times New Roman" pitchFamily="18" charset="0"/>
                <a:cs typeface="Times New Roman" pitchFamily="18" charset="0"/>
              </a:rPr>
              <a:t>3.Почему некоторые люди не могут усваивать молоко?</a:t>
            </a:r>
          </a:p>
          <a:p>
            <a:r>
              <a:rPr lang="ru-RU" b="1" dirty="0" smtClean="0">
                <a:latin typeface="Times New Roman" pitchFamily="18" charset="0"/>
                <a:cs typeface="Times New Roman" pitchFamily="18" charset="0"/>
              </a:rPr>
              <a:t>4.О каких термических  способах обработки молока вы узнали?</a:t>
            </a:r>
          </a:p>
          <a:p>
            <a:r>
              <a:rPr lang="ru-RU" b="1" dirty="0" smtClean="0">
                <a:latin typeface="Times New Roman" pitchFamily="18" charset="0"/>
                <a:cs typeface="Times New Roman" pitchFamily="18" charset="0"/>
              </a:rPr>
              <a:t>5.Как нужно хранить молочные продукты?</a:t>
            </a:r>
          </a:p>
          <a:p>
            <a:r>
              <a:rPr lang="ru-RU" b="1" dirty="0" smtClean="0">
                <a:latin typeface="Times New Roman" pitchFamily="18" charset="0"/>
                <a:cs typeface="Times New Roman" pitchFamily="18" charset="0"/>
              </a:rPr>
              <a:t>6.Какие молочные продукты вы предпочитаете и почему?</a:t>
            </a:r>
          </a:p>
          <a:p>
            <a:pPr>
              <a:buNone/>
            </a:pPr>
            <a:r>
              <a:rPr lang="ru-RU" b="1" dirty="0" smtClean="0"/>
              <a:t> </a:t>
            </a:r>
          </a:p>
          <a:p>
            <a:endParaRPr lang="ru-RU" dirty="0"/>
          </a:p>
        </p:txBody>
      </p:sp>
      <p:pic>
        <p:nvPicPr>
          <p:cNvPr id="4" name="Picture 5" descr="Короваироь"/>
          <p:cNvPicPr>
            <a:picLocks noChangeAspect="1" noChangeArrowheads="1"/>
          </p:cNvPicPr>
          <p:nvPr/>
        </p:nvPicPr>
        <p:blipFill>
          <a:blip r:embed="rId3" cstate="print"/>
          <a:srcRect/>
          <a:stretch>
            <a:fillRect/>
          </a:stretch>
        </p:blipFill>
        <p:spPr>
          <a:xfrm>
            <a:off x="1" y="0"/>
            <a:ext cx="1043608" cy="1530294"/>
          </a:xfrm>
          <a:prstGeom prst="rect">
            <a:avLst/>
          </a:prstGeom>
          <a:noFill/>
        </p:spPr>
      </p:pic>
      <p:pic>
        <p:nvPicPr>
          <p:cNvPr id="5" name="Picture 8" descr="1263547981_0005-011-korova"/>
          <p:cNvPicPr>
            <a:picLocks noChangeAspect="1" noChangeArrowheads="1"/>
          </p:cNvPicPr>
          <p:nvPr/>
        </p:nvPicPr>
        <p:blipFill>
          <a:blip r:embed="rId4" cstate="print"/>
          <a:srcRect/>
          <a:stretch>
            <a:fillRect/>
          </a:stretch>
        </p:blipFill>
        <p:spPr>
          <a:xfrm>
            <a:off x="6156176" y="4869160"/>
            <a:ext cx="2690739" cy="186303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28000" r="-28000"/>
          </a:stretch>
        </a:blip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ru-RU" dirty="0" smtClean="0">
                <a:latin typeface="Monotype Corsiva" pitchFamily="66" charset="0"/>
              </a:rPr>
              <a:t>Исследовательская часть</a:t>
            </a:r>
            <a:endParaRPr lang="ru-RU" dirty="0">
              <a:latin typeface="Monotype Corsiva" pitchFamily="66" charset="0"/>
            </a:endParaRPr>
          </a:p>
        </p:txBody>
      </p:sp>
      <p:sp>
        <p:nvSpPr>
          <p:cNvPr id="25603" name="Rectangle 3"/>
          <p:cNvSpPr>
            <a:spLocks noGrp="1" noChangeArrowheads="1"/>
          </p:cNvSpPr>
          <p:nvPr>
            <p:ph type="body" idx="1"/>
          </p:nvPr>
        </p:nvSpPr>
        <p:spPr>
          <a:xfrm>
            <a:off x="611188" y="1484313"/>
            <a:ext cx="7924800" cy="4419600"/>
          </a:xfrm>
        </p:spPr>
        <p:txBody>
          <a:bodyPr/>
          <a:lstStyle/>
          <a:p>
            <a:pPr>
              <a:lnSpc>
                <a:spcPct val="80000"/>
              </a:lnSpc>
            </a:pPr>
            <a:r>
              <a:rPr lang="ru-RU" sz="1800" dirty="0">
                <a:latin typeface="Times New Roman" pitchFamily="18" charset="0"/>
                <a:cs typeface="Times New Roman" pitchFamily="18" charset="0"/>
              </a:rPr>
              <a:t>Опрос </a:t>
            </a:r>
            <a:r>
              <a:rPr lang="ru-RU" sz="1800" dirty="0" smtClean="0">
                <a:latin typeface="Times New Roman" pitchFamily="18" charset="0"/>
                <a:cs typeface="Times New Roman" pitchFamily="18" charset="0"/>
              </a:rPr>
              <a:t>одноклассников</a:t>
            </a:r>
            <a:endParaRPr lang="ru-RU" sz="1800" dirty="0">
              <a:latin typeface="Times New Roman" pitchFamily="18" charset="0"/>
              <a:cs typeface="Times New Roman" pitchFamily="18" charset="0"/>
            </a:endParaRPr>
          </a:p>
          <a:p>
            <a:pPr>
              <a:lnSpc>
                <a:spcPct val="80000"/>
              </a:lnSpc>
            </a:pPr>
            <a:r>
              <a:rPr lang="ru-RU" sz="1800" dirty="0">
                <a:latin typeface="Times New Roman" pitchFamily="18" charset="0"/>
                <a:cs typeface="Times New Roman" pitchFamily="18" charset="0"/>
              </a:rPr>
              <a:t> Участников опроса 20 ч.</a:t>
            </a:r>
          </a:p>
          <a:p>
            <a:pPr>
              <a:lnSpc>
                <a:spcPct val="80000"/>
              </a:lnSpc>
            </a:pPr>
            <a:endParaRPr lang="ru-RU" sz="1800" dirty="0"/>
          </a:p>
          <a:p>
            <a:pPr>
              <a:lnSpc>
                <a:spcPct val="80000"/>
              </a:lnSpc>
            </a:pPr>
            <a:endParaRPr lang="ru-RU" sz="1800" dirty="0"/>
          </a:p>
          <a:p>
            <a:pPr>
              <a:lnSpc>
                <a:spcPct val="80000"/>
              </a:lnSpc>
            </a:pPr>
            <a:endParaRPr lang="ru-RU" sz="1800" dirty="0"/>
          </a:p>
          <a:p>
            <a:pPr>
              <a:lnSpc>
                <a:spcPct val="80000"/>
              </a:lnSpc>
            </a:pPr>
            <a:endParaRPr lang="ru-RU" sz="1800" dirty="0"/>
          </a:p>
          <a:p>
            <a:pPr>
              <a:lnSpc>
                <a:spcPct val="80000"/>
              </a:lnSpc>
            </a:pPr>
            <a:endParaRPr lang="ru-RU" sz="1800" dirty="0"/>
          </a:p>
          <a:p>
            <a:pPr>
              <a:lnSpc>
                <a:spcPct val="80000"/>
              </a:lnSpc>
            </a:pPr>
            <a:endParaRPr lang="ru-RU" sz="1800" dirty="0"/>
          </a:p>
          <a:p>
            <a:pPr>
              <a:lnSpc>
                <a:spcPct val="80000"/>
              </a:lnSpc>
            </a:pPr>
            <a:endParaRPr lang="ru-RU" sz="1800" dirty="0"/>
          </a:p>
          <a:p>
            <a:pPr>
              <a:lnSpc>
                <a:spcPct val="80000"/>
              </a:lnSpc>
            </a:pPr>
            <a:endParaRPr lang="ru-RU" sz="1800" dirty="0"/>
          </a:p>
          <a:p>
            <a:pPr>
              <a:lnSpc>
                <a:spcPct val="80000"/>
              </a:lnSpc>
            </a:pPr>
            <a:endParaRPr lang="ru-RU" sz="1800" dirty="0"/>
          </a:p>
          <a:p>
            <a:pPr>
              <a:lnSpc>
                <a:spcPct val="80000"/>
              </a:lnSpc>
            </a:pPr>
            <a:endParaRPr lang="ru-RU" sz="1800" dirty="0"/>
          </a:p>
          <a:p>
            <a:pPr>
              <a:lnSpc>
                <a:spcPct val="80000"/>
              </a:lnSpc>
            </a:pPr>
            <a:endParaRPr lang="ru-RU" sz="1800" dirty="0"/>
          </a:p>
          <a:p>
            <a:pPr>
              <a:lnSpc>
                <a:spcPct val="80000"/>
              </a:lnSpc>
            </a:pPr>
            <a:endParaRPr lang="ru-RU" sz="1800" dirty="0"/>
          </a:p>
          <a:p>
            <a:pPr>
              <a:lnSpc>
                <a:spcPct val="80000"/>
              </a:lnSpc>
            </a:pPr>
            <a:endParaRPr lang="ru-RU" sz="1800" dirty="0"/>
          </a:p>
          <a:p>
            <a:pPr>
              <a:lnSpc>
                <a:spcPct val="80000"/>
              </a:lnSpc>
            </a:pPr>
            <a:endParaRPr lang="ru-RU" sz="1800" dirty="0"/>
          </a:p>
          <a:p>
            <a:pPr>
              <a:lnSpc>
                <a:spcPct val="80000"/>
              </a:lnSpc>
            </a:pPr>
            <a:endParaRPr lang="ru-RU" sz="1800" dirty="0"/>
          </a:p>
          <a:p>
            <a:pPr>
              <a:lnSpc>
                <a:spcPct val="80000"/>
              </a:lnSpc>
            </a:pPr>
            <a:endParaRPr lang="ru-RU" sz="1800" dirty="0"/>
          </a:p>
          <a:p>
            <a:pPr>
              <a:lnSpc>
                <a:spcPct val="80000"/>
              </a:lnSpc>
            </a:pPr>
            <a:endParaRPr lang="ru-RU" sz="1800" dirty="0"/>
          </a:p>
          <a:p>
            <a:pPr>
              <a:lnSpc>
                <a:spcPct val="80000"/>
              </a:lnSpc>
            </a:pPr>
            <a:endParaRPr lang="ru-RU" sz="1800" dirty="0"/>
          </a:p>
          <a:p>
            <a:pPr>
              <a:lnSpc>
                <a:spcPct val="80000"/>
              </a:lnSpc>
            </a:pPr>
            <a:endParaRPr lang="ru-RU" sz="1800" dirty="0"/>
          </a:p>
          <a:p>
            <a:pPr>
              <a:lnSpc>
                <a:spcPct val="80000"/>
              </a:lnSpc>
            </a:pPr>
            <a:endParaRPr lang="ru-RU" sz="1800" dirty="0"/>
          </a:p>
          <a:p>
            <a:pPr>
              <a:lnSpc>
                <a:spcPct val="80000"/>
              </a:lnSpc>
            </a:pPr>
            <a:endParaRPr lang="ru-RU" sz="1800" dirty="0"/>
          </a:p>
          <a:p>
            <a:pPr>
              <a:lnSpc>
                <a:spcPct val="80000"/>
              </a:lnSpc>
            </a:pPr>
            <a:endParaRPr lang="ru-RU" sz="1800" dirty="0"/>
          </a:p>
        </p:txBody>
      </p:sp>
      <p:graphicFrame>
        <p:nvGraphicFramePr>
          <p:cNvPr id="25657" name="Group 57"/>
          <p:cNvGraphicFramePr>
            <a:graphicFrameLocks noGrp="1"/>
          </p:cNvGraphicFramePr>
          <p:nvPr>
            <p:ph type="tbl" idx="1"/>
          </p:nvPr>
        </p:nvGraphicFramePr>
        <p:xfrm>
          <a:off x="611560" y="2348880"/>
          <a:ext cx="7561263" cy="3809567"/>
        </p:xfrm>
        <a:graphic>
          <a:graphicData uri="http://schemas.openxmlformats.org/drawingml/2006/table">
            <a:tbl>
              <a:tblPr/>
              <a:tblGrid>
                <a:gridCol w="4124325"/>
                <a:gridCol w="1168400"/>
                <a:gridCol w="1098550"/>
                <a:gridCol w="1169988"/>
              </a:tblGrid>
              <a:tr h="36004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2800" b="0" i="0" u="none" strike="noStrike" cap="none" normalizeH="0" baseline="0" dirty="0" smtClean="0">
                          <a:ln>
                            <a:noFill/>
                          </a:ln>
                          <a:solidFill>
                            <a:schemeClr val="tx1"/>
                          </a:solidFill>
                          <a:effectLst/>
                          <a:latin typeface="Arial" charset="0"/>
                        </a:rPr>
                        <a:t>Вопросы:</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000" b="0" i="0" u="none" strike="noStrike" cap="none" normalizeH="0" baseline="0" dirty="0" smtClean="0">
                          <a:ln>
                            <a:noFill/>
                          </a:ln>
                          <a:solidFill>
                            <a:schemeClr val="tx1"/>
                          </a:solidFill>
                          <a:effectLst/>
                          <a:latin typeface="Times New Roman" pitchFamily="18" charset="0"/>
                          <a:cs typeface="Times New Roman" pitchFamily="18" charset="0"/>
                        </a:rPr>
                        <a:t>Да</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000" b="0" i="0" u="none" strike="noStrike" cap="none" normalizeH="0" baseline="0" dirty="0" smtClean="0">
                          <a:ln>
                            <a:noFill/>
                          </a:ln>
                          <a:solidFill>
                            <a:schemeClr val="tx1"/>
                          </a:solidFill>
                          <a:effectLst/>
                          <a:latin typeface="Times New Roman" pitchFamily="18" charset="0"/>
                          <a:cs typeface="Times New Roman" pitchFamily="18" charset="0"/>
                        </a:rPr>
                        <a:t>Нет</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000" b="0" i="0" u="none" strike="noStrike" cap="none" normalizeH="0" baseline="0" dirty="0" smtClean="0">
                          <a:ln>
                            <a:noFill/>
                          </a:ln>
                          <a:solidFill>
                            <a:schemeClr val="tx1"/>
                          </a:solidFill>
                          <a:effectLst/>
                          <a:latin typeface="Times New Roman" pitchFamily="18" charset="0"/>
                          <a:cs typeface="Times New Roman" pitchFamily="18" charset="0"/>
                        </a:rPr>
                        <a:t>Иногда</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6409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900" b="0" i="0" u="none" strike="noStrike" cap="none" normalizeH="0" baseline="0" dirty="0" smtClean="0">
                          <a:ln>
                            <a:noFill/>
                          </a:ln>
                          <a:solidFill>
                            <a:schemeClr val="tx1"/>
                          </a:solidFill>
                          <a:effectLst/>
                          <a:latin typeface="Times New Roman" pitchFamily="18" charset="0"/>
                          <a:cs typeface="Times New Roman" pitchFamily="18" charset="0"/>
                        </a:rPr>
                        <a:t>1. Пьете ли вы молоко?</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000" b="0" i="0" u="none" strike="noStrike" cap="none" normalizeH="0" baseline="0" dirty="0" smtClean="0">
                          <a:ln>
                            <a:noFill/>
                          </a:ln>
                          <a:solidFill>
                            <a:schemeClr val="tx1"/>
                          </a:solidFill>
                          <a:effectLst/>
                          <a:latin typeface="Times New Roman" pitchFamily="18" charset="0"/>
                          <a:cs typeface="Times New Roman" pitchFamily="18" charset="0"/>
                        </a:rPr>
                        <a:t>14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000" b="0" i="0" u="none" strike="noStrike" cap="none" normalizeH="0" baseline="0" dirty="0" smtClean="0">
                          <a:ln>
                            <a:noFill/>
                          </a:ln>
                          <a:solidFill>
                            <a:schemeClr val="tx1"/>
                          </a:solidFill>
                          <a:effectLst/>
                          <a:latin typeface="Times New Roman" pitchFamily="18" charset="0"/>
                          <a:cs typeface="Times New Roman" pitchFamily="18"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000" b="0" i="0" u="none" strike="noStrike" cap="none" normalizeH="0" baseline="0" dirty="0" smtClean="0">
                          <a:ln>
                            <a:noFill/>
                          </a:ln>
                          <a:solidFill>
                            <a:schemeClr val="tx1"/>
                          </a:solidFill>
                          <a:effectLst/>
                          <a:latin typeface="Times New Roman" pitchFamily="18" charset="0"/>
                          <a:cs typeface="Times New Roman" pitchFamily="18" charset="0"/>
                        </a:rPr>
                        <a:t>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5212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900" b="0" i="0" u="none" strike="noStrike" cap="none" normalizeH="0" baseline="0" dirty="0" smtClean="0">
                          <a:ln>
                            <a:noFill/>
                          </a:ln>
                          <a:solidFill>
                            <a:schemeClr val="tx1"/>
                          </a:solidFill>
                          <a:effectLst/>
                          <a:latin typeface="Times New Roman" pitchFamily="18" charset="0"/>
                          <a:cs typeface="Times New Roman" pitchFamily="18" charset="0"/>
                        </a:rPr>
                        <a:t>2. Употребляют ли в вашей семье молочные продукты?</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000" b="0" i="0" u="none" strike="noStrike" cap="none" normalizeH="0" baseline="0" dirty="0" smtClean="0">
                          <a:ln>
                            <a:noFill/>
                          </a:ln>
                          <a:solidFill>
                            <a:schemeClr val="tx1"/>
                          </a:solidFill>
                          <a:effectLst/>
                          <a:latin typeface="Times New Roman" pitchFamily="18" charset="0"/>
                          <a:cs typeface="Times New Roman" pitchFamily="18" charset="0"/>
                        </a:rPr>
                        <a:t>19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800" b="0" i="0" u="none" strike="noStrike" cap="none" normalizeH="0" baseline="0" dirty="0" smtClean="0">
                          <a:ln>
                            <a:noFill/>
                          </a:ln>
                          <a:solidFill>
                            <a:schemeClr val="tx1"/>
                          </a:solidFill>
                          <a:effectLst/>
                          <a:latin typeface="Times New Roman" pitchFamily="18" charset="0"/>
                          <a:cs typeface="Times New Roman" pitchFamily="18"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000" b="0" i="0" u="none" strike="noStrike" cap="none" normalizeH="0" baseline="0" dirty="0" smtClean="0">
                          <a:ln>
                            <a:noFill/>
                          </a:ln>
                          <a:solidFill>
                            <a:schemeClr val="tx1"/>
                          </a:solidFill>
                          <a:effectLst/>
                          <a:latin typeface="Times New Roman" pitchFamily="18" charset="0"/>
                          <a:cs typeface="Times New Roman" pitchFamily="18" charset="0"/>
                        </a:rPr>
                        <a:t>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7518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900" b="0" i="0" u="none" strike="noStrike" cap="none" normalizeH="0" baseline="0" dirty="0" smtClean="0">
                          <a:ln>
                            <a:noFill/>
                          </a:ln>
                          <a:solidFill>
                            <a:schemeClr val="tx1"/>
                          </a:solidFill>
                          <a:effectLst/>
                          <a:latin typeface="Times New Roman" pitchFamily="18" charset="0"/>
                          <a:cs typeface="Times New Roman" pitchFamily="18" charset="0"/>
                        </a:rPr>
                        <a:t>3. Является ли молоко полезным?</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000" b="0" i="0" u="none" strike="noStrike" cap="none" normalizeH="0" baseline="0" dirty="0" smtClean="0">
                          <a:ln>
                            <a:noFill/>
                          </a:ln>
                          <a:solidFill>
                            <a:schemeClr val="tx1"/>
                          </a:solidFill>
                          <a:effectLst/>
                          <a:latin typeface="Times New Roman" pitchFamily="18" charset="0"/>
                          <a:cs typeface="Times New Roman" pitchFamily="18" charset="0"/>
                        </a:rPr>
                        <a:t>20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800" b="0" i="0" u="none" strike="noStrike" cap="none" normalizeH="0" baseline="0" dirty="0" smtClean="0">
                          <a:ln>
                            <a:noFill/>
                          </a:ln>
                          <a:solidFill>
                            <a:schemeClr val="tx1"/>
                          </a:solidFill>
                          <a:effectLst/>
                          <a:latin typeface="Times New Roman" pitchFamily="18" charset="0"/>
                          <a:cs typeface="Times New Roman" pitchFamily="18"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800" b="0" i="0" u="none" strike="noStrike" cap="none" normalizeH="0" baseline="0" dirty="0" smtClean="0">
                          <a:ln>
                            <a:noFill/>
                          </a:ln>
                          <a:solidFill>
                            <a:schemeClr val="tx1"/>
                          </a:solidFill>
                          <a:effectLst/>
                          <a:latin typeface="Times New Roman" pitchFamily="18" charset="0"/>
                          <a:cs typeface="Times New Roman" pitchFamily="18" charset="0"/>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13314" name="Заголовок 1"/>
          <p:cNvSpPr>
            <a:spLocks noGrp="1"/>
          </p:cNvSpPr>
          <p:nvPr>
            <p:ph type="title"/>
          </p:nvPr>
        </p:nvSpPr>
        <p:spPr/>
        <p:txBody>
          <a:bodyPr>
            <a:normAutofit/>
          </a:bodyPr>
          <a:lstStyle/>
          <a:p>
            <a:r>
              <a:rPr lang="ru-RU" sz="3200" b="1" dirty="0" smtClean="0">
                <a:solidFill>
                  <a:srgbClr val="C00000"/>
                </a:solidFill>
                <a:latin typeface="Monotype Corsiva" pitchFamily="66" charset="0"/>
              </a:rPr>
              <a:t>Результаты анкетирования одноклассников:</a:t>
            </a:r>
          </a:p>
        </p:txBody>
      </p:sp>
      <p:sp>
        <p:nvSpPr>
          <p:cNvPr id="13315" name="Содержимое 2"/>
          <p:cNvSpPr>
            <a:spLocks noGrp="1"/>
          </p:cNvSpPr>
          <p:nvPr>
            <p:ph sz="half" idx="1"/>
          </p:nvPr>
        </p:nvSpPr>
        <p:spPr>
          <a:xfrm>
            <a:off x="142875" y="1285875"/>
            <a:ext cx="3929063" cy="4840288"/>
          </a:xfrm>
        </p:spPr>
        <p:txBody>
          <a:bodyPr/>
          <a:lstStyle/>
          <a:p>
            <a:pPr>
              <a:buFont typeface="Wingdings" pitchFamily="2" charset="2"/>
              <a:buChar char="v"/>
            </a:pPr>
            <a:r>
              <a:rPr lang="ru-RU" b="1" i="1" dirty="0" smtClean="0">
                <a:solidFill>
                  <a:schemeClr val="accent2">
                    <a:lumMod val="75000"/>
                  </a:schemeClr>
                </a:solidFill>
                <a:latin typeface="Times New Roman" pitchFamily="18" charset="0"/>
                <a:cs typeface="Times New Roman" pitchFamily="18" charset="0"/>
              </a:rPr>
              <a:t>Кто любит пить молоко?</a:t>
            </a:r>
          </a:p>
          <a:p>
            <a:pPr>
              <a:buFont typeface="Arial" charset="0"/>
              <a:buNone/>
            </a:pPr>
            <a:endParaRPr lang="ru-RU" dirty="0" smtClean="0"/>
          </a:p>
          <a:p>
            <a:pPr>
              <a:buFont typeface="Wingdings" pitchFamily="2" charset="2"/>
              <a:buChar char="v"/>
            </a:pPr>
            <a:r>
              <a:rPr lang="ru-RU" sz="3200" b="1" dirty="0" smtClean="0"/>
              <a:t> </a:t>
            </a:r>
            <a:r>
              <a:rPr lang="ru-RU" sz="3200" b="1" i="1" dirty="0" smtClean="0">
                <a:latin typeface="Times New Roman" pitchFamily="18" charset="0"/>
                <a:cs typeface="Times New Roman" pitchFamily="18" charset="0"/>
              </a:rPr>
              <a:t>14 человек из 20 опрошенных учащихся дали утвердительный ответ.</a:t>
            </a:r>
          </a:p>
        </p:txBody>
      </p:sp>
      <p:sp>
        <p:nvSpPr>
          <p:cNvPr id="13316" name="Содержимое 3"/>
          <p:cNvSpPr>
            <a:spLocks noGrp="1"/>
          </p:cNvSpPr>
          <p:nvPr>
            <p:ph sz="half" idx="2"/>
          </p:nvPr>
        </p:nvSpPr>
        <p:spPr>
          <a:xfrm>
            <a:off x="4214813" y="1285875"/>
            <a:ext cx="4786312" cy="5143500"/>
          </a:xfrm>
        </p:spPr>
        <p:txBody>
          <a:bodyPr/>
          <a:lstStyle/>
          <a:p>
            <a:pPr>
              <a:buFont typeface="Wingdings" pitchFamily="2" charset="2"/>
              <a:buChar char="v"/>
            </a:pPr>
            <a:r>
              <a:rPr lang="ru-RU" b="1" i="1" dirty="0" smtClean="0">
                <a:solidFill>
                  <a:schemeClr val="accent1">
                    <a:lumMod val="75000"/>
                  </a:schemeClr>
                </a:solidFill>
                <a:latin typeface="Times New Roman" pitchFamily="18" charset="0"/>
                <a:cs typeface="Times New Roman" pitchFamily="18" charset="0"/>
              </a:rPr>
              <a:t>Какие молочные продукты вам нравятся?</a:t>
            </a:r>
          </a:p>
          <a:p>
            <a:r>
              <a:rPr lang="ru-RU" b="1" i="1" dirty="0" smtClean="0">
                <a:latin typeface="Times New Roman" pitchFamily="18" charset="0"/>
                <a:cs typeface="Times New Roman" pitchFamily="18" charset="0"/>
              </a:rPr>
              <a:t>Йогурт – любят все</a:t>
            </a:r>
          </a:p>
          <a:p>
            <a:r>
              <a:rPr lang="ru-RU" b="1" i="1" dirty="0" smtClean="0">
                <a:latin typeface="Times New Roman" pitchFamily="18" charset="0"/>
                <a:cs typeface="Times New Roman" pitchFamily="18" charset="0"/>
              </a:rPr>
              <a:t>Сыр – 15 чел. </a:t>
            </a:r>
          </a:p>
          <a:p>
            <a:r>
              <a:rPr lang="ru-RU" b="1" i="1" dirty="0" smtClean="0">
                <a:latin typeface="Times New Roman" pitchFamily="18" charset="0"/>
                <a:cs typeface="Times New Roman" pitchFamily="18" charset="0"/>
              </a:rPr>
              <a:t>Сметана – 12 чел.</a:t>
            </a:r>
          </a:p>
          <a:p>
            <a:r>
              <a:rPr lang="ru-RU" b="1" i="1" dirty="0" smtClean="0">
                <a:latin typeface="Times New Roman" pitchFamily="18" charset="0"/>
                <a:cs typeface="Times New Roman" pitchFamily="18" charset="0"/>
              </a:rPr>
              <a:t>Кефир – 13 чел.</a:t>
            </a:r>
          </a:p>
          <a:p>
            <a:r>
              <a:rPr lang="ru-RU" b="1" i="1" dirty="0" smtClean="0">
                <a:latin typeface="Times New Roman" pitchFamily="18" charset="0"/>
                <a:cs typeface="Times New Roman" pitchFamily="18" charset="0"/>
              </a:rPr>
              <a:t>Масло сливочное – 4 чел.</a:t>
            </a:r>
          </a:p>
          <a:p>
            <a:r>
              <a:rPr lang="ru-RU" b="1" i="1" dirty="0" smtClean="0">
                <a:latin typeface="Times New Roman" pitchFamily="18" charset="0"/>
                <a:cs typeface="Times New Roman" pitchFamily="18" charset="0"/>
              </a:rPr>
              <a:t>Творог – 11 чел.</a:t>
            </a:r>
          </a:p>
          <a:p>
            <a:endParaRPr lang="ru-RU" dirty="0" smtClean="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62074"/>
          </a:xfrm>
        </p:spPr>
        <p:txBody>
          <a:bodyPr>
            <a:normAutofit fontScale="90000"/>
          </a:bodyPr>
          <a:lstStyle/>
          <a:p>
            <a:r>
              <a:rPr lang="ru-RU" b="1" dirty="0" smtClean="0">
                <a:solidFill>
                  <a:schemeClr val="accent2">
                    <a:lumMod val="75000"/>
                  </a:schemeClr>
                </a:solidFill>
                <a:latin typeface="Monotype Corsiva" pitchFamily="66" charset="0"/>
              </a:rPr>
              <a:t>Выводы, обобщения:</a:t>
            </a:r>
            <a:endParaRPr lang="ru-RU" dirty="0"/>
          </a:p>
        </p:txBody>
      </p:sp>
      <p:sp>
        <p:nvSpPr>
          <p:cNvPr id="3" name="Содержимое 2"/>
          <p:cNvSpPr>
            <a:spLocks noGrp="1"/>
          </p:cNvSpPr>
          <p:nvPr>
            <p:ph idx="1"/>
          </p:nvPr>
        </p:nvSpPr>
        <p:spPr>
          <a:xfrm>
            <a:off x="457200" y="836712"/>
            <a:ext cx="8229600" cy="5112568"/>
          </a:xfrm>
        </p:spPr>
        <p:txBody>
          <a:bodyPr>
            <a:noAutofit/>
          </a:bodyPr>
          <a:lstStyle/>
          <a:p>
            <a:r>
              <a:rPr lang="ru-RU" sz="1400" b="1" i="1" dirty="0" smtClean="0">
                <a:latin typeface="Times New Roman" pitchFamily="18" charset="0"/>
                <a:cs typeface="Times New Roman" pitchFamily="18" charset="0"/>
              </a:rPr>
              <a:t>Учитель:</a:t>
            </a:r>
            <a:endParaRPr lang="ru-RU" sz="1400" b="1" dirty="0" smtClean="0">
              <a:latin typeface="Times New Roman" pitchFamily="18" charset="0"/>
              <a:cs typeface="Times New Roman" pitchFamily="18" charset="0"/>
            </a:endParaRPr>
          </a:p>
          <a:p>
            <a:r>
              <a:rPr lang="ru-RU" sz="1400" dirty="0" smtClean="0">
                <a:latin typeface="Times New Roman" pitchFamily="18" charset="0"/>
                <a:cs typeface="Times New Roman" pitchFamily="18" charset="0"/>
              </a:rPr>
              <a:t>Поговорить о молоке</a:t>
            </a:r>
            <a:br>
              <a:rPr lang="ru-RU" sz="1400" dirty="0" smtClean="0">
                <a:latin typeface="Times New Roman" pitchFamily="18" charset="0"/>
                <a:cs typeface="Times New Roman" pitchFamily="18" charset="0"/>
              </a:rPr>
            </a:br>
            <a:r>
              <a:rPr lang="ru-RU" sz="1400" dirty="0" smtClean="0">
                <a:latin typeface="Times New Roman" pitchFamily="18" charset="0"/>
                <a:cs typeface="Times New Roman" pitchFamily="18" charset="0"/>
              </a:rPr>
              <a:t>Нам хочется ребята, </a:t>
            </a:r>
            <a:br>
              <a:rPr lang="ru-RU" sz="1400" dirty="0" smtClean="0">
                <a:latin typeface="Times New Roman" pitchFamily="18" charset="0"/>
                <a:cs typeface="Times New Roman" pitchFamily="18" charset="0"/>
              </a:rPr>
            </a:br>
            <a:r>
              <a:rPr lang="ru-RU" sz="1400" dirty="0" smtClean="0">
                <a:latin typeface="Times New Roman" pitchFamily="18" charset="0"/>
                <a:cs typeface="Times New Roman" pitchFamily="18" charset="0"/>
              </a:rPr>
              <a:t>И о полезности его</a:t>
            </a:r>
            <a:br>
              <a:rPr lang="ru-RU" sz="1400" dirty="0" smtClean="0">
                <a:latin typeface="Times New Roman" pitchFamily="18" charset="0"/>
                <a:cs typeface="Times New Roman" pitchFamily="18" charset="0"/>
              </a:rPr>
            </a:br>
            <a:r>
              <a:rPr lang="ru-RU" sz="1400" dirty="0" smtClean="0">
                <a:latin typeface="Times New Roman" pitchFamily="18" charset="0"/>
                <a:cs typeface="Times New Roman" pitchFamily="18" charset="0"/>
              </a:rPr>
              <a:t>Нам забывать нельзя!</a:t>
            </a:r>
          </a:p>
          <a:p>
            <a:r>
              <a:rPr lang="ru-RU" sz="1400" b="1" i="1" dirty="0" smtClean="0">
                <a:latin typeface="Times New Roman" pitchFamily="18" charset="0"/>
                <a:cs typeface="Times New Roman" pitchFamily="18" charset="0"/>
              </a:rPr>
              <a:t>Первый ученик</a:t>
            </a:r>
            <a:r>
              <a:rPr lang="ru-RU" sz="1400" b="1" i="1" dirty="0" smtClean="0">
                <a:latin typeface="Times New Roman" pitchFamily="18" charset="0"/>
                <a:cs typeface="Times New Roman" pitchFamily="18" charset="0"/>
              </a:rPr>
              <a:t>.</a:t>
            </a:r>
            <a:endParaRPr lang="ru-RU" sz="1400" b="1" dirty="0" smtClean="0">
              <a:latin typeface="Times New Roman" pitchFamily="18" charset="0"/>
              <a:cs typeface="Times New Roman" pitchFamily="18" charset="0"/>
            </a:endParaRPr>
          </a:p>
          <a:p>
            <a:r>
              <a:rPr lang="ru-RU" sz="1400" dirty="0" smtClean="0">
                <a:latin typeface="Times New Roman" pitchFamily="18" charset="0"/>
                <a:cs typeface="Times New Roman" pitchFamily="18" charset="0"/>
              </a:rPr>
              <a:t>Молоко - продукт полезный, </a:t>
            </a:r>
            <a:br>
              <a:rPr lang="ru-RU" sz="1400" dirty="0" smtClean="0">
                <a:latin typeface="Times New Roman" pitchFamily="18" charset="0"/>
                <a:cs typeface="Times New Roman" pitchFamily="18" charset="0"/>
              </a:rPr>
            </a:br>
            <a:r>
              <a:rPr lang="ru-RU" sz="1400" dirty="0" smtClean="0">
                <a:latin typeface="Times New Roman" pitchFamily="18" charset="0"/>
                <a:cs typeface="Times New Roman" pitchFamily="18" charset="0"/>
              </a:rPr>
              <a:t>Очень вкусный - всем известно.</a:t>
            </a:r>
            <a:br>
              <a:rPr lang="ru-RU" sz="1400" dirty="0" smtClean="0">
                <a:latin typeface="Times New Roman" pitchFamily="18" charset="0"/>
                <a:cs typeface="Times New Roman" pitchFamily="18" charset="0"/>
              </a:rPr>
            </a:br>
            <a:r>
              <a:rPr lang="ru-RU" sz="1400" dirty="0" smtClean="0">
                <a:latin typeface="Times New Roman" pitchFamily="18" charset="0"/>
                <a:cs typeface="Times New Roman" pitchFamily="18" charset="0"/>
              </a:rPr>
              <a:t>Я скажу вам от души:</a:t>
            </a:r>
            <a:br>
              <a:rPr lang="ru-RU" sz="1400" dirty="0" smtClean="0">
                <a:latin typeface="Times New Roman" pitchFamily="18" charset="0"/>
                <a:cs typeface="Times New Roman" pitchFamily="18" charset="0"/>
              </a:rPr>
            </a:br>
            <a:r>
              <a:rPr lang="ru-RU" sz="1400" dirty="0" smtClean="0">
                <a:latin typeface="Times New Roman" pitchFamily="18" charset="0"/>
                <a:cs typeface="Times New Roman" pitchFamily="18" charset="0"/>
              </a:rPr>
              <a:t>"Лучше пищи не ищи."</a:t>
            </a:r>
          </a:p>
          <a:p>
            <a:r>
              <a:rPr lang="ru-RU" sz="1400" b="1" i="1" dirty="0" smtClean="0">
                <a:latin typeface="Times New Roman" pitchFamily="18" charset="0"/>
                <a:cs typeface="Times New Roman" pitchFamily="18" charset="0"/>
              </a:rPr>
              <a:t>Второй ученик</a:t>
            </a:r>
            <a:r>
              <a:rPr lang="ru-RU" sz="1400" b="1" i="1" dirty="0" smtClean="0">
                <a:latin typeface="Times New Roman" pitchFamily="18" charset="0"/>
                <a:cs typeface="Times New Roman" pitchFamily="18" charset="0"/>
              </a:rPr>
              <a:t>.</a:t>
            </a:r>
            <a:endParaRPr lang="ru-RU" sz="1400" b="1" dirty="0" smtClean="0">
              <a:latin typeface="Times New Roman" pitchFamily="18" charset="0"/>
              <a:cs typeface="Times New Roman" pitchFamily="18" charset="0"/>
            </a:endParaRPr>
          </a:p>
          <a:p>
            <a:r>
              <a:rPr lang="ru-RU" sz="1400" dirty="0" smtClean="0">
                <a:latin typeface="Times New Roman" pitchFamily="18" charset="0"/>
                <a:cs typeface="Times New Roman" pitchFamily="18" charset="0"/>
              </a:rPr>
              <a:t>В нём есть белки, жиры и соли, </a:t>
            </a:r>
            <a:br>
              <a:rPr lang="ru-RU" sz="1400" dirty="0" smtClean="0">
                <a:latin typeface="Times New Roman" pitchFamily="18" charset="0"/>
                <a:cs typeface="Times New Roman" pitchFamily="18" charset="0"/>
              </a:rPr>
            </a:br>
            <a:r>
              <a:rPr lang="ru-RU" sz="1400" dirty="0" smtClean="0">
                <a:latin typeface="Times New Roman" pitchFamily="18" charset="0"/>
                <a:cs typeface="Times New Roman" pitchFamily="18" charset="0"/>
              </a:rPr>
              <a:t>Витамины и кислоты.</a:t>
            </a:r>
            <a:br>
              <a:rPr lang="ru-RU" sz="1400" dirty="0" smtClean="0">
                <a:latin typeface="Times New Roman" pitchFamily="18" charset="0"/>
                <a:cs typeface="Times New Roman" pitchFamily="18" charset="0"/>
              </a:rPr>
            </a:br>
            <a:r>
              <a:rPr lang="ru-RU" sz="1400" dirty="0" smtClean="0">
                <a:latin typeface="Times New Roman" pitchFamily="18" charset="0"/>
                <a:cs typeface="Times New Roman" pitchFamily="18" charset="0"/>
              </a:rPr>
              <a:t>Пейте молоко вы вволю -</a:t>
            </a:r>
            <a:br>
              <a:rPr lang="ru-RU" sz="1400" dirty="0" smtClean="0">
                <a:latin typeface="Times New Roman" pitchFamily="18" charset="0"/>
                <a:cs typeface="Times New Roman" pitchFamily="18" charset="0"/>
              </a:rPr>
            </a:br>
            <a:r>
              <a:rPr lang="ru-RU" sz="1400" dirty="0" smtClean="0">
                <a:latin typeface="Times New Roman" pitchFamily="18" charset="0"/>
                <a:cs typeface="Times New Roman" pitchFamily="18" charset="0"/>
              </a:rPr>
              <a:t>Со здоровьем не будет заботы!</a:t>
            </a:r>
          </a:p>
          <a:p>
            <a:r>
              <a:rPr lang="ru-RU" sz="1400" b="1" i="1" dirty="0" smtClean="0">
                <a:latin typeface="Times New Roman" pitchFamily="18" charset="0"/>
                <a:cs typeface="Times New Roman" pitchFamily="18" charset="0"/>
              </a:rPr>
              <a:t>Третий ученик</a:t>
            </a:r>
            <a:r>
              <a:rPr lang="ru-RU" sz="1400" b="1" i="1" dirty="0" smtClean="0">
                <a:latin typeface="Times New Roman" pitchFamily="18" charset="0"/>
                <a:cs typeface="Times New Roman" pitchFamily="18" charset="0"/>
              </a:rPr>
              <a:t>.</a:t>
            </a:r>
            <a:endParaRPr lang="ru-RU" sz="1400" b="1" dirty="0" smtClean="0">
              <a:latin typeface="Times New Roman" pitchFamily="18" charset="0"/>
              <a:cs typeface="Times New Roman" pitchFamily="18" charset="0"/>
            </a:endParaRPr>
          </a:p>
          <a:p>
            <a:r>
              <a:rPr lang="ru-RU" sz="1400" dirty="0" smtClean="0">
                <a:latin typeface="Times New Roman" pitchFamily="18" charset="0"/>
                <a:cs typeface="Times New Roman" pitchFamily="18" charset="0"/>
              </a:rPr>
              <a:t>В нём лактоза - молочный сахар,</a:t>
            </a:r>
            <a:br>
              <a:rPr lang="ru-RU" sz="1400" dirty="0" smtClean="0">
                <a:latin typeface="Times New Roman" pitchFamily="18" charset="0"/>
                <a:cs typeface="Times New Roman" pitchFamily="18" charset="0"/>
              </a:rPr>
            </a:br>
            <a:r>
              <a:rPr lang="ru-RU" sz="1400" dirty="0" smtClean="0">
                <a:latin typeface="Times New Roman" pitchFamily="18" charset="0"/>
                <a:cs typeface="Times New Roman" pitchFamily="18" charset="0"/>
              </a:rPr>
              <a:t>Много кальция, магния, фосфора.</a:t>
            </a:r>
            <a:br>
              <a:rPr lang="ru-RU" sz="1400" dirty="0" smtClean="0">
                <a:latin typeface="Times New Roman" pitchFamily="18" charset="0"/>
                <a:cs typeface="Times New Roman" pitchFamily="18" charset="0"/>
              </a:rPr>
            </a:br>
            <a:r>
              <a:rPr lang="ru-RU" sz="1400" dirty="0" smtClean="0">
                <a:latin typeface="Times New Roman" pitchFamily="18" charset="0"/>
                <a:cs typeface="Times New Roman" pitchFamily="18" charset="0"/>
              </a:rPr>
              <a:t>Молоко, как Великий Знахарь, </a:t>
            </a:r>
            <a:br>
              <a:rPr lang="ru-RU" sz="1400" dirty="0" smtClean="0">
                <a:latin typeface="Times New Roman" pitchFamily="18" charset="0"/>
                <a:cs typeface="Times New Roman" pitchFamily="18" charset="0"/>
              </a:rPr>
            </a:br>
            <a:r>
              <a:rPr lang="ru-RU" sz="1400" dirty="0" smtClean="0">
                <a:latin typeface="Times New Roman" pitchFamily="18" charset="0"/>
                <a:cs typeface="Times New Roman" pitchFamily="18" charset="0"/>
              </a:rPr>
              <a:t>С ним не нужен вам будет доктор!</a:t>
            </a:r>
          </a:p>
          <a:p>
            <a:r>
              <a:rPr lang="ru-RU" sz="1400" b="1" i="1" dirty="0" smtClean="0">
                <a:latin typeface="Times New Roman" pitchFamily="18" charset="0"/>
                <a:cs typeface="Times New Roman" pitchFamily="18" charset="0"/>
              </a:rPr>
              <a:t>Четвертый  </a:t>
            </a:r>
            <a:r>
              <a:rPr lang="ru-RU" sz="1400" b="1" i="1" dirty="0" smtClean="0">
                <a:latin typeface="Times New Roman" pitchFamily="18" charset="0"/>
                <a:cs typeface="Times New Roman" pitchFamily="18" charset="0"/>
              </a:rPr>
              <a:t>ученик.</a:t>
            </a:r>
            <a:endParaRPr lang="ru-RU" sz="1400" b="1" dirty="0" smtClean="0">
              <a:latin typeface="Times New Roman" pitchFamily="18" charset="0"/>
              <a:cs typeface="Times New Roman" pitchFamily="18" charset="0"/>
            </a:endParaRPr>
          </a:p>
          <a:p>
            <a:r>
              <a:rPr lang="ru-RU" sz="1400" dirty="0" smtClean="0">
                <a:latin typeface="Times New Roman" pitchFamily="18" charset="0"/>
                <a:cs typeface="Times New Roman" pitchFamily="18" charset="0"/>
              </a:rPr>
              <a:t>Молоко полно элементами</a:t>
            </a:r>
            <a:r>
              <a:rPr lang="ru-RU" sz="1400" i="1"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
            </a:r>
            <a:br>
              <a:rPr lang="ru-RU" sz="1400" dirty="0" smtClean="0">
                <a:latin typeface="Times New Roman" pitchFamily="18" charset="0"/>
                <a:cs typeface="Times New Roman" pitchFamily="18" charset="0"/>
              </a:rPr>
            </a:br>
            <a:r>
              <a:rPr lang="ru-RU" sz="1400" dirty="0" smtClean="0">
                <a:latin typeface="Times New Roman" pitchFamily="18" charset="0"/>
                <a:cs typeface="Times New Roman" pitchFamily="18" charset="0"/>
              </a:rPr>
              <a:t>Здесь и микро- и </a:t>
            </a:r>
            <a:r>
              <a:rPr lang="ru-RU" sz="1400" dirty="0" smtClean="0">
                <a:latin typeface="Times New Roman" pitchFamily="18" charset="0"/>
                <a:cs typeface="Times New Roman" pitchFamily="18" charset="0"/>
              </a:rPr>
              <a:t>макрочастицы</a:t>
            </a:r>
            <a:r>
              <a:rPr lang="ru-RU" sz="1400" dirty="0" smtClean="0">
                <a:latin typeface="Times New Roman" pitchFamily="18" charset="0"/>
                <a:cs typeface="Times New Roman" pitchFamily="18" charset="0"/>
              </a:rPr>
              <a:t>.</a:t>
            </a:r>
            <a:br>
              <a:rPr lang="ru-RU" sz="1400" dirty="0" smtClean="0">
                <a:latin typeface="Times New Roman" pitchFamily="18" charset="0"/>
                <a:cs typeface="Times New Roman" pitchFamily="18" charset="0"/>
              </a:rPr>
            </a:br>
            <a:r>
              <a:rPr lang="ru-RU" sz="1400" dirty="0" smtClean="0">
                <a:latin typeface="Times New Roman" pitchFamily="18" charset="0"/>
                <a:cs typeface="Times New Roman" pitchFamily="18" charset="0"/>
              </a:rPr>
              <a:t>Помогает бороться с </a:t>
            </a:r>
            <a:r>
              <a:rPr lang="ru-RU" sz="1400" dirty="0" smtClean="0">
                <a:latin typeface="Times New Roman" pitchFamily="18" charset="0"/>
                <a:cs typeface="Times New Roman" pitchFamily="18" charset="0"/>
              </a:rPr>
              <a:t>болезнями,</a:t>
            </a:r>
          </a:p>
          <a:p>
            <a:r>
              <a:rPr lang="ru-RU" sz="1400" dirty="0" smtClean="0">
                <a:latin typeface="Times New Roman" pitchFamily="18" charset="0"/>
                <a:cs typeface="Times New Roman" pitchFamily="18" charset="0"/>
              </a:rPr>
              <a:t>Пейте дети молоко - будете здоровы.</a:t>
            </a:r>
            <a:r>
              <a:rPr lang="ru-RU" sz="1400" dirty="0" smtClean="0">
                <a:latin typeface="Times New Roman" pitchFamily="18" charset="0"/>
                <a:cs typeface="Times New Roman" pitchFamily="18" charset="0"/>
              </a:rPr>
              <a:t/>
            </a:r>
            <a:br>
              <a:rPr lang="ru-RU" sz="1400" dirty="0" smtClean="0">
                <a:latin typeface="Times New Roman" pitchFamily="18" charset="0"/>
                <a:cs typeface="Times New Roman" pitchFamily="18" charset="0"/>
              </a:rPr>
            </a:br>
            <a:endParaRPr lang="ru-RU" sz="1400" dirty="0" smtClean="0">
              <a:latin typeface="Times New Roman" pitchFamily="18" charset="0"/>
              <a:cs typeface="Times New Roman" pitchFamily="18" charset="0"/>
            </a:endParaRPr>
          </a:p>
          <a:p>
            <a:endParaRPr lang="ru-RU" sz="1400" dirty="0">
              <a:latin typeface="Times New Roman" pitchFamily="18" charset="0"/>
              <a:cs typeface="Times New Roman" pitchFamily="18" charset="0"/>
            </a:endParaRPr>
          </a:p>
        </p:txBody>
      </p:sp>
      <p:pic>
        <p:nvPicPr>
          <p:cNvPr id="4" name="Picture 4" descr="normal_EECKHOUT_Gerbrand_van_den_Presentation_In_The_Temple_1671"/>
          <p:cNvPicPr>
            <a:picLocks noChangeAspect="1" noChangeArrowheads="1"/>
          </p:cNvPicPr>
          <p:nvPr/>
        </p:nvPicPr>
        <p:blipFill>
          <a:blip r:embed="rId3" cstate="print"/>
          <a:srcRect/>
          <a:stretch>
            <a:fillRect/>
          </a:stretch>
        </p:blipFill>
        <p:spPr bwMode="auto">
          <a:xfrm>
            <a:off x="4355976" y="1124744"/>
            <a:ext cx="4248472" cy="4770107"/>
          </a:xfrm>
          <a:prstGeom prst="rect">
            <a:avLst/>
          </a:prstGeom>
          <a:noFill/>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457200" y="274638"/>
            <a:ext cx="8229600" cy="634082"/>
          </a:xfrm>
        </p:spPr>
        <p:txBody>
          <a:bodyPr>
            <a:normAutofit fontScale="90000"/>
          </a:bodyPr>
          <a:lstStyle/>
          <a:p>
            <a:r>
              <a:rPr lang="ru-RU" sz="3600" b="1" dirty="0">
                <a:solidFill>
                  <a:schemeClr val="accent2">
                    <a:lumMod val="75000"/>
                  </a:schemeClr>
                </a:solidFill>
                <a:latin typeface="Monotype Corsiva" pitchFamily="66" charset="0"/>
              </a:rPr>
              <a:t>Пейте, дети, молоко – будете здоровы!</a:t>
            </a:r>
          </a:p>
        </p:txBody>
      </p:sp>
      <p:sp>
        <p:nvSpPr>
          <p:cNvPr id="63491" name="Rectangle 3"/>
          <p:cNvSpPr>
            <a:spLocks noGrp="1" noChangeArrowheads="1"/>
          </p:cNvSpPr>
          <p:nvPr>
            <p:ph type="body" idx="1"/>
          </p:nvPr>
        </p:nvSpPr>
        <p:spPr>
          <a:xfrm>
            <a:off x="457200" y="908720"/>
            <a:ext cx="8229600" cy="5217443"/>
          </a:xfrm>
        </p:spPr>
        <p:txBody>
          <a:bodyPr/>
          <a:lstStyle/>
          <a:p>
            <a:pPr>
              <a:lnSpc>
                <a:spcPct val="80000"/>
              </a:lnSpc>
              <a:buFont typeface="Wingdings" pitchFamily="2" charset="2"/>
              <a:buNone/>
            </a:pPr>
            <a:r>
              <a:rPr lang="ru-RU" sz="1700" b="1" i="1" dirty="0">
                <a:solidFill>
                  <a:schemeClr val="accent2">
                    <a:lumMod val="75000"/>
                  </a:schemeClr>
                </a:solidFill>
                <a:latin typeface="Times New Roman" pitchFamily="18" charset="0"/>
                <a:cs typeface="Times New Roman" pitchFamily="18" charset="0"/>
              </a:rPr>
              <a:t>Ценность молока </a:t>
            </a:r>
            <a:r>
              <a:rPr lang="ru-RU" sz="1700" dirty="0">
                <a:latin typeface="Times New Roman" pitchFamily="18" charset="0"/>
                <a:cs typeface="Times New Roman" pitchFamily="18" charset="0"/>
              </a:rPr>
              <a:t>заключается еще в том, что пищевые вещества, входящие в состав, очень легко и быстро усваиваются организмом.</a:t>
            </a:r>
          </a:p>
          <a:p>
            <a:pPr>
              <a:lnSpc>
                <a:spcPct val="80000"/>
              </a:lnSpc>
            </a:pPr>
            <a:endParaRPr lang="ru-RU" sz="1700" dirty="0">
              <a:latin typeface="Times New Roman" pitchFamily="18" charset="0"/>
              <a:cs typeface="Times New Roman" pitchFamily="18" charset="0"/>
            </a:endParaRPr>
          </a:p>
          <a:p>
            <a:pPr>
              <a:lnSpc>
                <a:spcPct val="80000"/>
              </a:lnSpc>
              <a:buFont typeface="Wingdings" pitchFamily="2" charset="2"/>
              <a:buNone/>
            </a:pPr>
            <a:r>
              <a:rPr lang="ru-RU" sz="1700" b="1" i="1" dirty="0">
                <a:solidFill>
                  <a:schemeClr val="accent2">
                    <a:lumMod val="75000"/>
                  </a:schemeClr>
                </a:solidFill>
                <a:latin typeface="Times New Roman" pitchFamily="18" charset="0"/>
                <a:cs typeface="Times New Roman" pitchFamily="18" charset="0"/>
              </a:rPr>
              <a:t>Молоко</a:t>
            </a:r>
            <a:r>
              <a:rPr lang="ru-RU" sz="1700" dirty="0">
                <a:latin typeface="Times New Roman" pitchFamily="18" charset="0"/>
                <a:cs typeface="Times New Roman" pitchFamily="18" charset="0"/>
              </a:rPr>
              <a:t> незаменимо в диетическом и детском питании.</a:t>
            </a:r>
          </a:p>
          <a:p>
            <a:pPr>
              <a:lnSpc>
                <a:spcPct val="80000"/>
              </a:lnSpc>
            </a:pPr>
            <a:endParaRPr lang="ru-RU" sz="1700" dirty="0">
              <a:latin typeface="Times New Roman" pitchFamily="18" charset="0"/>
              <a:cs typeface="Times New Roman" pitchFamily="18" charset="0"/>
            </a:endParaRPr>
          </a:p>
          <a:p>
            <a:pPr>
              <a:lnSpc>
                <a:spcPct val="80000"/>
              </a:lnSpc>
              <a:buFont typeface="Wingdings" pitchFamily="2" charset="2"/>
              <a:buNone/>
            </a:pPr>
            <a:r>
              <a:rPr lang="ru-RU" sz="1700" b="1" i="1" dirty="0">
                <a:solidFill>
                  <a:schemeClr val="accent2">
                    <a:lumMod val="75000"/>
                  </a:schemeClr>
                </a:solidFill>
                <a:latin typeface="Times New Roman" pitchFamily="18" charset="0"/>
                <a:cs typeface="Times New Roman" pitchFamily="18" charset="0"/>
              </a:rPr>
              <a:t>Молоко </a:t>
            </a:r>
            <a:r>
              <a:rPr lang="ru-RU" sz="1700" dirty="0">
                <a:latin typeface="Times New Roman" pitchFamily="18" charset="0"/>
                <a:cs typeface="Times New Roman" pitchFamily="18" charset="0"/>
              </a:rPr>
              <a:t>и молочные продукты содержат достаточное количество </a:t>
            </a:r>
            <a:r>
              <a:rPr lang="ru-RU" sz="1700" dirty="0">
                <a:latin typeface="Times New Roman" pitchFamily="18" charset="0"/>
                <a:cs typeface="Times New Roman" pitchFamily="18" charset="0"/>
              </a:rPr>
              <a:t>легкоусваиваемого</a:t>
            </a:r>
            <a:r>
              <a:rPr lang="ru-RU" sz="1700" dirty="0">
                <a:latin typeface="Times New Roman" pitchFamily="18" charset="0"/>
                <a:cs typeface="Times New Roman" pitchFamily="18" charset="0"/>
              </a:rPr>
              <a:t> кальция – особенно необходимого для нормального формирования скелета детей.</a:t>
            </a:r>
          </a:p>
          <a:p>
            <a:pPr>
              <a:lnSpc>
                <a:spcPct val="80000"/>
              </a:lnSpc>
            </a:pPr>
            <a:endParaRPr lang="ru-RU" sz="1700" dirty="0">
              <a:latin typeface="Times New Roman" pitchFamily="18" charset="0"/>
              <a:cs typeface="Times New Roman" pitchFamily="18" charset="0"/>
            </a:endParaRPr>
          </a:p>
          <a:p>
            <a:pPr>
              <a:lnSpc>
                <a:spcPct val="80000"/>
              </a:lnSpc>
              <a:buFont typeface="Wingdings" pitchFamily="2" charset="2"/>
              <a:buNone/>
            </a:pPr>
            <a:r>
              <a:rPr lang="ru-RU" sz="1700" b="1" i="1" dirty="0">
                <a:solidFill>
                  <a:schemeClr val="accent2">
                    <a:lumMod val="75000"/>
                  </a:schemeClr>
                </a:solidFill>
                <a:latin typeface="Times New Roman" pitchFamily="18" charset="0"/>
                <a:cs typeface="Times New Roman" pitchFamily="18" charset="0"/>
              </a:rPr>
              <a:t>Без молока </a:t>
            </a:r>
            <a:r>
              <a:rPr lang="ru-RU" sz="1700" dirty="0">
                <a:latin typeface="Times New Roman" pitchFamily="18" charset="0"/>
                <a:cs typeface="Times New Roman" pitchFamily="18" charset="0"/>
              </a:rPr>
              <a:t>дети плохо растут, часто болеют и быстро утомляются, особенно школьники.</a:t>
            </a:r>
          </a:p>
          <a:p>
            <a:pPr>
              <a:lnSpc>
                <a:spcPct val="80000"/>
              </a:lnSpc>
            </a:pPr>
            <a:endParaRPr lang="ru-RU" sz="1700" dirty="0">
              <a:latin typeface="Times New Roman" pitchFamily="18" charset="0"/>
              <a:cs typeface="Times New Roman" pitchFamily="18" charset="0"/>
            </a:endParaRPr>
          </a:p>
          <a:p>
            <a:pPr>
              <a:lnSpc>
                <a:spcPct val="80000"/>
              </a:lnSpc>
              <a:buFont typeface="Wingdings" pitchFamily="2" charset="2"/>
              <a:buNone/>
            </a:pPr>
            <a:r>
              <a:rPr lang="ru-RU" sz="1700" b="1" i="1" dirty="0" smtClean="0">
                <a:solidFill>
                  <a:schemeClr val="accent2">
                    <a:lumMod val="75000"/>
                  </a:schemeClr>
                </a:solidFill>
                <a:latin typeface="Times New Roman" pitchFamily="18" charset="0"/>
                <a:cs typeface="Times New Roman" pitchFamily="18" charset="0"/>
              </a:rPr>
              <a:t>Ежедневно </a:t>
            </a:r>
            <a:r>
              <a:rPr lang="ru-RU" sz="1700" b="1" i="1" dirty="0">
                <a:solidFill>
                  <a:schemeClr val="accent2">
                    <a:lumMod val="75000"/>
                  </a:schemeClr>
                </a:solidFill>
                <a:latin typeface="Times New Roman" pitchFamily="18" charset="0"/>
                <a:cs typeface="Times New Roman" pitchFamily="18" charset="0"/>
              </a:rPr>
              <a:t>дети должны выпивать не менее двух стаканов молока</a:t>
            </a:r>
            <a:r>
              <a:rPr lang="ru-RU" sz="1700" b="1" i="1" dirty="0" smtClean="0">
                <a:solidFill>
                  <a:schemeClr val="accent2">
                    <a:lumMod val="75000"/>
                  </a:schemeClr>
                </a:solidFill>
                <a:latin typeface="Times New Roman" pitchFamily="18" charset="0"/>
                <a:cs typeface="Times New Roman" pitchFamily="18" charset="0"/>
              </a:rPr>
              <a:t>.</a:t>
            </a:r>
          </a:p>
          <a:p>
            <a:pPr lvl="0">
              <a:lnSpc>
                <a:spcPct val="80000"/>
              </a:lnSpc>
              <a:buNone/>
            </a:pPr>
            <a:endParaRPr lang="ru-RU" sz="1800" dirty="0" smtClean="0">
              <a:latin typeface="Arial" pitchFamily="34" charset="0"/>
              <a:ea typeface="Times New Roman" pitchFamily="18" charset="0"/>
              <a:cs typeface="PragmaticaKMM"/>
            </a:endParaRPr>
          </a:p>
          <a:p>
            <a:pPr lvl="0">
              <a:lnSpc>
                <a:spcPct val="80000"/>
              </a:lnSpc>
              <a:buNone/>
            </a:pPr>
            <a:r>
              <a:rPr lang="ru-RU" sz="1800" b="1" i="1" dirty="0" smtClean="0">
                <a:solidFill>
                  <a:schemeClr val="accent6">
                    <a:lumMod val="50000"/>
                  </a:schemeClr>
                </a:solidFill>
                <a:latin typeface="Times New Roman" pitchFamily="18" charset="0"/>
                <a:ea typeface="Times New Roman" pitchFamily="18" charset="0"/>
                <a:cs typeface="Times New Roman" pitchFamily="18" charset="0"/>
              </a:rPr>
              <a:t>100 г молока — 289 кДж (69 ккал).</a:t>
            </a:r>
            <a:endParaRPr lang="ru-RU" sz="2800" b="1" i="1" dirty="0" smtClean="0">
              <a:solidFill>
                <a:schemeClr val="accent6">
                  <a:lumMod val="50000"/>
                </a:schemeClr>
              </a:solidFill>
              <a:latin typeface="Times New Roman" pitchFamily="18" charset="0"/>
              <a:cs typeface="Times New Roman" pitchFamily="18" charset="0"/>
            </a:endParaRPr>
          </a:p>
          <a:p>
            <a:pPr>
              <a:lnSpc>
                <a:spcPct val="80000"/>
              </a:lnSpc>
              <a:buFont typeface="Wingdings" pitchFamily="2" charset="2"/>
              <a:buNone/>
            </a:pPr>
            <a:endParaRPr lang="ru-RU" sz="1700" b="1" i="1" dirty="0">
              <a:solidFill>
                <a:schemeClr val="accent2">
                  <a:lumMod val="75000"/>
                </a:schemeClr>
              </a:solidFill>
              <a:latin typeface="Times New Roman" pitchFamily="18" charset="0"/>
              <a:cs typeface="Times New Roman" pitchFamily="18" charset="0"/>
            </a:endParaRPr>
          </a:p>
        </p:txBody>
      </p:sp>
      <p:pic>
        <p:nvPicPr>
          <p:cNvPr id="915458" name="Picture 2" descr="anypics"/>
          <p:cNvPicPr>
            <a:picLocks noChangeAspect="1" noChangeArrowheads="1"/>
          </p:cNvPicPr>
          <p:nvPr/>
        </p:nvPicPr>
        <p:blipFill>
          <a:blip r:embed="rId3" cstate="print"/>
          <a:srcRect/>
          <a:stretch>
            <a:fillRect/>
          </a:stretch>
        </p:blipFill>
        <p:spPr bwMode="auto">
          <a:xfrm>
            <a:off x="5436096" y="4221088"/>
            <a:ext cx="3384376" cy="2516038"/>
          </a:xfrm>
          <a:prstGeom prst="rect">
            <a:avLst/>
          </a:prstGeom>
          <a:noFill/>
          <a:ln w="9525">
            <a:noFill/>
            <a:miter lim="800000"/>
            <a:headEnd/>
            <a:tailEnd/>
          </a:ln>
        </p:spPr>
      </p:pic>
      <p:pic>
        <p:nvPicPr>
          <p:cNvPr id="6" name="Picture 8"/>
          <p:cNvPicPr>
            <a:picLocks noChangeAspect="1" noChangeArrowheads="1"/>
          </p:cNvPicPr>
          <p:nvPr/>
        </p:nvPicPr>
        <p:blipFill>
          <a:blip r:embed="rId4" cstate="print"/>
          <a:srcRect/>
          <a:stretch>
            <a:fillRect/>
          </a:stretch>
        </p:blipFill>
        <p:spPr bwMode="auto">
          <a:xfrm>
            <a:off x="539552" y="4565144"/>
            <a:ext cx="3739119" cy="2292856"/>
          </a:xfrm>
          <a:prstGeom prst="rect">
            <a:avLst/>
          </a:prstGeom>
          <a:noFill/>
          <a:ln w="9525">
            <a:noFill/>
            <a:miter lim="800000"/>
            <a:headEnd/>
            <a:tailEnd/>
          </a:ln>
          <a:effectLst/>
        </p:spPr>
      </p:pic>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928769" name="Rectangle 1"/>
          <p:cNvSpPr>
            <a:spLocks noChangeArrowheads="1"/>
          </p:cNvSpPr>
          <p:nvPr/>
        </p:nvSpPr>
        <p:spPr bwMode="auto">
          <a:xfrm>
            <a:off x="0" y="60925"/>
            <a:ext cx="9144000" cy="57554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28600" algn="ctr" defTabSz="914400" rtl="0" eaLnBrk="1" fontAlgn="base" latinLnBrk="0" hangingPunct="1">
              <a:lnSpc>
                <a:spcPct val="100000"/>
              </a:lnSpc>
              <a:spcBef>
                <a:spcPct val="0"/>
              </a:spcBef>
              <a:spcAft>
                <a:spcPct val="0"/>
              </a:spcAft>
              <a:buClrTx/>
              <a:buSzTx/>
              <a:buFontTx/>
              <a:buNone/>
              <a:tabLst>
                <a:tab pos="342900" algn="l"/>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rPr>
              <a:t>Используемая литература:</a:t>
            </a:r>
            <a:endParaRPr kumimoji="0" lang="ru-RU" sz="2000" b="0" i="0" u="none" strike="noStrike" cap="none" normalizeH="0" baseline="0" dirty="0" smtClean="0">
              <a:ln>
                <a:noFill/>
              </a:ln>
              <a:solidFill>
                <a:schemeClr val="tx1"/>
              </a:solidFill>
              <a:effectLst/>
              <a:latin typeface="Arial" pitchFamily="34" charset="0"/>
            </a:endParaRPr>
          </a:p>
          <a:p>
            <a:pPr marL="0" marR="0" lvl="0" indent="228600" algn="l" defTabSz="914400" rtl="0" eaLnBrk="0" fontAlgn="base" latinLnBrk="0" hangingPunct="0">
              <a:lnSpc>
                <a:spcPct val="100000"/>
              </a:lnSpc>
              <a:spcBef>
                <a:spcPct val="0"/>
              </a:spcBef>
              <a:spcAft>
                <a:spcPct val="0"/>
              </a:spcAft>
              <a:buClrTx/>
              <a:buSzTx/>
              <a:buFontTx/>
              <a:buNone/>
              <a:tabLst>
                <a:tab pos="342900" algn="l"/>
              </a:tabLst>
            </a:pPr>
            <a:r>
              <a:rPr kumimoji="0" lang="ru-RU" sz="1200" b="0" i="0" u="none" strike="noStrike" cap="none" normalizeH="0" baseline="0" dirty="0" smtClean="0">
                <a:ln>
                  <a:noFill/>
                </a:ln>
                <a:solidFill>
                  <a:schemeClr val="tx1"/>
                </a:solidFill>
                <a:effectLst/>
                <a:latin typeface="Arial" pitchFamily="34" charset="0"/>
                <a:ea typeface="Times New Roman" pitchFamily="18" charset="0"/>
              </a:rPr>
              <a:t>   </a:t>
            </a:r>
            <a:endParaRPr kumimoji="0" lang="ru-RU" sz="900" b="0" i="0" u="none" strike="noStrike" cap="none" normalizeH="0" baseline="0" dirty="0" smtClean="0">
              <a:ln>
                <a:noFill/>
              </a:ln>
              <a:solidFill>
                <a:schemeClr val="tx1"/>
              </a:solidFill>
              <a:effectLst/>
              <a:latin typeface="Arial" pitchFamily="34" charset="0"/>
            </a:endParaRPr>
          </a:p>
          <a:p>
            <a:pPr marL="0" marR="0" lvl="0" indent="228600" algn="l" defTabSz="914400" rtl="0" eaLnBrk="0" fontAlgn="base" latinLnBrk="0" hangingPunct="0">
              <a:lnSpc>
                <a:spcPct val="100000"/>
              </a:lnSpc>
              <a:spcBef>
                <a:spcPct val="0"/>
              </a:spcBef>
              <a:spcAft>
                <a:spcPct val="0"/>
              </a:spcAft>
              <a:buClrTx/>
              <a:buSzTx/>
              <a:buFontTx/>
              <a:buChar char="•"/>
              <a:tabLst>
                <a:tab pos="342900" algn="l"/>
              </a:tabLst>
            </a:pPr>
            <a:r>
              <a:rPr kumimoji="0" lang="ru-RU" sz="1400" b="0" i="0" u="none" strike="noStrike" cap="none" normalizeH="0" baseline="0" dirty="0" smtClean="0">
                <a:ln>
                  <a:noFill/>
                </a:ln>
                <a:solidFill>
                  <a:schemeClr val="tx1"/>
                </a:solidFill>
                <a:effectLst/>
                <a:latin typeface="Arial" pitchFamily="34" charset="0"/>
                <a:ea typeface="Times New Roman" pitchFamily="18" charset="0"/>
              </a:rPr>
              <a:t>Елманов</a:t>
            </a:r>
            <a:r>
              <a:rPr kumimoji="0" lang="ru-RU" sz="1400" b="0" i="0" u="none" strike="noStrike" cap="none" normalizeH="0" baseline="0" dirty="0" smtClean="0">
                <a:ln>
                  <a:noFill/>
                </a:ln>
                <a:solidFill>
                  <a:schemeClr val="tx1"/>
                </a:solidFill>
                <a:effectLst/>
                <a:latin typeface="Arial" pitchFamily="34" charset="0"/>
                <a:ea typeface="Times New Roman" pitchFamily="18" charset="0"/>
              </a:rPr>
              <a:t> С.Ф., </a:t>
            </a:r>
            <a:r>
              <a:rPr kumimoji="0" lang="ru-RU" sz="1400" b="0" i="0" u="none" strike="noStrike" cap="none" normalizeH="0" baseline="0" dirty="0" smtClean="0">
                <a:ln>
                  <a:noFill/>
                </a:ln>
                <a:solidFill>
                  <a:schemeClr val="tx1"/>
                </a:solidFill>
                <a:effectLst/>
                <a:latin typeface="Arial" pitchFamily="34" charset="0"/>
                <a:ea typeface="Times New Roman" pitchFamily="18" charset="0"/>
              </a:rPr>
              <a:t>Ловачёва</a:t>
            </a:r>
            <a:r>
              <a:rPr kumimoji="0" lang="ru-RU" sz="1400" b="0" i="0" u="none" strike="noStrike" cap="none" normalizeH="0" baseline="0" dirty="0" smtClean="0">
                <a:ln>
                  <a:noFill/>
                </a:ln>
                <a:solidFill>
                  <a:schemeClr val="tx1"/>
                </a:solidFill>
                <a:effectLst/>
                <a:latin typeface="Arial" pitchFamily="34" charset="0"/>
                <a:ea typeface="Times New Roman" pitchFamily="18" charset="0"/>
              </a:rPr>
              <a:t> Г.Н., Успенская </a:t>
            </a:r>
            <a:r>
              <a:rPr kumimoji="0" lang="en-US" sz="1400" b="0" i="0" u="none" strike="noStrike" cap="none" normalizeH="0" baseline="0" dirty="0" smtClean="0">
                <a:ln>
                  <a:noFill/>
                </a:ln>
                <a:solidFill>
                  <a:schemeClr val="tx1"/>
                </a:solidFill>
                <a:effectLst/>
                <a:latin typeface="Arial" pitchFamily="34" charset="0"/>
                <a:ea typeface="Times New Roman" pitchFamily="18" charset="0"/>
              </a:rPr>
              <a:t>H</a:t>
            </a:r>
            <a:r>
              <a:rPr kumimoji="0" lang="ru-RU" sz="1400" b="0" i="0" u="none" strike="noStrike" cap="none" normalizeH="0" baseline="0" dirty="0" smtClean="0">
                <a:ln>
                  <a:noFill/>
                </a:ln>
                <a:solidFill>
                  <a:schemeClr val="tx1"/>
                </a:solidFill>
                <a:effectLst/>
                <a:latin typeface="Arial" pitchFamily="34" charset="0"/>
                <a:ea typeface="Times New Roman" pitchFamily="18" charset="0"/>
              </a:rPr>
              <a:t>.</a:t>
            </a:r>
            <a:r>
              <a:rPr kumimoji="0" lang="en-US" sz="1400" b="0" i="0" u="none" strike="noStrike" cap="none" normalizeH="0" baseline="0" dirty="0" smtClean="0">
                <a:ln>
                  <a:noFill/>
                </a:ln>
                <a:solidFill>
                  <a:schemeClr val="tx1"/>
                </a:solidFill>
                <a:effectLst/>
                <a:latin typeface="Arial" pitchFamily="34" charset="0"/>
                <a:ea typeface="Times New Roman" pitchFamily="18" charset="0"/>
              </a:rPr>
              <a:t>P</a:t>
            </a:r>
            <a:r>
              <a:rPr kumimoji="0" lang="ru-RU" sz="1400" b="0" i="0" u="none" strike="noStrike" cap="none" normalizeH="0" baseline="0" dirty="0" smtClean="0">
                <a:ln>
                  <a:noFill/>
                </a:ln>
                <a:solidFill>
                  <a:schemeClr val="tx1"/>
                </a:solidFill>
                <a:effectLst/>
                <a:latin typeface="Arial" pitchFamily="34" charset="0"/>
                <a:ea typeface="Times New Roman" pitchFamily="18" charset="0"/>
              </a:rPr>
              <a:t>. Контроль качества продукции  общественного питания. – М.: Экономика, 2008.</a:t>
            </a:r>
            <a:endParaRPr kumimoji="0" lang="ru-RU" sz="1400" b="0" i="0" u="none" strike="noStrike" cap="none" normalizeH="0" baseline="0" dirty="0" smtClean="0">
              <a:ln>
                <a:noFill/>
              </a:ln>
              <a:solidFill>
                <a:schemeClr val="tx1"/>
              </a:solidFill>
              <a:effectLst/>
              <a:latin typeface="Arial" pitchFamily="34" charset="0"/>
            </a:endParaRPr>
          </a:p>
          <a:p>
            <a:pPr marL="0" marR="0" lvl="0" indent="228600" algn="l" defTabSz="914400" rtl="0" eaLnBrk="0" fontAlgn="base" latinLnBrk="0" hangingPunct="0">
              <a:lnSpc>
                <a:spcPct val="100000"/>
              </a:lnSpc>
              <a:spcBef>
                <a:spcPct val="0"/>
              </a:spcBef>
              <a:spcAft>
                <a:spcPct val="0"/>
              </a:spcAft>
              <a:buClrTx/>
              <a:buSzTx/>
              <a:buFontTx/>
              <a:buChar char="•"/>
              <a:tabLst>
                <a:tab pos="342900" algn="l"/>
              </a:tabLst>
            </a:pPr>
            <a:r>
              <a:rPr kumimoji="0" lang="ru-RU" sz="1400" b="0" i="0" u="none" strike="noStrike" cap="none" normalizeH="0" baseline="0" dirty="0" smtClean="0">
                <a:ln>
                  <a:noFill/>
                </a:ln>
                <a:solidFill>
                  <a:schemeClr val="tx1"/>
                </a:solidFill>
                <a:effectLst/>
                <a:latin typeface="Arial" pitchFamily="34" charset="0"/>
                <a:ea typeface="Times New Roman" pitchFamily="18" charset="0"/>
              </a:rPr>
              <a:t>Малыгина В.Ф., Рубина Е.</a:t>
            </a:r>
            <a:r>
              <a:rPr kumimoji="0" lang="en-US" sz="1400" b="0" i="0" u="none" strike="noStrike" cap="none" normalizeH="0" baseline="0" dirty="0" smtClean="0">
                <a:ln>
                  <a:noFill/>
                </a:ln>
                <a:solidFill>
                  <a:schemeClr val="tx1"/>
                </a:solidFill>
                <a:effectLst/>
                <a:latin typeface="Arial" pitchFamily="34" charset="0"/>
                <a:ea typeface="Times New Roman" pitchFamily="18" charset="0"/>
              </a:rPr>
              <a:t>A</a:t>
            </a:r>
            <a:r>
              <a:rPr kumimoji="0" lang="ru-RU" sz="1400" b="0" i="0" u="none" strike="noStrike" cap="none" normalizeH="0" baseline="0" dirty="0" smtClean="0">
                <a:ln>
                  <a:noFill/>
                </a:ln>
                <a:solidFill>
                  <a:schemeClr val="tx1"/>
                </a:solidFill>
                <a:effectLst/>
                <a:latin typeface="Arial" pitchFamily="34" charset="0"/>
                <a:ea typeface="Times New Roman" pitchFamily="18" charset="0"/>
              </a:rPr>
              <a:t>. Основы физиологии питания, гигиена и санитария. – М.: Форум, 2011.</a:t>
            </a:r>
            <a:endParaRPr kumimoji="0" lang="ru-RU" sz="1400" b="0" i="0" u="none" strike="noStrike" cap="none" normalizeH="0" baseline="0" dirty="0" smtClean="0">
              <a:ln>
                <a:noFill/>
              </a:ln>
              <a:solidFill>
                <a:schemeClr val="tx1"/>
              </a:solidFill>
              <a:effectLst/>
              <a:latin typeface="Arial" pitchFamily="34" charset="0"/>
            </a:endParaRPr>
          </a:p>
          <a:p>
            <a:pPr marL="0" marR="0" lvl="0" indent="228600" algn="l" defTabSz="914400" rtl="0" eaLnBrk="0" fontAlgn="base" latinLnBrk="0" hangingPunct="0">
              <a:lnSpc>
                <a:spcPct val="100000"/>
              </a:lnSpc>
              <a:spcBef>
                <a:spcPct val="0"/>
              </a:spcBef>
              <a:spcAft>
                <a:spcPct val="0"/>
              </a:spcAft>
              <a:buClrTx/>
              <a:buSzTx/>
              <a:buFontTx/>
              <a:buChar char="•"/>
              <a:tabLst>
                <a:tab pos="342900" algn="l"/>
              </a:tabLst>
            </a:pPr>
            <a:r>
              <a:rPr kumimoji="0" lang="ru-RU" sz="1400" b="0" i="0" u="none" strike="noStrike" cap="none" normalizeH="0" baseline="0" dirty="0" smtClean="0">
                <a:ln>
                  <a:noFill/>
                </a:ln>
                <a:solidFill>
                  <a:schemeClr val="tx1"/>
                </a:solidFill>
                <a:effectLst/>
                <a:latin typeface="Arial" pitchFamily="34" charset="0"/>
                <a:ea typeface="Times New Roman" pitchFamily="18" charset="0"/>
              </a:rPr>
              <a:t>Матюхина З.П. Основы физиологии питания, гигиены и санитарии. Учебник: - М.: Издательский центр «АКАДЕМИЯ», 2009.</a:t>
            </a:r>
            <a:endParaRPr kumimoji="0" lang="ru-RU" sz="1400" b="0" i="0" u="none" strike="noStrike" cap="none" normalizeH="0" baseline="0" dirty="0" smtClean="0">
              <a:ln>
                <a:noFill/>
              </a:ln>
              <a:solidFill>
                <a:schemeClr val="tx1"/>
              </a:solidFill>
              <a:effectLst/>
              <a:latin typeface="Arial" pitchFamily="34" charset="0"/>
            </a:endParaRPr>
          </a:p>
          <a:p>
            <a:pPr marL="0" marR="0" lvl="0" indent="228600" algn="l" defTabSz="914400" rtl="0" eaLnBrk="0" fontAlgn="base" latinLnBrk="0" hangingPunct="0">
              <a:lnSpc>
                <a:spcPct val="100000"/>
              </a:lnSpc>
              <a:spcBef>
                <a:spcPct val="0"/>
              </a:spcBef>
              <a:spcAft>
                <a:spcPct val="0"/>
              </a:spcAft>
              <a:buClrTx/>
              <a:buSzTx/>
              <a:buFontTx/>
              <a:buChar char="•"/>
              <a:tabLst>
                <a:tab pos="342900" algn="l"/>
              </a:tabLst>
            </a:pPr>
            <a:r>
              <a:rPr kumimoji="0" lang="ru-RU" sz="1400" b="0" i="0" u="none" strike="noStrike" cap="none" normalizeH="0" baseline="0" dirty="0" smtClean="0">
                <a:ln>
                  <a:noFill/>
                </a:ln>
                <a:solidFill>
                  <a:schemeClr val="tx1"/>
                </a:solidFill>
                <a:effectLst/>
                <a:latin typeface="Arial" pitchFamily="34" charset="0"/>
                <a:ea typeface="Times New Roman" pitchFamily="18" charset="0"/>
              </a:rPr>
              <a:t>Мармузова</a:t>
            </a:r>
            <a:r>
              <a:rPr kumimoji="0" lang="ru-RU" sz="1400" b="0" i="0" u="none" strike="noStrike" cap="none" normalizeH="0" baseline="0" dirty="0" smtClean="0">
                <a:ln>
                  <a:noFill/>
                </a:ln>
                <a:solidFill>
                  <a:schemeClr val="tx1"/>
                </a:solidFill>
                <a:effectLst/>
                <a:latin typeface="Arial" pitchFamily="34" charset="0"/>
                <a:ea typeface="Times New Roman" pitchFamily="18" charset="0"/>
              </a:rPr>
              <a:t> Л.В. Основы микробиологии, санитарии и гигиены в пищевой промышленности. - М.: Издательский центр «АКАДЕМИЯ»,   2008.</a:t>
            </a:r>
            <a:endParaRPr kumimoji="0" lang="ru-RU" sz="1400" b="0" i="0" u="none" strike="noStrike" cap="none" normalizeH="0" baseline="0" dirty="0" smtClean="0">
              <a:ln>
                <a:noFill/>
              </a:ln>
              <a:solidFill>
                <a:schemeClr val="tx1"/>
              </a:solidFill>
              <a:effectLst/>
              <a:latin typeface="Arial" pitchFamily="34" charset="0"/>
            </a:endParaRPr>
          </a:p>
          <a:p>
            <a:pPr marL="0" marR="0" lvl="0" indent="228600" algn="l" defTabSz="914400" rtl="0" eaLnBrk="0" fontAlgn="base" latinLnBrk="0" hangingPunct="0">
              <a:lnSpc>
                <a:spcPct val="100000"/>
              </a:lnSpc>
              <a:spcBef>
                <a:spcPct val="0"/>
              </a:spcBef>
              <a:spcAft>
                <a:spcPct val="0"/>
              </a:spcAft>
              <a:buClrTx/>
              <a:buSzTx/>
              <a:buFontTx/>
              <a:buChar char="•"/>
              <a:tabLst>
                <a:tab pos="342900" algn="l"/>
              </a:tabLst>
            </a:pPr>
            <a:r>
              <a:rPr kumimoji="0" lang="ru-RU" sz="1400" b="0" i="0" u="none" strike="noStrike" cap="none" normalizeH="0" baseline="0" dirty="0" smtClean="0">
                <a:ln>
                  <a:noFill/>
                </a:ln>
                <a:solidFill>
                  <a:schemeClr val="tx1"/>
                </a:solidFill>
                <a:effectLst/>
                <a:latin typeface="Arial" pitchFamily="34" charset="0"/>
                <a:ea typeface="Times New Roman" pitchFamily="18" charset="0"/>
              </a:rPr>
              <a:t>Мартинчик</a:t>
            </a:r>
            <a:r>
              <a:rPr kumimoji="0" lang="ru-RU" sz="1400" b="0" i="0" u="none" strike="noStrike" cap="none" normalizeH="0" baseline="0" dirty="0" smtClean="0">
                <a:ln>
                  <a:noFill/>
                </a:ln>
                <a:solidFill>
                  <a:schemeClr val="tx1"/>
                </a:solidFill>
                <a:effectLst/>
                <a:latin typeface="Arial" pitchFamily="34" charset="0"/>
                <a:ea typeface="Times New Roman" pitchFamily="18" charset="0"/>
              </a:rPr>
              <a:t> А.Н., Королев А.А., </a:t>
            </a:r>
            <a:r>
              <a:rPr kumimoji="0" lang="ru-RU" sz="1400" b="0" i="0" u="none" strike="noStrike" cap="none" normalizeH="0" baseline="0" dirty="0" smtClean="0">
                <a:ln>
                  <a:noFill/>
                </a:ln>
                <a:solidFill>
                  <a:schemeClr val="tx1"/>
                </a:solidFill>
                <a:effectLst/>
                <a:latin typeface="Arial" pitchFamily="34" charset="0"/>
                <a:ea typeface="Times New Roman" pitchFamily="18" charset="0"/>
              </a:rPr>
              <a:t>Несвежский</a:t>
            </a:r>
            <a:r>
              <a:rPr kumimoji="0" lang="ru-RU" sz="1400" b="0" i="0" u="none" strike="noStrike" cap="none" normalizeH="0" baseline="0" dirty="0" smtClean="0">
                <a:ln>
                  <a:noFill/>
                </a:ln>
                <a:solidFill>
                  <a:schemeClr val="tx1"/>
                </a:solidFill>
                <a:effectLst/>
                <a:latin typeface="Arial" pitchFamily="34" charset="0"/>
                <a:ea typeface="Times New Roman" pitchFamily="18" charset="0"/>
              </a:rPr>
              <a:t> Ю.В..  Физиология питания, санитария и гигиена. - М.: Академия, 2010.</a:t>
            </a:r>
            <a:endParaRPr kumimoji="0" lang="ru-RU" sz="1400" b="0" i="0" u="none" strike="noStrike" cap="none" normalizeH="0" baseline="0" dirty="0" smtClean="0">
              <a:ln>
                <a:noFill/>
              </a:ln>
              <a:solidFill>
                <a:schemeClr val="tx1"/>
              </a:solidFill>
              <a:effectLst/>
              <a:latin typeface="Arial" pitchFamily="34" charset="0"/>
            </a:endParaRPr>
          </a:p>
          <a:p>
            <a:pPr marL="0" marR="0" lvl="0" indent="228600" algn="l" defTabSz="914400" rtl="0" eaLnBrk="0" fontAlgn="base" latinLnBrk="0" hangingPunct="0">
              <a:lnSpc>
                <a:spcPct val="100000"/>
              </a:lnSpc>
              <a:spcBef>
                <a:spcPct val="0"/>
              </a:spcBef>
              <a:spcAft>
                <a:spcPct val="0"/>
              </a:spcAft>
              <a:buClrTx/>
              <a:buSzTx/>
              <a:buFontTx/>
              <a:buChar char="•"/>
              <a:tabLst>
                <a:tab pos="342900" algn="l"/>
              </a:tabLst>
            </a:pPr>
            <a:r>
              <a:rPr kumimoji="0" lang="ru-RU" sz="1400" b="0" i="0" u="none" strike="noStrike" cap="none" normalizeH="0" baseline="0" dirty="0" smtClean="0">
                <a:ln>
                  <a:noFill/>
                </a:ln>
                <a:solidFill>
                  <a:schemeClr val="tx1"/>
                </a:solidFill>
                <a:effectLst/>
                <a:latin typeface="Arial" pitchFamily="34" charset="0"/>
                <a:ea typeface="Times New Roman" pitchFamily="18" charset="0"/>
              </a:rPr>
              <a:t>Мудрецова-Висс</a:t>
            </a:r>
            <a:r>
              <a:rPr kumimoji="0" lang="ru-RU" sz="1400" b="0" i="0" u="none" strike="noStrike" cap="none" normalizeH="0" baseline="0" dirty="0" smtClean="0">
                <a:ln>
                  <a:noFill/>
                </a:ln>
                <a:solidFill>
                  <a:schemeClr val="tx1"/>
                </a:solidFill>
                <a:effectLst/>
                <a:latin typeface="Arial" pitchFamily="34" charset="0"/>
                <a:ea typeface="Times New Roman" pitchFamily="18" charset="0"/>
              </a:rPr>
              <a:t> К.А., </a:t>
            </a:r>
            <a:r>
              <a:rPr kumimoji="0" lang="ru-RU" sz="1400" b="0" i="0" u="none" strike="noStrike" cap="none" normalizeH="0" baseline="0" dirty="0" smtClean="0">
                <a:ln>
                  <a:noFill/>
                </a:ln>
                <a:solidFill>
                  <a:schemeClr val="tx1"/>
                </a:solidFill>
                <a:effectLst/>
                <a:latin typeface="Arial" pitchFamily="34" charset="0"/>
                <a:ea typeface="Times New Roman" pitchFamily="18" charset="0"/>
              </a:rPr>
              <a:t>Дедюхина</a:t>
            </a:r>
            <a:r>
              <a:rPr kumimoji="0" lang="ru-RU" sz="1400" b="0" i="0" u="none" strike="noStrike" cap="none" normalizeH="0" baseline="0" dirty="0" smtClean="0">
                <a:ln>
                  <a:noFill/>
                </a:ln>
                <a:solidFill>
                  <a:schemeClr val="tx1"/>
                </a:solidFill>
                <a:effectLst/>
                <a:latin typeface="Arial" pitchFamily="34" charset="0"/>
                <a:ea typeface="Times New Roman" pitchFamily="18" charset="0"/>
              </a:rPr>
              <a:t> В.П. Микробиология, санитария и гигиена. - М.: ИД «ФОРУМ»: ИНФРА-М, 2008.</a:t>
            </a:r>
            <a:endParaRPr kumimoji="0" lang="ru-RU" sz="1400" b="0" i="0" u="none" strike="noStrike" cap="none" normalizeH="0" baseline="0" dirty="0" smtClean="0">
              <a:ln>
                <a:noFill/>
              </a:ln>
              <a:solidFill>
                <a:schemeClr val="tx1"/>
              </a:solidFill>
              <a:effectLst/>
              <a:latin typeface="Arial" pitchFamily="34" charset="0"/>
            </a:endParaRPr>
          </a:p>
          <a:p>
            <a:pPr marL="0" marR="0" lvl="0" indent="228600" algn="l" defTabSz="914400" rtl="0" eaLnBrk="0" fontAlgn="base" latinLnBrk="0" hangingPunct="0">
              <a:lnSpc>
                <a:spcPct val="100000"/>
              </a:lnSpc>
              <a:spcBef>
                <a:spcPct val="0"/>
              </a:spcBef>
              <a:spcAft>
                <a:spcPct val="0"/>
              </a:spcAft>
              <a:buClrTx/>
              <a:buSzTx/>
              <a:buFontTx/>
              <a:buChar char="•"/>
              <a:tabLst>
                <a:tab pos="342900" algn="l"/>
              </a:tabLst>
            </a:pPr>
            <a:r>
              <a:rPr kumimoji="0" lang="ru-RU" sz="1400" b="0" i="0" u="none" strike="noStrike" cap="none" normalizeH="0" baseline="0" dirty="0" smtClean="0">
                <a:ln>
                  <a:noFill/>
                </a:ln>
                <a:solidFill>
                  <a:schemeClr val="tx1"/>
                </a:solidFill>
                <a:effectLst/>
                <a:latin typeface="Arial" pitchFamily="34" charset="0"/>
                <a:ea typeface="Times New Roman" pitchFamily="18" charset="0"/>
              </a:rPr>
              <a:t>Рубина Е.А. Санитария и гигиена питания.- М.: АКАДЕМИЯ, 2010.</a:t>
            </a:r>
            <a:endParaRPr kumimoji="0" lang="ru-RU" sz="1400" b="0" i="0" u="none" strike="noStrike" cap="none" normalizeH="0" baseline="0" dirty="0" smtClean="0">
              <a:ln>
                <a:noFill/>
              </a:ln>
              <a:solidFill>
                <a:schemeClr val="tx1"/>
              </a:solidFill>
              <a:effectLst/>
              <a:latin typeface="Arial" pitchFamily="34" charset="0"/>
            </a:endParaRPr>
          </a:p>
          <a:p>
            <a:pPr marL="0" marR="0" lvl="0" indent="228600" algn="l" defTabSz="914400" rtl="0" eaLnBrk="0" fontAlgn="base" latinLnBrk="0" hangingPunct="0">
              <a:lnSpc>
                <a:spcPct val="100000"/>
              </a:lnSpc>
              <a:spcBef>
                <a:spcPct val="0"/>
              </a:spcBef>
              <a:spcAft>
                <a:spcPct val="0"/>
              </a:spcAft>
              <a:buClrTx/>
              <a:buSzTx/>
              <a:buFontTx/>
              <a:buChar char="•"/>
              <a:tabLst>
                <a:tab pos="342900" algn="l"/>
              </a:tabLst>
            </a:pPr>
            <a:r>
              <a:rPr kumimoji="0" lang="ru-RU" sz="1400" b="0" i="0" u="none" strike="noStrike" cap="none" normalizeH="0" baseline="0" dirty="0" smtClean="0">
                <a:ln>
                  <a:noFill/>
                </a:ln>
                <a:solidFill>
                  <a:schemeClr val="tx1"/>
                </a:solidFill>
                <a:effectLst/>
                <a:latin typeface="Arial" pitchFamily="34" charset="0"/>
                <a:ea typeface="Times New Roman" pitchFamily="18" charset="0"/>
              </a:rPr>
              <a:t>Рубина Е.А., Малыгина В.Ф. Микробиология,  физиология, санитария: учебное пособие. М.: ИД «ФОРУМ», 2009.</a:t>
            </a:r>
            <a:endParaRPr kumimoji="0" lang="ru-RU" sz="1400" b="0" i="0" u="none" strike="noStrike" cap="none" normalizeH="0" baseline="0" dirty="0" smtClean="0">
              <a:ln>
                <a:noFill/>
              </a:ln>
              <a:solidFill>
                <a:schemeClr val="tx1"/>
              </a:solidFill>
              <a:effectLst/>
              <a:latin typeface="Arial" pitchFamily="34" charset="0"/>
            </a:endParaRPr>
          </a:p>
          <a:p>
            <a:pPr marL="0" marR="0" lvl="0" indent="228600" algn="l" defTabSz="914400" rtl="0" eaLnBrk="0" fontAlgn="base" latinLnBrk="0" hangingPunct="0">
              <a:lnSpc>
                <a:spcPct val="100000"/>
              </a:lnSpc>
              <a:spcBef>
                <a:spcPct val="0"/>
              </a:spcBef>
              <a:spcAft>
                <a:spcPct val="0"/>
              </a:spcAft>
              <a:buClrTx/>
              <a:buSzTx/>
              <a:buFontTx/>
              <a:buChar char="•"/>
              <a:tabLst>
                <a:tab pos="342900" algn="l"/>
              </a:tabLst>
            </a:pPr>
            <a:r>
              <a:rPr kumimoji="0" lang="ru-RU" sz="1400" b="0" i="0" u="none" strike="noStrike" cap="none" normalizeH="0" baseline="0" dirty="0" smtClean="0">
                <a:ln>
                  <a:noFill/>
                </a:ln>
                <a:solidFill>
                  <a:schemeClr val="tx1"/>
                </a:solidFill>
                <a:effectLst/>
                <a:latin typeface="Arial" pitchFamily="34" charset="0"/>
                <a:ea typeface="Times New Roman" pitchFamily="18" charset="0"/>
              </a:rPr>
              <a:t>Собственные исследования: анкетирование, тестирование на содержание глюкозы, взвешивание, наблюдения.</a:t>
            </a:r>
            <a:endParaRPr kumimoji="0" lang="ru-RU" sz="1400" b="0" i="0" u="none" strike="noStrike" cap="none" normalizeH="0" baseline="0" dirty="0" smtClean="0">
              <a:ln>
                <a:noFill/>
              </a:ln>
              <a:solidFill>
                <a:schemeClr val="tx1"/>
              </a:solidFill>
              <a:effectLst/>
              <a:latin typeface="Arial" pitchFamily="34" charset="0"/>
            </a:endParaRPr>
          </a:p>
          <a:p>
            <a:pPr marL="0" marR="0" lvl="0" indent="228600" algn="l" defTabSz="914400" rtl="0" eaLnBrk="0" fontAlgn="base" latinLnBrk="0" hangingPunct="0">
              <a:lnSpc>
                <a:spcPct val="100000"/>
              </a:lnSpc>
              <a:spcBef>
                <a:spcPct val="0"/>
              </a:spcBef>
              <a:spcAft>
                <a:spcPct val="0"/>
              </a:spcAft>
              <a:buClrTx/>
              <a:buSzTx/>
              <a:buFontTx/>
              <a:buChar char="•"/>
              <a:tabLst>
                <a:tab pos="342900" algn="l"/>
              </a:tabLst>
            </a:pPr>
            <a:r>
              <a:rPr kumimoji="0" lang="ru-RU" sz="1400" b="0" i="0" u="none" strike="noStrike" cap="none" normalizeH="0" baseline="0" dirty="0" smtClean="0">
                <a:ln>
                  <a:noFill/>
                </a:ln>
                <a:solidFill>
                  <a:schemeClr val="tx1"/>
                </a:solidFill>
                <a:effectLst/>
                <a:latin typeface="Arial" pitchFamily="34" charset="0"/>
                <a:ea typeface="Times New Roman" pitchFamily="18" charset="0"/>
                <a:hlinkClick r:id="rId3"/>
              </a:rPr>
              <a:t>http://rosmoloko.ru/</a:t>
            </a:r>
            <a:r>
              <a:rPr kumimoji="0" lang="ru-RU" sz="1400" b="0" i="0" u="none" strike="noStrike" cap="none" normalizeH="0" baseline="0" dirty="0" smtClean="0">
                <a:ln>
                  <a:noFill/>
                </a:ln>
                <a:solidFill>
                  <a:schemeClr val="tx1"/>
                </a:solidFill>
                <a:effectLst/>
                <a:latin typeface="Arial" pitchFamily="34" charset="0"/>
                <a:ea typeface="Times New Roman" pitchFamily="18" charset="0"/>
              </a:rPr>
              <a:t>  </a:t>
            </a:r>
            <a:endParaRPr kumimoji="0" lang="ru-RU" sz="1400" b="0" i="0" u="none" strike="noStrike" cap="none" normalizeH="0" baseline="0" dirty="0" smtClean="0">
              <a:ln>
                <a:noFill/>
              </a:ln>
              <a:solidFill>
                <a:schemeClr val="tx1"/>
              </a:solidFill>
              <a:effectLst/>
              <a:latin typeface="Arial" pitchFamily="34" charset="0"/>
            </a:endParaRPr>
          </a:p>
          <a:p>
            <a:pPr marL="0" marR="0" lvl="0" indent="228600" algn="l" defTabSz="914400" rtl="0" eaLnBrk="0" fontAlgn="base" latinLnBrk="0" hangingPunct="0">
              <a:lnSpc>
                <a:spcPct val="100000"/>
              </a:lnSpc>
              <a:spcBef>
                <a:spcPct val="0"/>
              </a:spcBef>
              <a:spcAft>
                <a:spcPct val="0"/>
              </a:spcAft>
              <a:buClrTx/>
              <a:buSzTx/>
              <a:buFontTx/>
              <a:buNone/>
              <a:tabLst>
                <a:tab pos="342900" algn="l"/>
              </a:tabLst>
            </a:pPr>
            <a:r>
              <a:rPr kumimoji="0" lang="ru-RU" sz="1400" b="0" i="0" u="none" strike="noStrike" cap="none" normalizeH="0" baseline="0" dirty="0" smtClean="0">
                <a:ln>
                  <a:noFill/>
                </a:ln>
                <a:solidFill>
                  <a:schemeClr val="tx1"/>
                </a:solidFill>
                <a:effectLst/>
                <a:latin typeface="Arial" pitchFamily="34" charset="0"/>
                <a:ea typeface="Times New Roman" pitchFamily="18" charset="0"/>
                <a:hlinkClick r:id="rId4"/>
              </a:rPr>
              <a:t>http://priem-gostey.narod.ru/images/stolovaya.jpg</a:t>
            </a:r>
            <a:r>
              <a:rPr kumimoji="0" lang="ru-RU" sz="1400" b="0" i="0" u="none" strike="noStrike" cap="none" normalizeH="0" baseline="0" dirty="0" smtClean="0">
                <a:ln>
                  <a:noFill/>
                </a:ln>
                <a:solidFill>
                  <a:schemeClr val="tx1"/>
                </a:solidFill>
                <a:effectLst/>
                <a:latin typeface="Arial" pitchFamily="34" charset="0"/>
                <a:ea typeface="Times New Roman" pitchFamily="18" charset="0"/>
              </a:rPr>
              <a:t> </a:t>
            </a:r>
            <a:endParaRPr kumimoji="0" lang="ru-RU" sz="1400" b="0" i="0" u="none" strike="noStrike" cap="none" normalizeH="0" baseline="0" dirty="0" smtClean="0">
              <a:ln>
                <a:noFill/>
              </a:ln>
              <a:solidFill>
                <a:schemeClr val="tx1"/>
              </a:solidFill>
              <a:effectLst/>
              <a:latin typeface="Arial" pitchFamily="34" charset="0"/>
            </a:endParaRPr>
          </a:p>
          <a:p>
            <a:pPr marL="0" marR="0" lvl="0" indent="228600" algn="l" defTabSz="914400" rtl="0" eaLnBrk="0" fontAlgn="base" latinLnBrk="0" hangingPunct="0">
              <a:lnSpc>
                <a:spcPct val="100000"/>
              </a:lnSpc>
              <a:spcBef>
                <a:spcPct val="0"/>
              </a:spcBef>
              <a:spcAft>
                <a:spcPct val="0"/>
              </a:spcAft>
              <a:buClrTx/>
              <a:buSzTx/>
              <a:buFontTx/>
              <a:buNone/>
              <a:tabLst>
                <a:tab pos="342900" algn="l"/>
              </a:tabLst>
            </a:pPr>
            <a:r>
              <a:rPr kumimoji="0" lang="ru-RU" sz="1400" b="0" i="0" u="none" strike="noStrike" cap="none" normalizeH="0" baseline="0" dirty="0" smtClean="0">
                <a:ln>
                  <a:noFill/>
                </a:ln>
                <a:solidFill>
                  <a:schemeClr val="tx1"/>
                </a:solidFill>
                <a:effectLst/>
                <a:latin typeface="Arial" pitchFamily="34" charset="0"/>
                <a:ea typeface="Times New Roman" pitchFamily="18" charset="0"/>
                <a:hlinkClick r:id="rId5"/>
              </a:rPr>
              <a:t>http://povarkulinar.ru/teoriya/moloko/tayni.php</a:t>
            </a:r>
            <a:r>
              <a:rPr kumimoji="0" lang="ru-RU" sz="1400" b="0" i="0" u="none" strike="noStrike" cap="none" normalizeH="0" baseline="0" dirty="0" smtClean="0">
                <a:ln>
                  <a:noFill/>
                </a:ln>
                <a:solidFill>
                  <a:schemeClr val="tx1"/>
                </a:solidFill>
                <a:effectLst/>
                <a:latin typeface="Arial" pitchFamily="34" charset="0"/>
                <a:ea typeface="Times New Roman" pitchFamily="18" charset="0"/>
              </a:rPr>
              <a:t> </a:t>
            </a:r>
            <a:endParaRPr kumimoji="0" lang="ru-RU" sz="1400" b="0" i="0" u="none" strike="noStrike" cap="none" normalizeH="0" baseline="0" dirty="0" smtClean="0">
              <a:ln>
                <a:noFill/>
              </a:ln>
              <a:solidFill>
                <a:schemeClr val="tx1"/>
              </a:solidFill>
              <a:effectLst/>
              <a:latin typeface="Arial" pitchFamily="34" charset="0"/>
            </a:endParaRPr>
          </a:p>
          <a:p>
            <a:pPr marL="0" marR="0" lvl="0" indent="228600" algn="l" defTabSz="914400" rtl="0" eaLnBrk="0" fontAlgn="base" latinLnBrk="0" hangingPunct="0">
              <a:lnSpc>
                <a:spcPct val="100000"/>
              </a:lnSpc>
              <a:spcBef>
                <a:spcPct val="0"/>
              </a:spcBef>
              <a:spcAft>
                <a:spcPct val="0"/>
              </a:spcAft>
              <a:buClrTx/>
              <a:buSzTx/>
              <a:buFontTx/>
              <a:buNone/>
              <a:tabLst>
                <a:tab pos="342900" algn="l"/>
              </a:tabLst>
            </a:pPr>
            <a:r>
              <a:rPr kumimoji="0" lang="ru-RU" sz="1400" b="0" i="0" u="none" strike="noStrike" cap="none" normalizeH="0" baseline="0" dirty="0" smtClean="0">
                <a:ln>
                  <a:noFill/>
                </a:ln>
                <a:solidFill>
                  <a:schemeClr val="tx1"/>
                </a:solidFill>
                <a:effectLst/>
                <a:latin typeface="Arial" pitchFamily="34" charset="0"/>
                <a:ea typeface="Times New Roman" pitchFamily="18" charset="0"/>
                <a:hlinkClick r:id="rId6"/>
              </a:rPr>
              <a:t>http://bezdietu.ru/milk.php</a:t>
            </a:r>
            <a:r>
              <a:rPr kumimoji="0" lang="ru-RU" sz="1400" b="0" i="0" u="none" strike="noStrike" cap="none" normalizeH="0" baseline="0" dirty="0" smtClean="0">
                <a:ln>
                  <a:noFill/>
                </a:ln>
                <a:solidFill>
                  <a:schemeClr val="tx1"/>
                </a:solidFill>
                <a:effectLst/>
                <a:latin typeface="Arial" pitchFamily="34" charset="0"/>
                <a:ea typeface="Times New Roman" pitchFamily="18" charset="0"/>
              </a:rPr>
              <a:t> </a:t>
            </a:r>
            <a:endParaRPr kumimoji="0" lang="ru-RU" sz="1400" b="0" i="0" u="none" strike="noStrike" cap="none" normalizeH="0" baseline="0" dirty="0" smtClean="0">
              <a:ln>
                <a:noFill/>
              </a:ln>
              <a:solidFill>
                <a:schemeClr val="tx1"/>
              </a:solidFill>
              <a:effectLst/>
              <a:latin typeface="Arial" pitchFamily="34" charset="0"/>
            </a:endParaRPr>
          </a:p>
          <a:p>
            <a:pPr marL="0" marR="0" lvl="0" indent="228600" algn="l" defTabSz="914400" rtl="0" eaLnBrk="0" fontAlgn="base" latinLnBrk="0" hangingPunct="0">
              <a:lnSpc>
                <a:spcPct val="100000"/>
              </a:lnSpc>
              <a:spcBef>
                <a:spcPct val="0"/>
              </a:spcBef>
              <a:spcAft>
                <a:spcPct val="0"/>
              </a:spcAft>
              <a:buClrTx/>
              <a:buSzTx/>
              <a:buFontTx/>
              <a:buNone/>
              <a:tabLst>
                <a:tab pos="342900" algn="l"/>
              </a:tabLst>
            </a:pPr>
            <a:r>
              <a:rPr kumimoji="0" lang="ru-RU" sz="1400" b="0" i="0" u="none" strike="noStrike" cap="none" normalizeH="0" baseline="0" dirty="0" smtClean="0">
                <a:ln>
                  <a:noFill/>
                </a:ln>
                <a:solidFill>
                  <a:schemeClr val="tx1"/>
                </a:solidFill>
                <a:effectLst/>
                <a:latin typeface="Arial" pitchFamily="34" charset="0"/>
                <a:ea typeface="Times New Roman" pitchFamily="18" charset="0"/>
                <a:hlinkClick r:id="rId7"/>
              </a:rPr>
              <a:t>http://mk.ru/upload/iblock/45e/9.jpg</a:t>
            </a:r>
            <a:r>
              <a:rPr kumimoji="0" lang="ru-RU" sz="1400" b="0" i="0" u="none" strike="noStrike" cap="none" normalizeH="0" baseline="0" dirty="0" smtClean="0">
                <a:ln>
                  <a:noFill/>
                </a:ln>
                <a:solidFill>
                  <a:schemeClr val="tx1"/>
                </a:solidFill>
                <a:effectLst/>
                <a:latin typeface="Arial" pitchFamily="34" charset="0"/>
                <a:ea typeface="Times New Roman" pitchFamily="18" charset="0"/>
              </a:rPr>
              <a:t> </a:t>
            </a:r>
            <a:endParaRPr kumimoji="0" lang="ru-RU" sz="1400" b="0" i="0" u="none" strike="noStrike" cap="none" normalizeH="0" baseline="0" dirty="0" smtClean="0">
              <a:ln>
                <a:noFill/>
              </a:ln>
              <a:solidFill>
                <a:schemeClr val="tx1"/>
              </a:solidFill>
              <a:effectLst/>
              <a:latin typeface="Arial" pitchFamily="34" charset="0"/>
            </a:endParaRPr>
          </a:p>
          <a:p>
            <a:pPr marL="0" marR="0" lvl="0" indent="228600" algn="l" defTabSz="914400" rtl="0" eaLnBrk="0" fontAlgn="base" latinLnBrk="0" hangingPunct="0">
              <a:lnSpc>
                <a:spcPct val="100000"/>
              </a:lnSpc>
              <a:spcBef>
                <a:spcPct val="0"/>
              </a:spcBef>
              <a:spcAft>
                <a:spcPct val="0"/>
              </a:spcAft>
              <a:buClrTx/>
              <a:buSzTx/>
              <a:buFontTx/>
              <a:buNone/>
              <a:tabLst>
                <a:tab pos="342900" algn="l"/>
              </a:tabLst>
            </a:pPr>
            <a:r>
              <a:rPr kumimoji="0" lang="ru-RU" sz="1400" b="0" i="0" u="none" strike="noStrike" cap="none" normalizeH="0" baseline="0" dirty="0" smtClean="0">
                <a:ln>
                  <a:noFill/>
                </a:ln>
                <a:solidFill>
                  <a:schemeClr val="tx1"/>
                </a:solidFill>
                <a:effectLst/>
                <a:latin typeface="Arial" pitchFamily="34" charset="0"/>
                <a:ea typeface="Times New Roman" pitchFamily="18" charset="0"/>
                <a:hlinkClick r:id="rId8"/>
              </a:rPr>
              <a:t>http://risak.ru/forum/uploads/1193046216/med_gallery_7_21_142794.jpg</a:t>
            </a:r>
            <a:r>
              <a:rPr kumimoji="0" lang="ru-RU" sz="1400" b="0" i="0" u="none" strike="noStrike" cap="none" normalizeH="0" baseline="0" dirty="0" smtClean="0">
                <a:ln>
                  <a:noFill/>
                </a:ln>
                <a:solidFill>
                  <a:schemeClr val="tx1"/>
                </a:solidFill>
                <a:effectLst/>
                <a:latin typeface="Arial" pitchFamily="34" charset="0"/>
                <a:ea typeface="Times New Roman" pitchFamily="18" charset="0"/>
              </a:rPr>
              <a:t> </a:t>
            </a:r>
            <a:endParaRPr kumimoji="0" lang="ru-RU" sz="1400" b="0" i="0" u="none" strike="noStrike" cap="none" normalizeH="0" baseline="0" dirty="0" smtClean="0">
              <a:ln>
                <a:noFill/>
              </a:ln>
              <a:solidFill>
                <a:schemeClr val="tx1"/>
              </a:solidFill>
              <a:effectLst/>
              <a:latin typeface="Arial" pitchFamily="34" charset="0"/>
            </a:endParaRPr>
          </a:p>
          <a:p>
            <a:pPr marL="0" marR="0" lvl="0" indent="228600" algn="l" defTabSz="914400" rtl="0" eaLnBrk="0" fontAlgn="base" latinLnBrk="0" hangingPunct="0">
              <a:lnSpc>
                <a:spcPct val="100000"/>
              </a:lnSpc>
              <a:spcBef>
                <a:spcPct val="0"/>
              </a:spcBef>
              <a:spcAft>
                <a:spcPct val="0"/>
              </a:spcAft>
              <a:buClrTx/>
              <a:buSzTx/>
              <a:buFontTx/>
              <a:buNone/>
              <a:tabLst>
                <a:tab pos="342900" algn="l"/>
              </a:tabLst>
            </a:pPr>
            <a:r>
              <a:rPr kumimoji="0" lang="ru-RU" sz="1400" b="0" i="0" u="none" strike="noStrike" cap="none" normalizeH="0" baseline="0" dirty="0" smtClean="0">
                <a:ln>
                  <a:noFill/>
                </a:ln>
                <a:solidFill>
                  <a:schemeClr val="tx1"/>
                </a:solidFill>
                <a:effectLst/>
                <a:latin typeface="Arial" pitchFamily="34" charset="0"/>
                <a:ea typeface="Times New Roman" pitchFamily="18" charset="0"/>
                <a:hlinkClick r:id="rId9"/>
              </a:rPr>
              <a:t>http://dic.academic.ru/pictures/bse/jpg/0252081654.jpg</a:t>
            </a:r>
            <a:r>
              <a:rPr kumimoji="0" lang="ru-RU" sz="1400" b="0" i="0" u="none" strike="noStrike" cap="none" normalizeH="0" baseline="0" dirty="0" smtClean="0">
                <a:ln>
                  <a:noFill/>
                </a:ln>
                <a:solidFill>
                  <a:schemeClr val="tx1"/>
                </a:solidFill>
                <a:effectLst/>
                <a:latin typeface="Arial" pitchFamily="34" charset="0"/>
                <a:ea typeface="Times New Roman" pitchFamily="18" charset="0"/>
              </a:rPr>
              <a:t> </a:t>
            </a:r>
            <a:endParaRPr kumimoji="0" lang="ru-RU" sz="1400" b="0" i="0" u="none" strike="noStrike" cap="none" normalizeH="0" baseline="0" dirty="0" smtClean="0">
              <a:ln>
                <a:noFill/>
              </a:ln>
              <a:solidFill>
                <a:schemeClr val="tx1"/>
              </a:solidFill>
              <a:effectLst/>
              <a:latin typeface="Arial" pitchFamily="34" charset="0"/>
            </a:endParaRPr>
          </a:p>
          <a:p>
            <a:pPr marL="0" marR="0" lvl="0" indent="228600" algn="l" defTabSz="914400" rtl="0" eaLnBrk="0" fontAlgn="base" latinLnBrk="0" hangingPunct="0">
              <a:lnSpc>
                <a:spcPct val="100000"/>
              </a:lnSpc>
              <a:spcBef>
                <a:spcPct val="0"/>
              </a:spcBef>
              <a:spcAft>
                <a:spcPct val="0"/>
              </a:spcAft>
              <a:buClrTx/>
              <a:buSzTx/>
              <a:buFontTx/>
              <a:buNone/>
              <a:tabLst>
                <a:tab pos="342900" algn="l"/>
              </a:tabLst>
            </a:pPr>
            <a:r>
              <a:rPr kumimoji="0" lang="ru-RU" sz="1400" b="0" i="0" u="none" strike="noStrike" cap="none" normalizeH="0" baseline="0" dirty="0" smtClean="0">
                <a:ln>
                  <a:noFill/>
                </a:ln>
                <a:solidFill>
                  <a:schemeClr val="tx1"/>
                </a:solidFill>
                <a:effectLst/>
                <a:latin typeface="Arial" pitchFamily="34" charset="0"/>
                <a:ea typeface="Times New Roman" pitchFamily="18" charset="0"/>
                <a:hlinkClick r:id="rId10"/>
              </a:rPr>
              <a:t>http://www.photosight.ru/photos/2418669/</a:t>
            </a:r>
            <a:r>
              <a:rPr kumimoji="0" lang="ru-RU" sz="1400" b="0" i="0" u="none" strike="noStrike" cap="none" normalizeH="0" baseline="0" dirty="0" smtClean="0">
                <a:ln>
                  <a:noFill/>
                </a:ln>
                <a:solidFill>
                  <a:schemeClr val="tx1"/>
                </a:solidFill>
                <a:effectLst/>
                <a:latin typeface="Arial" pitchFamily="34" charset="0"/>
                <a:ea typeface="Times New Roman" pitchFamily="18" charset="0"/>
              </a:rPr>
              <a:t> </a:t>
            </a:r>
            <a:endParaRPr kumimoji="0" lang="ru-RU" sz="1400" b="0" i="0" u="none" strike="noStrike" cap="none" normalizeH="0" baseline="0" dirty="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3496</TotalTime>
  <Words>7426</Words>
  <Application>Microsoft Office PowerPoint</Application>
  <PresentationFormat>Экран (4:3)</PresentationFormat>
  <Paragraphs>730</Paragraphs>
  <Slides>60</Slides>
  <Notes>1</Notes>
  <HiddenSlides>0</HiddenSlides>
  <MMClips>0</MMClips>
  <ScaleCrop>false</ScaleCrop>
  <HeadingPairs>
    <vt:vector size="6" baseType="variant">
      <vt:variant>
        <vt:lpstr>Тема</vt:lpstr>
      </vt:variant>
      <vt:variant>
        <vt:i4>1</vt:i4>
      </vt:variant>
      <vt:variant>
        <vt:lpstr>Внедренные серверы OLE</vt:lpstr>
      </vt:variant>
      <vt:variant>
        <vt:i4>3</vt:i4>
      </vt:variant>
      <vt:variant>
        <vt:lpstr>Заголовки слайдов</vt:lpstr>
      </vt:variant>
      <vt:variant>
        <vt:i4>60</vt:i4>
      </vt:variant>
    </vt:vector>
  </HeadingPairs>
  <TitlesOfParts>
    <vt:vector size="64" baseType="lpstr">
      <vt:lpstr>Тема Office</vt:lpstr>
      <vt:lpstr>Flash Document</vt:lpstr>
      <vt:lpstr>Image</vt:lpstr>
      <vt:lpstr>Точечный рисунок</vt:lpstr>
      <vt:lpstr>Муниципальное бюджетное общеобразовательное учреждение «Головинская средняя общеобразовательная школа» Судогодского района Владимирской  области </vt:lpstr>
      <vt:lpstr>Содержание:</vt:lpstr>
      <vt:lpstr>Немного истории Согласно археологическим данным, в период неолита люди еще не могли пить молоко животных – в их организме отсутствовал ген, необходимый для усвоения лактозы. Эта способность пришла к нашим предкам позже, ввиду генетической мутации.  </vt:lpstr>
      <vt:lpstr>Немного истории</vt:lpstr>
      <vt:lpstr>Слайд 5</vt:lpstr>
      <vt:lpstr>Немного истории</vt:lpstr>
      <vt:lpstr> Немного истории Почти 200 лет назад в Москве жил доктор Федор Иванович Иноземцев (1802—1869).  К нему в клинику приезжали из разных городов и даже из других государств. Говорили, что он нашел новое могучее лекарство. А   лекарством этим было …  Молоко Он предложил свои способы лечения молоком туберкулеза легких, бронхита, плеврита, бронхиальной астмы, желудочно-кишечных заболеваний, цинги, холеры, нервных болезней. </vt:lpstr>
      <vt:lpstr>    Немного истории  Благодаря классическим исследованиям И.П.Павлова и его учеников была разработана твёрдая научная база, подтверждающая исключительную роль молока и молочных продуктов в питании человека и животных.   </vt:lpstr>
      <vt:lpstr>Откуда пришло слово «молоко» </vt:lpstr>
      <vt:lpstr>Первое упоминание о молоке. </vt:lpstr>
      <vt:lpstr>    Испокон века люди высоко ценили целебные свойства молока. Они называли его «соком жизни», «эликсиром жизни».    </vt:lpstr>
      <vt:lpstr>Что такое молоко?</vt:lpstr>
      <vt:lpstr>Как образуется молоко</vt:lpstr>
      <vt:lpstr>Состав молока </vt:lpstr>
      <vt:lpstr>В молоке – вся таблица Менделеева</vt:lpstr>
      <vt:lpstr>Слайд 16</vt:lpstr>
      <vt:lpstr>МОЛОКО КАКИХ ЖИВОТНЫХ  УПОТРЕБЛЯЮТ В ПИЩУ </vt:lpstr>
      <vt:lpstr>Козье молоко</vt:lpstr>
      <vt:lpstr>Слайд 19</vt:lpstr>
      <vt:lpstr>Слайд 20</vt:lpstr>
      <vt:lpstr>Кто и чьё пьёт молоко?</vt:lpstr>
      <vt:lpstr>Слайд 22</vt:lpstr>
      <vt:lpstr>Слайд 23</vt:lpstr>
      <vt:lpstr>Слайд 24</vt:lpstr>
      <vt:lpstr>Слайд 25</vt:lpstr>
      <vt:lpstr>ПОРОКИ МОЛОКА </vt:lpstr>
      <vt:lpstr>Виды порчи молока</vt:lpstr>
      <vt:lpstr>Термические способы обработки молока</vt:lpstr>
      <vt:lpstr> Термические способы обработки молока</vt:lpstr>
      <vt:lpstr>Термические способы обработки молока</vt:lpstr>
      <vt:lpstr>Классификация</vt:lpstr>
      <vt:lpstr>Классификация</vt:lpstr>
      <vt:lpstr>Классификация</vt:lpstr>
      <vt:lpstr>Фальсификация</vt:lpstr>
      <vt:lpstr>Сроки хранения молочных продуктов</vt:lpstr>
      <vt:lpstr>Молочные продукты , изготовленные из молока  </vt:lpstr>
      <vt:lpstr>Слайд 37</vt:lpstr>
      <vt:lpstr>Слайд 38</vt:lpstr>
      <vt:lpstr>Слайд 39</vt:lpstr>
      <vt:lpstr>Ряженка</vt:lpstr>
      <vt:lpstr>Бифилайф</vt:lpstr>
      <vt:lpstr>Ацидофильная простокваша</vt:lpstr>
      <vt:lpstr>Слайд 43</vt:lpstr>
      <vt:lpstr>Слайд 44</vt:lpstr>
      <vt:lpstr>Слайд 45</vt:lpstr>
      <vt:lpstr>Слайд 46</vt:lpstr>
      <vt:lpstr>Слайд 47</vt:lpstr>
      <vt:lpstr>Сливки</vt:lpstr>
      <vt:lpstr>Сметана </vt:lpstr>
      <vt:lpstr>Слайд 50</vt:lpstr>
      <vt:lpstr>Сыр – диетический продукт </vt:lpstr>
      <vt:lpstr>        Молочные продукты</vt:lpstr>
      <vt:lpstr>Определите состав молока: </vt:lpstr>
      <vt:lpstr>Слайд 54</vt:lpstr>
      <vt:lpstr>Ответить на вопросы:</vt:lpstr>
      <vt:lpstr>Исследовательская часть</vt:lpstr>
      <vt:lpstr>Результаты анкетирования одноклассников:</vt:lpstr>
      <vt:lpstr>Выводы, обобщения:</vt:lpstr>
      <vt:lpstr>Пейте, дети, молоко – будете здоровы!</vt:lpstr>
      <vt:lpstr>Слайд 60</vt:lpstr>
    </vt:vector>
  </TitlesOfParts>
  <Company>DNA Project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Продукт - Молоко.</dc:title>
  <dc:creator>DNA7 X86</dc:creator>
  <cp:lastModifiedBy>User</cp:lastModifiedBy>
  <cp:revision>374</cp:revision>
  <dcterms:created xsi:type="dcterms:W3CDTF">2011-10-09T13:17:05Z</dcterms:created>
  <dcterms:modified xsi:type="dcterms:W3CDTF">2013-01-28T19:22:53Z</dcterms:modified>
</cp:coreProperties>
</file>