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7"/>
  </p:notesMasterIdLst>
  <p:sldIdLst>
    <p:sldId id="295" r:id="rId2"/>
    <p:sldId id="296" r:id="rId3"/>
    <p:sldId id="297" r:id="rId4"/>
    <p:sldId id="298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33" r:id="rId13"/>
    <p:sldId id="334" r:id="rId14"/>
    <p:sldId id="335" r:id="rId15"/>
    <p:sldId id="336" r:id="rId16"/>
    <p:sldId id="337" r:id="rId17"/>
    <p:sldId id="338" r:id="rId18"/>
    <p:sldId id="307" r:id="rId19"/>
    <p:sldId id="323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9" r:id="rId32"/>
    <p:sldId id="261" r:id="rId33"/>
    <p:sldId id="262" r:id="rId34"/>
    <p:sldId id="263" r:id="rId35"/>
    <p:sldId id="264" r:id="rId36"/>
    <p:sldId id="265" r:id="rId37"/>
    <p:sldId id="266" r:id="rId38"/>
    <p:sldId id="267" r:id="rId39"/>
    <p:sldId id="268" r:id="rId40"/>
    <p:sldId id="269" r:id="rId41"/>
    <p:sldId id="341" r:id="rId42"/>
    <p:sldId id="340" r:id="rId43"/>
    <p:sldId id="321" r:id="rId44"/>
    <p:sldId id="330" r:id="rId45"/>
    <p:sldId id="343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4E204-1AB9-495F-8088-5597C4051889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EDF45-5E9A-44AF-9C51-97AD3F9FE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CFF28E-8918-4DF0-81EA-BB166F65C96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71A68B-1F11-41A6-83D2-EEC2DA27C6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D18A21-2692-4D56-99A4-AA6EB2812421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82BF48-ED46-4F98-84C6-6D357EB05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88;&#1077;&#1079;&#1077;&#1085;&#1090;&#1072;&#1094;&#1080;&#1080;%20&#1082;%201%20&#1089;&#1077;&#1085;&#1090;&#1103;&#1073;&#1088;&#1103;\&#1087;&#1077;&#1085;&#1088;&#1074;&#1099;&#1081;%20&#1088;&#1072;&#1079;%20&#1074;%20&#1087;&#1077;&#1088;&#1074;&#1099;&#1081;%20&#1082;&#1083;&#1072;&#1089;&#1089;\Sound_002.wav" TargetMode="Externa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jpeg"/><Relationship Id="rId10" Type="http://schemas.openxmlformats.org/officeDocument/2006/relationships/image" Target="../media/image43.pn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48;&#1088;&#1080;&#1085;&#1072;\&#1056;&#1072;&#1073;&#1086;&#1095;&#1080;&#1081;%20&#1089;&#1090;&#1086;&#1083;\&#1086;&#1090;&#1082;&#1088;&#1099;&#1090;&#1099;&#1081;%20&#1091;&#1088;&#1086;&#1082;%20&#1087;&#1086;%20&#1095;&#1090;&#1077;&#1085;&#1080;&#1102;%201%20&#1082;&#1083;\&#1041;&#1091;&#1082;&#1074;&#1072;%20&#1050;\&#1091;&#1095;&#1080;&#1084;%20&#1073;&#1091;&#1082;&#1074;&#1091;%20&#1082;.wm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88;&#1077;&#1079;&#1077;&#1085;&#1090;&#1072;&#1094;&#1080;&#1080;%20&#1082;%201%20&#1089;&#1077;&#1085;&#1090;&#1103;&#1073;&#1088;&#1103;\&#1087;&#1077;&#1085;&#1088;&#1074;&#1099;&#1081;%20&#1088;&#1072;&#1079;%20&#1074;%20&#1087;&#1077;&#1088;&#1074;&#1099;&#1081;%20&#1082;&#1083;&#1072;&#1089;&#1089;\&#1087;&#1077;&#1089;&#1085;&#1103;%20&#1087;&#1072;&#1088;&#1086;&#1074;&#1086;&#1079;&#1080;&#1082;&#1072;.wma" TargetMode="Externa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88;&#1077;&#1079;&#1077;&#1085;&#1090;&#1072;&#1094;&#1080;&#1080;%20&#1082;%201%20&#1089;&#1077;&#1085;&#1090;&#1103;&#1073;&#1088;&#1103;\&#1087;&#1077;&#1085;&#1088;&#1074;&#1099;&#1081;%20&#1088;&#1072;&#1079;%20&#1074;%20&#1087;&#1077;&#1088;&#1074;&#1099;&#1081;%20&#1082;&#1083;&#1072;&#1089;&#1089;\&#1087;&#1077;&#1089;&#1085;&#1103;%20&#1087;&#1072;&#1088;&#1086;&#1074;&#1086;&#1079;&#1080;&#1082;&#1072;.wma" TargetMode="External"/><Relationship Id="rId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19.xml"/><Relationship Id="rId18" Type="http://schemas.openxmlformats.org/officeDocument/2006/relationships/slide" Target="slide1.xml"/><Relationship Id="rId3" Type="http://schemas.openxmlformats.org/officeDocument/2006/relationships/audio" Target="../media/audio2.wav"/><Relationship Id="rId21" Type="http://schemas.openxmlformats.org/officeDocument/2006/relationships/image" Target="../media/image18.png"/><Relationship Id="rId7" Type="http://schemas.openxmlformats.org/officeDocument/2006/relationships/hyperlink" Target="http://www.teremoc.ru/game/game111.htm" TargetMode="External"/><Relationship Id="rId12" Type="http://schemas.openxmlformats.org/officeDocument/2006/relationships/image" Target="../media/image13.jpeg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jpeg"/><Relationship Id="rId20" Type="http://schemas.openxmlformats.org/officeDocument/2006/relationships/hyperlink" Target="http://www.youtube.com/watch?gl=RU&amp;hl=ru&amp;v=xQa6tWPCe_g" TargetMode="External"/><Relationship Id="rId1" Type="http://schemas.openxmlformats.org/officeDocument/2006/relationships/vmlDrawing" Target="../drawings/vmlDrawing1.vml"/><Relationship Id="rId6" Type="http://schemas.openxmlformats.org/officeDocument/2006/relationships/slide" Target="slide6.xml"/><Relationship Id="rId11" Type="http://schemas.openxmlformats.org/officeDocument/2006/relationships/slide" Target="slide24.xml"/><Relationship Id="rId5" Type="http://schemas.openxmlformats.org/officeDocument/2006/relationships/slide" Target="slide4.xml"/><Relationship Id="rId15" Type="http://schemas.openxmlformats.org/officeDocument/2006/relationships/slide" Target="slide34.xml"/><Relationship Id="rId23" Type="http://schemas.openxmlformats.org/officeDocument/2006/relationships/image" Target="../media/image19.jpeg"/><Relationship Id="rId10" Type="http://schemas.openxmlformats.org/officeDocument/2006/relationships/image" Target="../media/image12.png"/><Relationship Id="rId19" Type="http://schemas.openxmlformats.org/officeDocument/2006/relationships/image" Target="../media/image17.jpeg"/><Relationship Id="rId4" Type="http://schemas.openxmlformats.org/officeDocument/2006/relationships/image" Target="../media/image10.png"/><Relationship Id="rId9" Type="http://schemas.openxmlformats.org/officeDocument/2006/relationships/slide" Target="slide20.xml"/><Relationship Id="rId14" Type="http://schemas.openxmlformats.org/officeDocument/2006/relationships/image" Target="../media/image14.wmf"/><Relationship Id="rId22" Type="http://schemas.openxmlformats.org/officeDocument/2006/relationships/hyperlink" Target="http://www.it-n.ru/communities.aspx?cat_no=127665&amp;lib_no=130792&amp;tmpl=li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wm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slide" Target="slide40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5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99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1700808"/>
            <a:ext cx="6696744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/>
              <a:t>ТЕМА  УРОКА : «ЗВУК  И  БУКВА К»</a:t>
            </a:r>
            <a:endParaRPr lang="ru-RU" sz="6000" b="1" dirty="0"/>
          </a:p>
        </p:txBody>
      </p:sp>
      <p:pic>
        <p:nvPicPr>
          <p:cNvPr id="6" name="Рисунок 5" descr="8851685247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500042"/>
            <a:ext cx="1285884" cy="1100222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5724525" y="148431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самых звучных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 rot="16200000">
            <a:off x="6940550" y="5021263"/>
            <a:ext cx="1377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переулок</a:t>
            </a:r>
          </a:p>
          <a:p>
            <a:pPr algn="l"/>
            <a:r>
              <a:rPr lang="ru-RU" b="0">
                <a:solidFill>
                  <a:srgbClr val="000099"/>
                </a:solidFill>
                <a:effectLst/>
              </a:rPr>
              <a:t> </a:t>
            </a:r>
            <a:r>
              <a:rPr lang="ru-RU">
                <a:solidFill>
                  <a:srgbClr val="000099"/>
                </a:solidFill>
                <a:effectLst/>
              </a:rPr>
              <a:t>непарных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 rot="16200000">
            <a:off x="5795169" y="1702594"/>
            <a:ext cx="4587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звонких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 rot="5400000">
            <a:off x="5791200" y="3651251"/>
            <a:ext cx="458787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глухих</a:t>
            </a:r>
          </a:p>
        </p:txBody>
      </p:sp>
      <p:sp>
        <p:nvSpPr>
          <p:cNvPr id="75782" name="WordArt 6"/>
          <p:cNvSpPr>
            <a:spLocks noChangeArrowheads="1" noChangeShapeType="1" noTextEdit="1"/>
          </p:cNvSpPr>
          <p:nvPr/>
        </p:nvSpPr>
        <p:spPr bwMode="auto">
          <a:xfrm>
            <a:off x="6372225" y="333375"/>
            <a:ext cx="1714500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согласных</a:t>
            </a:r>
          </a:p>
        </p:txBody>
      </p:sp>
      <p:sp>
        <p:nvSpPr>
          <p:cNvPr id="75783" name="WordArt 7"/>
          <p:cNvSpPr>
            <a:spLocks noChangeArrowheads="1" noChangeShapeType="1" noTextEdit="1"/>
          </p:cNvSpPr>
          <p:nvPr/>
        </p:nvSpPr>
        <p:spPr bwMode="auto">
          <a:xfrm>
            <a:off x="900113" y="1341438"/>
            <a:ext cx="1714500" cy="569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гласных</a:t>
            </a:r>
          </a:p>
        </p:txBody>
      </p:sp>
      <p:pic>
        <p:nvPicPr>
          <p:cNvPr id="75785" name="Picture 9" descr="Копия b9bcf5fbcdc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0"/>
            <a:ext cx="2484438" cy="1458913"/>
          </a:xfrm>
          <a:prstGeom prst="rect">
            <a:avLst/>
          </a:prstGeom>
          <a:noFill/>
        </p:spPr>
      </p:pic>
      <p:sp>
        <p:nvSpPr>
          <p:cNvPr id="75788" name="WordArt 12"/>
          <p:cNvSpPr>
            <a:spLocks noChangeArrowheads="1" noChangeShapeType="1" noTextEdit="1"/>
          </p:cNvSpPr>
          <p:nvPr/>
        </p:nvSpPr>
        <p:spPr bwMode="auto">
          <a:xfrm>
            <a:off x="3563938" y="0"/>
            <a:ext cx="20859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Буквоград</a:t>
            </a: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0" y="54451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539750" y="24209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68313" y="2276475"/>
            <a:ext cx="503237" cy="576263"/>
            <a:chOff x="1405" y="2795"/>
            <a:chExt cx="317" cy="363"/>
          </a:xfrm>
        </p:grpSpPr>
        <p:sp>
          <p:nvSpPr>
            <p:cNvPr id="75792" name="Line 1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793" name="AutoShape 1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794" name="Line 1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795" name="Line 1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796" name="Line 2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5364163" y="2925763"/>
            <a:ext cx="503237" cy="576262"/>
            <a:chOff x="1429" y="3294"/>
            <a:chExt cx="317" cy="363"/>
          </a:xfrm>
        </p:grpSpPr>
        <p:sp>
          <p:nvSpPr>
            <p:cNvPr id="75798" name="Line 2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799" name="AutoShape 2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00" name="Line 2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01" name="Line 2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02" name="Line 2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116013" y="2276475"/>
            <a:ext cx="503237" cy="576263"/>
            <a:chOff x="1405" y="2795"/>
            <a:chExt cx="317" cy="363"/>
          </a:xfrm>
        </p:grpSpPr>
        <p:sp>
          <p:nvSpPr>
            <p:cNvPr id="75804" name="Line 2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05" name="AutoShape 2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06" name="Line 3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07" name="Line 3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08" name="Line 3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468313" y="2924175"/>
            <a:ext cx="503237" cy="576263"/>
            <a:chOff x="1405" y="2795"/>
            <a:chExt cx="317" cy="363"/>
          </a:xfrm>
        </p:grpSpPr>
        <p:sp>
          <p:nvSpPr>
            <p:cNvPr id="75810" name="Line 3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11" name="AutoShape 3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12" name="Line 3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13" name="Line 3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14" name="Line 3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1116013" y="2924175"/>
            <a:ext cx="503237" cy="576263"/>
            <a:chOff x="1405" y="2795"/>
            <a:chExt cx="317" cy="363"/>
          </a:xfrm>
        </p:grpSpPr>
        <p:sp>
          <p:nvSpPr>
            <p:cNvPr id="75816" name="Line 40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17" name="AutoShape 41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18" name="Line 42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19" name="Line 43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20" name="Line 44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468313" y="3573463"/>
            <a:ext cx="503237" cy="576262"/>
            <a:chOff x="1405" y="2795"/>
            <a:chExt cx="317" cy="363"/>
          </a:xfrm>
        </p:grpSpPr>
        <p:sp>
          <p:nvSpPr>
            <p:cNvPr id="75822" name="Line 4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23" name="AutoShape 4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24" name="Line 4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25" name="Line 4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26" name="Line 5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116013" y="3573463"/>
            <a:ext cx="503237" cy="576262"/>
            <a:chOff x="1405" y="2795"/>
            <a:chExt cx="317" cy="363"/>
          </a:xfrm>
        </p:grpSpPr>
        <p:sp>
          <p:nvSpPr>
            <p:cNvPr id="75828" name="Line 52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29" name="AutoShape 53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30" name="Line 54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31" name="Line 55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32" name="Line 56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57"/>
          <p:cNvGrpSpPr>
            <a:grpSpLocks/>
          </p:cNvGrpSpPr>
          <p:nvPr/>
        </p:nvGrpSpPr>
        <p:grpSpPr bwMode="auto">
          <a:xfrm>
            <a:off x="468313" y="4221163"/>
            <a:ext cx="503237" cy="576262"/>
            <a:chOff x="1405" y="2795"/>
            <a:chExt cx="317" cy="363"/>
          </a:xfrm>
        </p:grpSpPr>
        <p:sp>
          <p:nvSpPr>
            <p:cNvPr id="75834" name="Line 5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35" name="AutoShape 5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36" name="Line 6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37" name="Line 6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38" name="Line 6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63"/>
          <p:cNvGrpSpPr>
            <a:grpSpLocks/>
          </p:cNvGrpSpPr>
          <p:nvPr/>
        </p:nvGrpSpPr>
        <p:grpSpPr bwMode="auto">
          <a:xfrm>
            <a:off x="1116013" y="4221163"/>
            <a:ext cx="503237" cy="576262"/>
            <a:chOff x="1405" y="2795"/>
            <a:chExt cx="317" cy="363"/>
          </a:xfrm>
        </p:grpSpPr>
        <p:sp>
          <p:nvSpPr>
            <p:cNvPr id="75840" name="Line 64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41" name="AutoShape 65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42" name="Line 66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43" name="Line 67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44" name="Line 68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69"/>
          <p:cNvGrpSpPr>
            <a:grpSpLocks/>
          </p:cNvGrpSpPr>
          <p:nvPr/>
        </p:nvGrpSpPr>
        <p:grpSpPr bwMode="auto">
          <a:xfrm>
            <a:off x="468313" y="4868863"/>
            <a:ext cx="503237" cy="576262"/>
            <a:chOff x="1405" y="2795"/>
            <a:chExt cx="317" cy="363"/>
          </a:xfrm>
        </p:grpSpPr>
        <p:sp>
          <p:nvSpPr>
            <p:cNvPr id="75846" name="Line 70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47" name="AutoShape 71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48" name="Line 72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49" name="Line 73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50" name="Line 74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75"/>
          <p:cNvGrpSpPr>
            <a:grpSpLocks/>
          </p:cNvGrpSpPr>
          <p:nvPr/>
        </p:nvGrpSpPr>
        <p:grpSpPr bwMode="auto">
          <a:xfrm>
            <a:off x="1116013" y="4868863"/>
            <a:ext cx="503237" cy="576262"/>
            <a:chOff x="1405" y="2795"/>
            <a:chExt cx="317" cy="363"/>
          </a:xfrm>
        </p:grpSpPr>
        <p:sp>
          <p:nvSpPr>
            <p:cNvPr id="75852" name="Line 76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53" name="AutoShape 77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54" name="Line 78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55" name="Line 79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56" name="Line 80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81"/>
          <p:cNvGrpSpPr>
            <a:grpSpLocks/>
          </p:cNvGrpSpPr>
          <p:nvPr/>
        </p:nvGrpSpPr>
        <p:grpSpPr bwMode="auto">
          <a:xfrm>
            <a:off x="1116013" y="6021388"/>
            <a:ext cx="503237" cy="576262"/>
            <a:chOff x="1405" y="2795"/>
            <a:chExt cx="317" cy="363"/>
          </a:xfrm>
        </p:grpSpPr>
        <p:sp>
          <p:nvSpPr>
            <p:cNvPr id="75858" name="Line 82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59" name="AutoShape 83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60" name="Line 84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61" name="Line 85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62" name="Line 86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87"/>
          <p:cNvGrpSpPr>
            <a:grpSpLocks/>
          </p:cNvGrpSpPr>
          <p:nvPr/>
        </p:nvGrpSpPr>
        <p:grpSpPr bwMode="auto">
          <a:xfrm>
            <a:off x="468313" y="6021388"/>
            <a:ext cx="503237" cy="576262"/>
            <a:chOff x="1405" y="2795"/>
            <a:chExt cx="317" cy="363"/>
          </a:xfrm>
        </p:grpSpPr>
        <p:sp>
          <p:nvSpPr>
            <p:cNvPr id="75864" name="Line 88"/>
            <p:cNvSpPr>
              <a:spLocks noChangeShapeType="1"/>
            </p:cNvSpPr>
            <p:nvPr/>
          </p:nvSpPr>
          <p:spPr bwMode="auto">
            <a:xfrm>
              <a:off x="1429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65" name="AutoShape 89"/>
            <p:cNvSpPr>
              <a:spLocks noChangeArrowheads="1"/>
            </p:cNvSpPr>
            <p:nvPr/>
          </p:nvSpPr>
          <p:spPr bwMode="auto">
            <a:xfrm rot="10800000">
              <a:off x="1405" y="2795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66" name="Line 90"/>
            <p:cNvSpPr>
              <a:spLocks noChangeShapeType="1"/>
            </p:cNvSpPr>
            <p:nvPr/>
          </p:nvSpPr>
          <p:spPr bwMode="auto">
            <a:xfrm>
              <a:off x="1701" y="2886"/>
              <a:ext cx="0" cy="272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67" name="Line 91"/>
            <p:cNvSpPr>
              <a:spLocks noChangeShapeType="1"/>
            </p:cNvSpPr>
            <p:nvPr/>
          </p:nvSpPr>
          <p:spPr bwMode="auto">
            <a:xfrm flipH="1">
              <a:off x="1429" y="3158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68" name="Line 92"/>
            <p:cNvSpPr>
              <a:spLocks noChangeShapeType="1"/>
            </p:cNvSpPr>
            <p:nvPr/>
          </p:nvSpPr>
          <p:spPr bwMode="auto">
            <a:xfrm flipH="1">
              <a:off x="1429" y="2886"/>
              <a:ext cx="272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93"/>
          <p:cNvGrpSpPr>
            <a:grpSpLocks/>
          </p:cNvGrpSpPr>
          <p:nvPr/>
        </p:nvGrpSpPr>
        <p:grpSpPr bwMode="auto">
          <a:xfrm>
            <a:off x="5364163" y="3573463"/>
            <a:ext cx="503237" cy="576262"/>
            <a:chOff x="1429" y="3294"/>
            <a:chExt cx="317" cy="363"/>
          </a:xfrm>
        </p:grpSpPr>
        <p:sp>
          <p:nvSpPr>
            <p:cNvPr id="75870" name="Line 94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71" name="AutoShape 95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72" name="Line 96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73" name="Line 97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74" name="Line 98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99"/>
          <p:cNvGrpSpPr>
            <a:grpSpLocks/>
          </p:cNvGrpSpPr>
          <p:nvPr/>
        </p:nvGrpSpPr>
        <p:grpSpPr bwMode="auto">
          <a:xfrm>
            <a:off x="6516688" y="1844675"/>
            <a:ext cx="503237" cy="576263"/>
            <a:chOff x="1429" y="3294"/>
            <a:chExt cx="317" cy="363"/>
          </a:xfrm>
        </p:grpSpPr>
        <p:sp>
          <p:nvSpPr>
            <p:cNvPr id="75876" name="Line 10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77" name="AutoShape 10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78" name="Line 10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79" name="Line 10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80" name="Line 10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105"/>
          <p:cNvGrpSpPr>
            <a:grpSpLocks/>
          </p:cNvGrpSpPr>
          <p:nvPr/>
        </p:nvGrpSpPr>
        <p:grpSpPr bwMode="auto">
          <a:xfrm>
            <a:off x="7092950" y="1844675"/>
            <a:ext cx="503238" cy="576263"/>
            <a:chOff x="1429" y="3294"/>
            <a:chExt cx="317" cy="363"/>
          </a:xfrm>
        </p:grpSpPr>
        <p:sp>
          <p:nvSpPr>
            <p:cNvPr id="75882" name="Line 106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83" name="AutoShape 107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84" name="Line 108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85" name="Line 109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86" name="Line 110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111"/>
          <p:cNvGrpSpPr>
            <a:grpSpLocks/>
          </p:cNvGrpSpPr>
          <p:nvPr/>
        </p:nvGrpSpPr>
        <p:grpSpPr bwMode="auto">
          <a:xfrm>
            <a:off x="6588125" y="981075"/>
            <a:ext cx="503238" cy="576263"/>
            <a:chOff x="1429" y="3294"/>
            <a:chExt cx="317" cy="363"/>
          </a:xfrm>
        </p:grpSpPr>
        <p:sp>
          <p:nvSpPr>
            <p:cNvPr id="75888" name="Line 11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89" name="AutoShape 11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90" name="Line 11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91" name="Line 11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92" name="Line 11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" name="Group 117"/>
          <p:cNvGrpSpPr>
            <a:grpSpLocks/>
          </p:cNvGrpSpPr>
          <p:nvPr/>
        </p:nvGrpSpPr>
        <p:grpSpPr bwMode="auto">
          <a:xfrm>
            <a:off x="7667625" y="1844675"/>
            <a:ext cx="503238" cy="576263"/>
            <a:chOff x="4830" y="1162"/>
            <a:chExt cx="317" cy="363"/>
          </a:xfrm>
        </p:grpSpPr>
        <p:sp>
          <p:nvSpPr>
            <p:cNvPr id="75894" name="Line 118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95" name="AutoShape 119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896" name="Line 120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97" name="Line 121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898" name="Line 122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123"/>
          <p:cNvGrpSpPr>
            <a:grpSpLocks/>
          </p:cNvGrpSpPr>
          <p:nvPr/>
        </p:nvGrpSpPr>
        <p:grpSpPr bwMode="auto">
          <a:xfrm>
            <a:off x="7235825" y="981075"/>
            <a:ext cx="503238" cy="576263"/>
            <a:chOff x="1429" y="3294"/>
            <a:chExt cx="317" cy="363"/>
          </a:xfrm>
        </p:grpSpPr>
        <p:sp>
          <p:nvSpPr>
            <p:cNvPr id="75900" name="Line 124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01" name="AutoShape 125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02" name="Line 126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03" name="Line 127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04" name="Line 128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129"/>
          <p:cNvGrpSpPr>
            <a:grpSpLocks/>
          </p:cNvGrpSpPr>
          <p:nvPr/>
        </p:nvGrpSpPr>
        <p:grpSpPr bwMode="auto">
          <a:xfrm>
            <a:off x="8172450" y="5300663"/>
            <a:ext cx="503238" cy="576262"/>
            <a:chOff x="4830" y="1162"/>
            <a:chExt cx="317" cy="363"/>
          </a:xfrm>
        </p:grpSpPr>
        <p:sp>
          <p:nvSpPr>
            <p:cNvPr id="75906" name="Line 130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07" name="AutoShape 131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08" name="Line 132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09" name="Line 133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10" name="Line 134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135"/>
          <p:cNvGrpSpPr>
            <a:grpSpLocks/>
          </p:cNvGrpSpPr>
          <p:nvPr/>
        </p:nvGrpSpPr>
        <p:grpSpPr bwMode="auto">
          <a:xfrm>
            <a:off x="8172450" y="5949950"/>
            <a:ext cx="503238" cy="576263"/>
            <a:chOff x="4830" y="1162"/>
            <a:chExt cx="317" cy="363"/>
          </a:xfrm>
        </p:grpSpPr>
        <p:sp>
          <p:nvSpPr>
            <p:cNvPr id="75912" name="Line 136"/>
            <p:cNvSpPr>
              <a:spLocks noChangeShapeType="1"/>
            </p:cNvSpPr>
            <p:nvPr/>
          </p:nvSpPr>
          <p:spPr bwMode="auto">
            <a:xfrm>
              <a:off x="4854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13" name="AutoShape 137"/>
            <p:cNvSpPr>
              <a:spLocks noChangeArrowheads="1"/>
            </p:cNvSpPr>
            <p:nvPr/>
          </p:nvSpPr>
          <p:spPr bwMode="auto">
            <a:xfrm rot="10800000">
              <a:off x="4830" y="1162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14" name="Line 138"/>
            <p:cNvSpPr>
              <a:spLocks noChangeShapeType="1"/>
            </p:cNvSpPr>
            <p:nvPr/>
          </p:nvSpPr>
          <p:spPr bwMode="auto">
            <a:xfrm>
              <a:off x="5126" y="1253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15" name="Line 139"/>
            <p:cNvSpPr>
              <a:spLocks noChangeShapeType="1"/>
            </p:cNvSpPr>
            <p:nvPr/>
          </p:nvSpPr>
          <p:spPr bwMode="auto">
            <a:xfrm flipH="1">
              <a:off x="4854" y="152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16" name="Line 140"/>
            <p:cNvSpPr>
              <a:spLocks noChangeShapeType="1"/>
            </p:cNvSpPr>
            <p:nvPr/>
          </p:nvSpPr>
          <p:spPr bwMode="auto">
            <a:xfrm flipH="1">
              <a:off x="4854" y="1253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41"/>
          <p:cNvGrpSpPr>
            <a:grpSpLocks/>
          </p:cNvGrpSpPr>
          <p:nvPr/>
        </p:nvGrpSpPr>
        <p:grpSpPr bwMode="auto">
          <a:xfrm>
            <a:off x="6013450" y="3573463"/>
            <a:ext cx="503238" cy="576262"/>
            <a:chOff x="1429" y="3294"/>
            <a:chExt cx="317" cy="363"/>
          </a:xfrm>
        </p:grpSpPr>
        <p:sp>
          <p:nvSpPr>
            <p:cNvPr id="75918" name="Line 14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19" name="AutoShape 14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20" name="Line 14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21" name="Line 14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22" name="Line 14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147"/>
          <p:cNvGrpSpPr>
            <a:grpSpLocks/>
          </p:cNvGrpSpPr>
          <p:nvPr/>
        </p:nvGrpSpPr>
        <p:grpSpPr bwMode="auto">
          <a:xfrm>
            <a:off x="8172450" y="4652963"/>
            <a:ext cx="503238" cy="576262"/>
            <a:chOff x="4513" y="3566"/>
            <a:chExt cx="317" cy="363"/>
          </a:xfrm>
        </p:grpSpPr>
        <p:sp>
          <p:nvSpPr>
            <p:cNvPr id="75924" name="Line 148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25" name="AutoShape 149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26" name="Line 150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27" name="Line 151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28" name="Line 152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" name="Group 153"/>
          <p:cNvGrpSpPr>
            <a:grpSpLocks/>
          </p:cNvGrpSpPr>
          <p:nvPr/>
        </p:nvGrpSpPr>
        <p:grpSpPr bwMode="auto">
          <a:xfrm>
            <a:off x="6661150" y="2925763"/>
            <a:ext cx="503238" cy="576262"/>
            <a:chOff x="4513" y="3566"/>
            <a:chExt cx="317" cy="363"/>
          </a:xfrm>
        </p:grpSpPr>
        <p:sp>
          <p:nvSpPr>
            <p:cNvPr id="75930" name="Line 154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31" name="AutoShape 155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32" name="Line 156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33" name="Line 157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34" name="Line 158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159"/>
          <p:cNvGrpSpPr>
            <a:grpSpLocks/>
          </p:cNvGrpSpPr>
          <p:nvPr/>
        </p:nvGrpSpPr>
        <p:grpSpPr bwMode="auto">
          <a:xfrm>
            <a:off x="6661150" y="3573463"/>
            <a:ext cx="503238" cy="576262"/>
            <a:chOff x="4513" y="3566"/>
            <a:chExt cx="317" cy="363"/>
          </a:xfrm>
        </p:grpSpPr>
        <p:sp>
          <p:nvSpPr>
            <p:cNvPr id="75936" name="Line 160"/>
            <p:cNvSpPr>
              <a:spLocks noChangeShapeType="1"/>
            </p:cNvSpPr>
            <p:nvPr/>
          </p:nvSpPr>
          <p:spPr bwMode="auto">
            <a:xfrm>
              <a:off x="4537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37" name="AutoShape 161"/>
            <p:cNvSpPr>
              <a:spLocks noChangeArrowheads="1"/>
            </p:cNvSpPr>
            <p:nvPr/>
          </p:nvSpPr>
          <p:spPr bwMode="auto">
            <a:xfrm rot="10800000">
              <a:off x="4513" y="3566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38" name="Line 162"/>
            <p:cNvSpPr>
              <a:spLocks noChangeShapeType="1"/>
            </p:cNvSpPr>
            <p:nvPr/>
          </p:nvSpPr>
          <p:spPr bwMode="auto">
            <a:xfrm>
              <a:off x="4809" y="3657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39" name="Line 163"/>
            <p:cNvSpPr>
              <a:spLocks noChangeShapeType="1"/>
            </p:cNvSpPr>
            <p:nvPr/>
          </p:nvSpPr>
          <p:spPr bwMode="auto">
            <a:xfrm flipH="1">
              <a:off x="4537" y="3929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40" name="Line 164"/>
            <p:cNvSpPr>
              <a:spLocks noChangeShapeType="1"/>
            </p:cNvSpPr>
            <p:nvPr/>
          </p:nvSpPr>
          <p:spPr bwMode="auto">
            <a:xfrm flipH="1">
              <a:off x="4537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165"/>
          <p:cNvGrpSpPr>
            <a:grpSpLocks/>
          </p:cNvGrpSpPr>
          <p:nvPr/>
        </p:nvGrpSpPr>
        <p:grpSpPr bwMode="auto">
          <a:xfrm>
            <a:off x="4716463" y="2925763"/>
            <a:ext cx="503237" cy="576262"/>
            <a:chOff x="1429" y="3294"/>
            <a:chExt cx="317" cy="363"/>
          </a:xfrm>
        </p:grpSpPr>
        <p:sp>
          <p:nvSpPr>
            <p:cNvPr id="75942" name="Line 166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43" name="AutoShape 167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44" name="Line 168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45" name="Line 169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46" name="Line 170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171"/>
          <p:cNvGrpSpPr>
            <a:grpSpLocks/>
          </p:cNvGrpSpPr>
          <p:nvPr/>
        </p:nvGrpSpPr>
        <p:grpSpPr bwMode="auto">
          <a:xfrm>
            <a:off x="7308850" y="2925763"/>
            <a:ext cx="503238" cy="576262"/>
            <a:chOff x="1429" y="3294"/>
            <a:chExt cx="317" cy="363"/>
          </a:xfrm>
        </p:grpSpPr>
        <p:sp>
          <p:nvSpPr>
            <p:cNvPr id="75948" name="Line 17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49" name="AutoShape 17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50" name="Line 17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51" name="Line 17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52" name="Line 17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177"/>
          <p:cNvGrpSpPr>
            <a:grpSpLocks/>
          </p:cNvGrpSpPr>
          <p:nvPr/>
        </p:nvGrpSpPr>
        <p:grpSpPr bwMode="auto">
          <a:xfrm>
            <a:off x="4068763" y="3573463"/>
            <a:ext cx="503237" cy="576262"/>
            <a:chOff x="1429" y="3294"/>
            <a:chExt cx="317" cy="363"/>
          </a:xfrm>
        </p:grpSpPr>
        <p:sp>
          <p:nvSpPr>
            <p:cNvPr id="75954" name="Line 178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55" name="AutoShape 179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56" name="Line 180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57" name="Line 181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58" name="Line 182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183"/>
          <p:cNvGrpSpPr>
            <a:grpSpLocks/>
          </p:cNvGrpSpPr>
          <p:nvPr/>
        </p:nvGrpSpPr>
        <p:grpSpPr bwMode="auto">
          <a:xfrm>
            <a:off x="4068763" y="2925763"/>
            <a:ext cx="503237" cy="576262"/>
            <a:chOff x="1429" y="3294"/>
            <a:chExt cx="317" cy="363"/>
          </a:xfrm>
        </p:grpSpPr>
        <p:sp>
          <p:nvSpPr>
            <p:cNvPr id="75960" name="Line 184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61" name="AutoShape 185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62" name="Line 186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63" name="Line 187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64" name="Line 188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" name="Group 189"/>
          <p:cNvGrpSpPr>
            <a:grpSpLocks/>
          </p:cNvGrpSpPr>
          <p:nvPr/>
        </p:nvGrpSpPr>
        <p:grpSpPr bwMode="auto">
          <a:xfrm>
            <a:off x="6013450" y="2925763"/>
            <a:ext cx="503238" cy="576262"/>
            <a:chOff x="1429" y="3294"/>
            <a:chExt cx="317" cy="363"/>
          </a:xfrm>
        </p:grpSpPr>
        <p:sp>
          <p:nvSpPr>
            <p:cNvPr id="75966" name="Line 190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67" name="AutoShape 191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68" name="Line 192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69" name="Line 193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70" name="Line 194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5941" name="Group 195"/>
          <p:cNvGrpSpPr>
            <a:grpSpLocks/>
          </p:cNvGrpSpPr>
          <p:nvPr/>
        </p:nvGrpSpPr>
        <p:grpSpPr bwMode="auto">
          <a:xfrm>
            <a:off x="8172450" y="4005263"/>
            <a:ext cx="503238" cy="576262"/>
            <a:chOff x="1429" y="3294"/>
            <a:chExt cx="317" cy="363"/>
          </a:xfrm>
        </p:grpSpPr>
        <p:sp>
          <p:nvSpPr>
            <p:cNvPr id="75972" name="Line 196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73" name="AutoShape 197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74" name="Line 198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75" name="Line 199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76" name="Line 200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5947" name="Group 201"/>
          <p:cNvGrpSpPr>
            <a:grpSpLocks/>
          </p:cNvGrpSpPr>
          <p:nvPr/>
        </p:nvGrpSpPr>
        <p:grpSpPr bwMode="auto">
          <a:xfrm>
            <a:off x="7308850" y="3573463"/>
            <a:ext cx="503238" cy="576262"/>
            <a:chOff x="1429" y="3294"/>
            <a:chExt cx="317" cy="363"/>
          </a:xfrm>
        </p:grpSpPr>
        <p:sp>
          <p:nvSpPr>
            <p:cNvPr id="75978" name="Line 202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79" name="AutoShape 203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80" name="Line 204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81" name="Line 205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82" name="Line 206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5953" name="Group 207"/>
          <p:cNvGrpSpPr>
            <a:grpSpLocks/>
          </p:cNvGrpSpPr>
          <p:nvPr/>
        </p:nvGrpSpPr>
        <p:grpSpPr bwMode="auto">
          <a:xfrm>
            <a:off x="4716463" y="3573463"/>
            <a:ext cx="503237" cy="576262"/>
            <a:chOff x="1429" y="3294"/>
            <a:chExt cx="317" cy="363"/>
          </a:xfrm>
        </p:grpSpPr>
        <p:sp>
          <p:nvSpPr>
            <p:cNvPr id="75984" name="Line 208"/>
            <p:cNvSpPr>
              <a:spLocks noChangeShapeType="1"/>
            </p:cNvSpPr>
            <p:nvPr/>
          </p:nvSpPr>
          <p:spPr bwMode="auto">
            <a:xfrm>
              <a:off x="1453" y="3385"/>
              <a:ext cx="0" cy="2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85" name="AutoShape 209"/>
            <p:cNvSpPr>
              <a:spLocks noChangeArrowheads="1"/>
            </p:cNvSpPr>
            <p:nvPr/>
          </p:nvSpPr>
          <p:spPr bwMode="auto">
            <a:xfrm rot="10800000">
              <a:off x="1429" y="3294"/>
              <a:ext cx="317" cy="7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5986" name="Line 210"/>
            <p:cNvSpPr>
              <a:spLocks noChangeShapeType="1"/>
            </p:cNvSpPr>
            <p:nvPr/>
          </p:nvSpPr>
          <p:spPr bwMode="auto">
            <a:xfrm>
              <a:off x="1725" y="3385"/>
              <a:ext cx="0" cy="27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87" name="Line 211"/>
            <p:cNvSpPr>
              <a:spLocks noChangeShapeType="1"/>
            </p:cNvSpPr>
            <p:nvPr/>
          </p:nvSpPr>
          <p:spPr bwMode="auto">
            <a:xfrm flipH="1">
              <a:off x="1453" y="3657"/>
              <a:ext cx="27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5988" name="Line 212"/>
            <p:cNvSpPr>
              <a:spLocks noChangeShapeType="1"/>
            </p:cNvSpPr>
            <p:nvPr/>
          </p:nvSpPr>
          <p:spPr bwMode="auto">
            <a:xfrm flipH="1">
              <a:off x="1453" y="3385"/>
              <a:ext cx="27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5989" name="Text Box 213"/>
          <p:cNvSpPr txBox="1">
            <a:spLocks noChangeArrowheads="1"/>
          </p:cNvSpPr>
          <p:nvPr/>
        </p:nvSpPr>
        <p:spPr bwMode="auto">
          <a:xfrm rot="5400000">
            <a:off x="738981" y="4634707"/>
            <a:ext cx="73342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тупик беззвучных </a:t>
            </a:r>
          </a:p>
          <a:p>
            <a:pPr algn="l"/>
            <a:r>
              <a:rPr lang="ru-RU">
                <a:solidFill>
                  <a:srgbClr val="000099"/>
                </a:solidFill>
                <a:effectLst/>
              </a:rPr>
              <a:t>           букв</a:t>
            </a:r>
          </a:p>
        </p:txBody>
      </p:sp>
      <p:sp>
        <p:nvSpPr>
          <p:cNvPr id="75990" name="Text Box 214"/>
          <p:cNvSpPr txBox="1">
            <a:spLocks noChangeArrowheads="1"/>
          </p:cNvSpPr>
          <p:nvPr/>
        </p:nvSpPr>
        <p:spPr bwMode="auto">
          <a:xfrm rot="16200000">
            <a:off x="-1223168" y="3572668"/>
            <a:ext cx="281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твердых команд</a:t>
            </a:r>
          </a:p>
        </p:txBody>
      </p:sp>
      <p:sp>
        <p:nvSpPr>
          <p:cNvPr id="75991" name="Text Box 215"/>
          <p:cNvSpPr txBox="1">
            <a:spLocks noChangeArrowheads="1"/>
          </p:cNvSpPr>
          <p:nvPr/>
        </p:nvSpPr>
        <p:spPr bwMode="auto">
          <a:xfrm rot="16200000">
            <a:off x="572294" y="3685381"/>
            <a:ext cx="2606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мягких команд</a:t>
            </a:r>
          </a:p>
        </p:txBody>
      </p:sp>
      <p:sp>
        <p:nvSpPr>
          <p:cNvPr id="75992" name="Text Box 216"/>
          <p:cNvSpPr txBox="1">
            <a:spLocks noChangeArrowheads="1"/>
          </p:cNvSpPr>
          <p:nvPr/>
        </p:nvSpPr>
        <p:spPr bwMode="auto">
          <a:xfrm>
            <a:off x="1187450" y="24209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Я</a:t>
            </a:r>
          </a:p>
        </p:txBody>
      </p:sp>
      <p:sp>
        <p:nvSpPr>
          <p:cNvPr id="75993" name="Text Box 217"/>
          <p:cNvSpPr txBox="1">
            <a:spLocks noChangeArrowheads="1"/>
          </p:cNvSpPr>
          <p:nvPr/>
        </p:nvSpPr>
        <p:spPr bwMode="auto">
          <a:xfrm>
            <a:off x="539750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75994" name="Text Box 218"/>
          <p:cNvSpPr txBox="1">
            <a:spLocks noChangeArrowheads="1"/>
          </p:cNvSpPr>
          <p:nvPr/>
        </p:nvSpPr>
        <p:spPr bwMode="auto">
          <a:xfrm>
            <a:off x="1187450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Ё</a:t>
            </a:r>
          </a:p>
        </p:txBody>
      </p:sp>
      <p:sp>
        <p:nvSpPr>
          <p:cNvPr id="75995" name="Text Box 219"/>
          <p:cNvSpPr txBox="1">
            <a:spLocks noChangeArrowheads="1"/>
          </p:cNvSpPr>
          <p:nvPr/>
        </p:nvSpPr>
        <p:spPr bwMode="auto">
          <a:xfrm>
            <a:off x="111601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Ю</a:t>
            </a:r>
          </a:p>
        </p:txBody>
      </p:sp>
      <p:sp>
        <p:nvSpPr>
          <p:cNvPr id="75996" name="Text Box 220"/>
          <p:cNvSpPr txBox="1">
            <a:spLocks noChangeArrowheads="1"/>
          </p:cNvSpPr>
          <p:nvPr/>
        </p:nvSpPr>
        <p:spPr bwMode="auto">
          <a:xfrm>
            <a:off x="539750" y="37163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У</a:t>
            </a:r>
          </a:p>
        </p:txBody>
      </p:sp>
      <p:sp>
        <p:nvSpPr>
          <p:cNvPr id="75997" name="Text Box 221"/>
          <p:cNvSpPr txBox="1">
            <a:spLocks noChangeArrowheads="1"/>
          </p:cNvSpPr>
          <p:nvPr/>
        </p:nvSpPr>
        <p:spPr bwMode="auto">
          <a:xfrm>
            <a:off x="468313" y="42926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Ы</a:t>
            </a:r>
          </a:p>
        </p:txBody>
      </p:sp>
      <p:sp>
        <p:nvSpPr>
          <p:cNvPr id="75998" name="Text Box 222"/>
          <p:cNvSpPr txBox="1">
            <a:spLocks noChangeArrowheads="1"/>
          </p:cNvSpPr>
          <p:nvPr/>
        </p:nvSpPr>
        <p:spPr bwMode="auto">
          <a:xfrm>
            <a:off x="1187450" y="429260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И</a:t>
            </a:r>
          </a:p>
        </p:txBody>
      </p:sp>
      <p:sp>
        <p:nvSpPr>
          <p:cNvPr id="75999" name="Text Box 223"/>
          <p:cNvSpPr txBox="1">
            <a:spLocks noChangeArrowheads="1"/>
          </p:cNvSpPr>
          <p:nvPr/>
        </p:nvSpPr>
        <p:spPr bwMode="auto">
          <a:xfrm>
            <a:off x="539750" y="5013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Э</a:t>
            </a:r>
          </a:p>
        </p:txBody>
      </p:sp>
      <p:sp>
        <p:nvSpPr>
          <p:cNvPr id="76000" name="Text Box 224"/>
          <p:cNvSpPr txBox="1">
            <a:spLocks noChangeArrowheads="1"/>
          </p:cNvSpPr>
          <p:nvPr/>
        </p:nvSpPr>
        <p:spPr bwMode="auto">
          <a:xfrm>
            <a:off x="1187450" y="50133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</a:p>
        </p:txBody>
      </p:sp>
      <p:sp>
        <p:nvSpPr>
          <p:cNvPr id="76001" name="Text Box 225"/>
          <p:cNvSpPr txBox="1">
            <a:spLocks noChangeArrowheads="1"/>
          </p:cNvSpPr>
          <p:nvPr/>
        </p:nvSpPr>
        <p:spPr bwMode="auto">
          <a:xfrm>
            <a:off x="7740650" y="19891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Й</a:t>
            </a:r>
          </a:p>
        </p:txBody>
      </p:sp>
      <p:sp>
        <p:nvSpPr>
          <p:cNvPr id="76002" name="Text Box 226"/>
          <p:cNvSpPr txBox="1">
            <a:spLocks noChangeArrowheads="1"/>
          </p:cNvSpPr>
          <p:nvPr/>
        </p:nvSpPr>
        <p:spPr bwMode="auto">
          <a:xfrm>
            <a:off x="7164388" y="19891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</a:p>
        </p:txBody>
      </p:sp>
      <p:sp>
        <p:nvSpPr>
          <p:cNvPr id="76003" name="Text Box 227"/>
          <p:cNvSpPr txBox="1">
            <a:spLocks noChangeArrowheads="1"/>
          </p:cNvSpPr>
          <p:nvPr/>
        </p:nvSpPr>
        <p:spPr bwMode="auto">
          <a:xfrm>
            <a:off x="6588125" y="19891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Л</a:t>
            </a:r>
          </a:p>
        </p:txBody>
      </p:sp>
      <p:sp>
        <p:nvSpPr>
          <p:cNvPr id="76004" name="Text Box 228"/>
          <p:cNvSpPr txBox="1">
            <a:spLocks noChangeArrowheads="1"/>
          </p:cNvSpPr>
          <p:nvPr/>
        </p:nvSpPr>
        <p:spPr bwMode="auto">
          <a:xfrm>
            <a:off x="7235825" y="11255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</a:p>
        </p:txBody>
      </p:sp>
      <p:sp>
        <p:nvSpPr>
          <p:cNvPr id="76005" name="Text Box 229"/>
          <p:cNvSpPr txBox="1">
            <a:spLocks noChangeArrowheads="1"/>
          </p:cNvSpPr>
          <p:nvPr/>
        </p:nvSpPr>
        <p:spPr bwMode="auto">
          <a:xfrm>
            <a:off x="6659563" y="11255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Н</a:t>
            </a:r>
          </a:p>
        </p:txBody>
      </p:sp>
      <p:sp>
        <p:nvSpPr>
          <p:cNvPr id="76006" name="Text Box 230"/>
          <p:cNvSpPr txBox="1">
            <a:spLocks noChangeArrowheads="1"/>
          </p:cNvSpPr>
          <p:nvPr/>
        </p:nvSpPr>
        <p:spPr bwMode="auto">
          <a:xfrm>
            <a:off x="7380288" y="37179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С</a:t>
            </a:r>
          </a:p>
        </p:txBody>
      </p:sp>
      <p:sp>
        <p:nvSpPr>
          <p:cNvPr id="76007" name="Text Box 231"/>
          <p:cNvSpPr txBox="1">
            <a:spLocks noChangeArrowheads="1"/>
          </p:cNvSpPr>
          <p:nvPr/>
        </p:nvSpPr>
        <p:spPr bwMode="auto">
          <a:xfrm>
            <a:off x="73802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З</a:t>
            </a:r>
          </a:p>
        </p:txBody>
      </p:sp>
      <p:sp>
        <p:nvSpPr>
          <p:cNvPr id="76008" name="Text Box 232"/>
          <p:cNvSpPr txBox="1">
            <a:spLocks noChangeArrowheads="1"/>
          </p:cNvSpPr>
          <p:nvPr/>
        </p:nvSpPr>
        <p:spPr bwMode="auto">
          <a:xfrm>
            <a:off x="6661150" y="30702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Ж</a:t>
            </a:r>
          </a:p>
        </p:txBody>
      </p:sp>
      <p:sp>
        <p:nvSpPr>
          <p:cNvPr id="76009" name="Text Box 233"/>
          <p:cNvSpPr txBox="1">
            <a:spLocks noChangeArrowheads="1"/>
          </p:cNvSpPr>
          <p:nvPr/>
        </p:nvSpPr>
        <p:spPr bwMode="auto">
          <a:xfrm>
            <a:off x="6661150" y="3717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Ш</a:t>
            </a:r>
          </a:p>
        </p:txBody>
      </p:sp>
      <p:sp>
        <p:nvSpPr>
          <p:cNvPr id="76010" name="Text Box 234"/>
          <p:cNvSpPr txBox="1">
            <a:spLocks noChangeArrowheads="1"/>
          </p:cNvSpPr>
          <p:nvPr/>
        </p:nvSpPr>
        <p:spPr bwMode="auto">
          <a:xfrm>
            <a:off x="6084888" y="371792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Т</a:t>
            </a:r>
          </a:p>
        </p:txBody>
      </p:sp>
      <p:sp>
        <p:nvSpPr>
          <p:cNvPr id="76011" name="Text Box 235"/>
          <p:cNvSpPr txBox="1">
            <a:spLocks noChangeArrowheads="1"/>
          </p:cNvSpPr>
          <p:nvPr/>
        </p:nvSpPr>
        <p:spPr bwMode="auto">
          <a:xfrm>
            <a:off x="5437188" y="37179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К</a:t>
            </a:r>
          </a:p>
        </p:txBody>
      </p:sp>
      <p:sp>
        <p:nvSpPr>
          <p:cNvPr id="76012" name="Text Box 236"/>
          <p:cNvSpPr txBox="1">
            <a:spLocks noChangeArrowheads="1"/>
          </p:cNvSpPr>
          <p:nvPr/>
        </p:nvSpPr>
        <p:spPr bwMode="auto">
          <a:xfrm>
            <a:off x="4140200" y="37179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П</a:t>
            </a:r>
          </a:p>
        </p:txBody>
      </p:sp>
      <p:sp>
        <p:nvSpPr>
          <p:cNvPr id="76013" name="Text Box 237"/>
          <p:cNvSpPr txBox="1">
            <a:spLocks noChangeArrowheads="1"/>
          </p:cNvSpPr>
          <p:nvPr/>
        </p:nvSpPr>
        <p:spPr bwMode="auto">
          <a:xfrm>
            <a:off x="471646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Ф</a:t>
            </a:r>
          </a:p>
        </p:txBody>
      </p:sp>
      <p:sp>
        <p:nvSpPr>
          <p:cNvPr id="76014" name="Text Box 238"/>
          <p:cNvSpPr txBox="1">
            <a:spLocks noChangeArrowheads="1"/>
          </p:cNvSpPr>
          <p:nvPr/>
        </p:nvSpPr>
        <p:spPr bwMode="auto">
          <a:xfrm>
            <a:off x="60848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Д</a:t>
            </a:r>
          </a:p>
        </p:txBody>
      </p:sp>
      <p:sp>
        <p:nvSpPr>
          <p:cNvPr id="76015" name="Text Box 239"/>
          <p:cNvSpPr txBox="1">
            <a:spLocks noChangeArrowheads="1"/>
          </p:cNvSpPr>
          <p:nvPr/>
        </p:nvSpPr>
        <p:spPr bwMode="auto">
          <a:xfrm>
            <a:off x="5437188" y="30702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Г</a:t>
            </a:r>
          </a:p>
        </p:txBody>
      </p:sp>
      <p:sp>
        <p:nvSpPr>
          <p:cNvPr id="76016" name="Text Box 240"/>
          <p:cNvSpPr txBox="1">
            <a:spLocks noChangeArrowheads="1"/>
          </p:cNvSpPr>
          <p:nvPr/>
        </p:nvSpPr>
        <p:spPr bwMode="auto">
          <a:xfrm>
            <a:off x="4787900" y="30702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</a:p>
        </p:txBody>
      </p:sp>
      <p:sp>
        <p:nvSpPr>
          <p:cNvPr id="76017" name="Text Box 241"/>
          <p:cNvSpPr txBox="1">
            <a:spLocks noChangeArrowheads="1"/>
          </p:cNvSpPr>
          <p:nvPr/>
        </p:nvSpPr>
        <p:spPr bwMode="auto">
          <a:xfrm>
            <a:off x="4140200" y="3070225"/>
            <a:ext cx="39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Б</a:t>
            </a:r>
          </a:p>
        </p:txBody>
      </p:sp>
      <p:sp>
        <p:nvSpPr>
          <p:cNvPr id="76018" name="Text Box 242"/>
          <p:cNvSpPr txBox="1">
            <a:spLocks noChangeArrowheads="1"/>
          </p:cNvSpPr>
          <p:nvPr/>
        </p:nvSpPr>
        <p:spPr bwMode="auto">
          <a:xfrm>
            <a:off x="8243888" y="41497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Х</a:t>
            </a:r>
          </a:p>
        </p:txBody>
      </p:sp>
      <p:sp>
        <p:nvSpPr>
          <p:cNvPr id="76019" name="Text Box 243"/>
          <p:cNvSpPr txBox="1">
            <a:spLocks noChangeArrowheads="1"/>
          </p:cNvSpPr>
          <p:nvPr/>
        </p:nvSpPr>
        <p:spPr bwMode="auto">
          <a:xfrm>
            <a:off x="8243888" y="47244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Ц</a:t>
            </a:r>
          </a:p>
        </p:txBody>
      </p:sp>
      <p:sp>
        <p:nvSpPr>
          <p:cNvPr id="76020" name="Text Box 244"/>
          <p:cNvSpPr txBox="1">
            <a:spLocks noChangeArrowheads="1"/>
          </p:cNvSpPr>
          <p:nvPr/>
        </p:nvSpPr>
        <p:spPr bwMode="auto">
          <a:xfrm>
            <a:off x="8243888" y="537368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Ч</a:t>
            </a:r>
          </a:p>
        </p:txBody>
      </p:sp>
      <p:sp>
        <p:nvSpPr>
          <p:cNvPr id="76021" name="Text Box 245"/>
          <p:cNvSpPr txBox="1">
            <a:spLocks noChangeArrowheads="1"/>
          </p:cNvSpPr>
          <p:nvPr/>
        </p:nvSpPr>
        <p:spPr bwMode="auto">
          <a:xfrm>
            <a:off x="8172450" y="60928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Щ</a:t>
            </a:r>
          </a:p>
        </p:txBody>
      </p:sp>
      <p:sp>
        <p:nvSpPr>
          <p:cNvPr id="76022" name="Text Box 246"/>
          <p:cNvSpPr txBox="1">
            <a:spLocks noChangeArrowheads="1"/>
          </p:cNvSpPr>
          <p:nvPr/>
        </p:nvSpPr>
        <p:spPr bwMode="auto">
          <a:xfrm>
            <a:off x="1187450" y="60928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Ь</a:t>
            </a:r>
          </a:p>
        </p:txBody>
      </p:sp>
      <p:sp>
        <p:nvSpPr>
          <p:cNvPr id="76023" name="Text Box 247"/>
          <p:cNvSpPr txBox="1">
            <a:spLocks noChangeArrowheads="1"/>
          </p:cNvSpPr>
          <p:nvPr/>
        </p:nvSpPr>
        <p:spPr bwMode="auto">
          <a:xfrm>
            <a:off x="468313" y="60928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Ъ</a:t>
            </a:r>
          </a:p>
        </p:txBody>
      </p:sp>
      <p:pic>
        <p:nvPicPr>
          <p:cNvPr id="76024" name="Picture 248" descr="Рисунок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1341438"/>
            <a:ext cx="11588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029" name="AutoShape 25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6092825"/>
            <a:ext cx="720725" cy="765175"/>
          </a:xfrm>
          <a:prstGeom prst="actionButtonHome">
            <a:avLst/>
          </a:prstGeom>
          <a:solidFill>
            <a:srgbClr val="008080">
              <a:alpha val="70000"/>
            </a:srgbClr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zoom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7"/>
          <p:cNvSpPr txBox="1">
            <a:spLocks noChangeArrowheads="1"/>
          </p:cNvSpPr>
          <p:nvPr/>
        </p:nvSpPr>
        <p:spPr bwMode="auto">
          <a:xfrm>
            <a:off x="4786313" y="6072188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 </a:t>
            </a:r>
          </a:p>
        </p:txBody>
      </p:sp>
      <p:sp>
        <p:nvSpPr>
          <p:cNvPr id="22531" name="TextBox 18"/>
          <p:cNvSpPr txBox="1">
            <a:spLocks noChangeArrowheads="1"/>
          </p:cNvSpPr>
          <p:nvPr/>
        </p:nvSpPr>
        <p:spPr bwMode="auto">
          <a:xfrm>
            <a:off x="1600200" y="63246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 </a:t>
            </a:r>
          </a:p>
        </p:txBody>
      </p:sp>
      <p:sp>
        <p:nvSpPr>
          <p:cNvPr id="22532" name="TextBox 19"/>
          <p:cNvSpPr txBox="1">
            <a:spLocks noChangeArrowheads="1"/>
          </p:cNvSpPr>
          <p:nvPr/>
        </p:nvSpPr>
        <p:spPr bwMode="auto">
          <a:xfrm>
            <a:off x="7620000" y="62484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/>
              <a:t> </a:t>
            </a:r>
          </a:p>
        </p:txBody>
      </p:sp>
      <p:sp>
        <p:nvSpPr>
          <p:cNvPr id="22533" name="Заголовок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4" name="Содержимое 21" descr="Рисунок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8" y="214313"/>
            <a:ext cx="8572500" cy="6429375"/>
          </a:xfrm>
        </p:spPr>
      </p:pic>
      <p:sp>
        <p:nvSpPr>
          <p:cNvPr id="22535" name="Rectangle 21"/>
          <p:cNvSpPr>
            <a:spLocks noChangeArrowheads="1"/>
          </p:cNvSpPr>
          <p:nvPr/>
        </p:nvSpPr>
        <p:spPr bwMode="auto">
          <a:xfrm>
            <a:off x="2643188" y="642938"/>
            <a:ext cx="4191000" cy="198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b="1" dirty="0">
                <a:latin typeface="Times New Roman" pitchFamily="18" charset="0"/>
              </a:rPr>
              <a:t>На прямую палоч</a:t>
            </a: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к</a:t>
            </a:r>
            <a:r>
              <a:rPr lang="ru-RU" sz="2400" b="1" dirty="0">
                <a:latin typeface="Times New Roman" pitchFamily="18" charset="0"/>
              </a:rPr>
              <a:t>у</a:t>
            </a:r>
          </a:p>
          <a:p>
            <a:pPr eaLnBrk="0" hangingPunct="0"/>
            <a:r>
              <a:rPr lang="ru-RU" sz="2400" b="1" dirty="0">
                <a:latin typeface="Times New Roman" pitchFamily="18" charset="0"/>
              </a:rPr>
              <a:t>Справа села галоч</a:t>
            </a:r>
            <a:r>
              <a:rPr lang="ru-RU" sz="2400" b="1" dirty="0">
                <a:solidFill>
                  <a:srgbClr val="FF3300"/>
                </a:solidFill>
                <a:latin typeface="Times New Roman" pitchFamily="18" charset="0"/>
              </a:rPr>
              <a:t>к</a:t>
            </a:r>
            <a:r>
              <a:rPr lang="ru-RU" sz="2400" b="1" dirty="0">
                <a:latin typeface="Times New Roman" pitchFamily="18" charset="0"/>
              </a:rPr>
              <a:t>а</a:t>
            </a:r>
          </a:p>
          <a:p>
            <a:pPr eaLnBrk="0" hangingPunct="0"/>
            <a:r>
              <a:rPr lang="ru-RU" sz="2400" b="1" dirty="0">
                <a:latin typeface="Times New Roman" pitchFamily="18" charset="0"/>
              </a:rPr>
              <a:t>Там поныне и сидит –</a:t>
            </a:r>
          </a:p>
          <a:p>
            <a:pPr eaLnBrk="0" hangingPunct="0">
              <a:lnSpc>
                <a:spcPct val="65000"/>
              </a:lnSpc>
            </a:pPr>
            <a:r>
              <a:rPr lang="ru-RU" sz="2400" b="1" dirty="0" smtClean="0">
                <a:latin typeface="Times New Roman" pitchFamily="18" charset="0"/>
              </a:rPr>
              <a:t>Бу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</a:rPr>
              <a:t>к</a:t>
            </a:r>
            <a:r>
              <a:rPr lang="ru-RU" sz="2400" b="1" dirty="0" smtClean="0">
                <a:latin typeface="Times New Roman" pitchFamily="18" charset="0"/>
              </a:rPr>
              <a:t>ва </a:t>
            </a:r>
            <a:r>
              <a:rPr lang="ru-RU" sz="3600" b="1" dirty="0">
                <a:solidFill>
                  <a:srgbClr val="FF3300"/>
                </a:solidFill>
                <a:latin typeface="Times New Roman" pitchFamily="18" charset="0"/>
              </a:rPr>
              <a:t>К </a:t>
            </a:r>
            <a:r>
              <a:rPr lang="ru-RU" sz="2400" b="1" dirty="0">
                <a:latin typeface="Times New Roman" pitchFamily="18" charset="0"/>
              </a:rPr>
              <a:t>на нас глядит</a:t>
            </a:r>
            <a:r>
              <a:rPr lang="ru-RU" sz="2400" b="1" dirty="0"/>
              <a:t>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5850" y="1104900"/>
            <a:ext cx="6972300" cy="46482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4-5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7416824" cy="5544616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4" y="620688"/>
            <a:ext cx="7488832" cy="576064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книг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848872" cy="55314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2-3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620688"/>
            <a:ext cx="7488832" cy="54006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5" y="1052737"/>
            <a:ext cx="7272808" cy="4824536"/>
          </a:xfrm>
        </p:spPr>
      </p:pic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4900"/>
            <a:ext cx="216376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635375" y="5013325"/>
            <a:ext cx="1296988" cy="1223963"/>
          </a:xfrm>
          <a:prstGeom prst="rect">
            <a:avLst/>
          </a:prstGeom>
          <a:solidFill>
            <a:srgbClr val="0CB4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932363" y="5013325"/>
            <a:ext cx="1296987" cy="12239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227763" y="5013325"/>
            <a:ext cx="1296987" cy="1223963"/>
          </a:xfrm>
          <a:prstGeom prst="rect">
            <a:avLst/>
          </a:prstGeom>
          <a:solidFill>
            <a:srgbClr val="0CB4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7524750" y="5013325"/>
            <a:ext cx="1296988" cy="12239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339975" y="5013325"/>
            <a:ext cx="1296988" cy="1223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92125"/>
            <a:ext cx="2160587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5003800" y="836613"/>
            <a:ext cx="1296988" cy="122396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708400" y="836613"/>
            <a:ext cx="1296988" cy="1223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2411760" y="836712"/>
            <a:ext cx="1296987" cy="122396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6300788" y="836613"/>
            <a:ext cx="1296987" cy="1223962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7596188" y="836613"/>
            <a:ext cx="1296987" cy="1223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6300788" y="260350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6227763" y="4149725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 flipV="1">
            <a:off x="4284663" y="260350"/>
            <a:ext cx="35877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V="1">
            <a:off x="5508625" y="4437063"/>
            <a:ext cx="3587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4572000" y="2852738"/>
            <a:ext cx="21605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>
                <a:latin typeface="Times New Roman" pitchFamily="18" charset="0"/>
              </a:rPr>
              <a:t>К к</a:t>
            </a:r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3059113" y="2060575"/>
            <a:ext cx="187325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3" name="Line 23"/>
          <p:cNvSpPr>
            <a:spLocks noChangeShapeType="1"/>
          </p:cNvSpPr>
          <p:nvPr/>
        </p:nvSpPr>
        <p:spPr bwMode="auto">
          <a:xfrm flipH="1" flipV="1">
            <a:off x="5508625" y="3933825"/>
            <a:ext cx="1439863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7" grpId="0" animBg="1"/>
      <p:bldP spid="20488" grpId="0" animBg="1"/>
      <p:bldP spid="20489" grpId="0" animBg="1"/>
      <p:bldP spid="20491" grpId="0" animBg="1"/>
      <p:bldP spid="20492" grpId="0" animBg="1"/>
      <p:bldP spid="20493" grpId="0" animBg="1"/>
      <p:bldP spid="20494" grpId="0" animBg="1"/>
      <p:bldP spid="20495" grpId="0" animBg="1"/>
      <p:bldP spid="20496" grpId="0" animBg="1"/>
      <p:bldP spid="20497" grpId="0" animBg="1"/>
      <p:bldP spid="20499" grpId="0" animBg="1"/>
      <p:bldP spid="20500" grpId="0" animBg="1"/>
      <p:bldP spid="20501" grpId="0"/>
      <p:bldP spid="20502" grpId="0" animBg="1"/>
      <p:bldP spid="2050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1 сентября\картинки к 1 сентября\post-63792-11874192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Sound_00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1653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52263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428736"/>
            <a:ext cx="75009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Встали </a:t>
            </a:r>
            <a:r>
              <a:rPr lang="ru-RU" sz="2400" dirty="0" err="1" smtClean="0">
                <a:latin typeface="Times New Roman"/>
              </a:rPr>
              <a:t>тихо,замолчали</a:t>
            </a:r>
            <a:r>
              <a:rPr lang="ru-RU" sz="2400" dirty="0" smtClean="0">
                <a:latin typeface="Times New Roman"/>
              </a:rPr>
              <a:t>,</a:t>
            </a:r>
          </a:p>
          <a:p>
            <a:pPr>
              <a:spcAft>
                <a:spcPts val="0"/>
              </a:spcAft>
            </a:pPr>
            <a:r>
              <a:rPr lang="ru-RU" sz="2400" dirty="0" err="1" smtClean="0">
                <a:latin typeface="Times New Roman"/>
              </a:rPr>
              <a:t>Всё,что</a:t>
            </a:r>
            <a:r>
              <a:rPr lang="ru-RU" sz="2400" dirty="0" smtClean="0">
                <a:latin typeface="Times New Roman"/>
              </a:rPr>
              <a:t> нужно вы достали.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Приготовились к уроку,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В нём иначе нету проку.</a:t>
            </a:r>
          </a:p>
          <a:p>
            <a:pPr>
              <a:spcAft>
                <a:spcPts val="0"/>
              </a:spcAft>
            </a:pPr>
            <a:r>
              <a:rPr lang="ru-RU" sz="2400" dirty="0" err="1" smtClean="0">
                <a:latin typeface="Times New Roman"/>
              </a:rPr>
              <a:t>Здравствуйте,садитесь</a:t>
            </a:r>
            <a:r>
              <a:rPr lang="ru-RU" sz="2400" dirty="0" smtClean="0">
                <a:latin typeface="Times New Roman"/>
              </a:rPr>
              <a:t>,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Больше не вертитесь.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Мы урок начнём сейчас,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Интересен он для вас.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Слушай всё внимательно,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</a:rPr>
              <a:t>Поймёшь всё обязательно.</a:t>
            </a:r>
            <a:endParaRPr lang="ru-RU" sz="2400" dirty="0"/>
          </a:p>
        </p:txBody>
      </p:sp>
      <p:sp>
        <p:nvSpPr>
          <p:cNvPr id="4" name="4-конечная звезда 3"/>
          <p:cNvSpPr/>
          <p:nvPr/>
        </p:nvSpPr>
        <p:spPr>
          <a:xfrm>
            <a:off x="1643042" y="285728"/>
            <a:ext cx="928694" cy="97441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6858016" y="285728"/>
            <a:ext cx="1785950" cy="20574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5292080" y="4365104"/>
            <a:ext cx="2016224" cy="20882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</p:spPr>
      </p:pic>
      <p:pic>
        <p:nvPicPr>
          <p:cNvPr id="14386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бл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7" cstate="print"/>
          <a:srcRect b="14920"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8" cstate="print"/>
          <a:srcRect b="15352"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9" cstate="print"/>
          <a:srcRect b="12643"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0" cstate="print"/>
          <a:srcRect b="12990"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1" cstate="print"/>
          <a:srcRect b="7747"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учим букву 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000232" y="1643050"/>
            <a:ext cx="5521325" cy="414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136928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916238" y="1773238"/>
            <a:ext cx="35290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chemeClr val="hlink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627313" y="1989138"/>
            <a:ext cx="3960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rgbClr val="0CB450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916238" y="1773238"/>
            <a:ext cx="3816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chemeClr val="hlink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132138" y="1700213"/>
            <a:ext cx="37433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rgbClr val="0CB450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987675" y="1844675"/>
            <a:ext cx="40322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chemeClr val="hlink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700338" y="1844675"/>
            <a:ext cx="51133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chemeClr val="hlink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843213" y="1773238"/>
            <a:ext cx="3960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chemeClr val="hlink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987675" y="1700213"/>
            <a:ext cx="42481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rgbClr val="0CB450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Cloud"/>
          <p:cNvSpPr>
            <a:spLocks noChangeAspect="1" noEditPoints="1" noChangeArrowheads="1"/>
          </p:cNvSpPr>
          <p:nvPr/>
        </p:nvSpPr>
        <p:spPr bwMode="auto">
          <a:xfrm>
            <a:off x="5724525" y="0"/>
            <a:ext cx="3419475" cy="229076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1AB7DC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2" name="Oval 16" descr="Пробка"/>
          <p:cNvSpPr>
            <a:spLocks noChangeArrowheads="1"/>
          </p:cNvSpPr>
          <p:nvPr/>
        </p:nvSpPr>
        <p:spPr bwMode="auto">
          <a:xfrm>
            <a:off x="3563938" y="4221163"/>
            <a:ext cx="4824412" cy="2160587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Oval 15" descr="Пробка"/>
          <p:cNvSpPr>
            <a:spLocks noChangeArrowheads="1"/>
          </p:cNvSpPr>
          <p:nvPr/>
        </p:nvSpPr>
        <p:spPr bwMode="auto">
          <a:xfrm>
            <a:off x="395288" y="2133600"/>
            <a:ext cx="3816350" cy="1871663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6" name="Picture 10" descr="j02443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33375"/>
            <a:ext cx="3455988" cy="3328988"/>
          </a:xfrm>
          <a:prstGeom prst="rect">
            <a:avLst/>
          </a:prstGeom>
          <a:noFill/>
        </p:spPr>
      </p:pic>
      <p:pic>
        <p:nvPicPr>
          <p:cNvPr id="9227" name="Picture 11" descr="MCj042356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813880">
            <a:off x="6391276" y="962025"/>
            <a:ext cx="825500" cy="1152525"/>
          </a:xfrm>
          <a:prstGeom prst="rect">
            <a:avLst/>
          </a:prstGeom>
          <a:noFill/>
        </p:spPr>
      </p:pic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716463" y="2565400"/>
            <a:ext cx="504825" cy="3240088"/>
          </a:xfrm>
          <a:prstGeom prst="rect">
            <a:avLst/>
          </a:prstGeom>
          <a:solidFill>
            <a:srgbClr val="CC33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1500000" lon="1500000" rev="0"/>
            </a:camera>
            <a:lightRig rig="legacyFlat2" dir="b"/>
          </a:scene3d>
          <a:sp3d extrusionH="430200"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9223" name="Picture 7" descr="MCj042356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868270">
            <a:off x="4768851" y="2946400"/>
            <a:ext cx="3384550" cy="2581275"/>
          </a:xfrm>
          <a:prstGeom prst="rect">
            <a:avLst/>
          </a:prstGeom>
          <a:noFill/>
        </p:spPr>
      </p:pic>
      <p:pic>
        <p:nvPicPr>
          <p:cNvPr id="9229" name="Picture 13" descr="MCj042356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626297">
            <a:off x="7451725" y="0"/>
            <a:ext cx="825500" cy="1152525"/>
          </a:xfrm>
          <a:prstGeom prst="rect">
            <a:avLst/>
          </a:prstGeom>
          <a:noFill/>
        </p:spPr>
      </p:pic>
      <p:pic>
        <p:nvPicPr>
          <p:cNvPr id="9230" name="Picture 14" descr="MCj042356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670522">
            <a:off x="7904163" y="1104900"/>
            <a:ext cx="825500" cy="1152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843213" y="1844675"/>
            <a:ext cx="41767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>
                <a:solidFill>
                  <a:schemeClr val="hlink"/>
                </a:solidFill>
              </a:rPr>
              <a:t>К</a:t>
            </a:r>
            <a:r>
              <a:rPr lang="ru-RU" sz="20000">
                <a:solidFill>
                  <a:srgbClr val="FF0000"/>
                </a:solidFill>
              </a:rPr>
              <a:t>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132138" y="1700213"/>
            <a:ext cx="37433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0" dirty="0" smtClean="0">
                <a:solidFill>
                  <a:srgbClr val="0CB450"/>
                </a:solidFill>
              </a:rPr>
              <a:t>К</a:t>
            </a:r>
            <a:r>
              <a:rPr lang="ru-RU" sz="20000" dirty="0">
                <a:solidFill>
                  <a:srgbClr val="FF0000"/>
                </a:solidFill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flowerb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39750" y="1341438"/>
            <a:ext cx="3600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8000" b="1">
                <a:latin typeface="Comic Sans MS" pitchFamily="66" charset="0"/>
              </a:rPr>
              <a:t>собака</a:t>
            </a:r>
          </a:p>
        </p:txBody>
      </p:sp>
      <p:pic>
        <p:nvPicPr>
          <p:cNvPr id="10246" name="Picture 6" descr="14a4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933825"/>
            <a:ext cx="2886075" cy="2276475"/>
          </a:xfrm>
          <a:prstGeom prst="rect">
            <a:avLst/>
          </a:prstGeom>
          <a:noFill/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356100" y="2276475"/>
            <a:ext cx="16065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</a:rPr>
              <a:t>со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867400" y="2708275"/>
            <a:ext cx="16144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</a:rPr>
              <a:t>ба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451725" y="3284538"/>
            <a:ext cx="14716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</a:rPr>
              <a:t>ка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flowerb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55650" y="1268413"/>
            <a:ext cx="2290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8000" b="1">
                <a:latin typeface="Comic Sans MS" pitchFamily="66" charset="0"/>
              </a:rPr>
              <a:t>утка</a:t>
            </a:r>
          </a:p>
        </p:txBody>
      </p:sp>
      <p:pic>
        <p:nvPicPr>
          <p:cNvPr id="12294" name="Picture 6" descr="0004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365625"/>
            <a:ext cx="2016125" cy="1727200"/>
          </a:xfrm>
          <a:prstGeom prst="rect">
            <a:avLst/>
          </a:prstGeom>
          <a:noFill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356100" y="2278063"/>
            <a:ext cx="14335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  <a:latin typeface="Comic Sans MS" pitchFamily="66" charset="0"/>
              </a:rPr>
              <a:t>ут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940425" y="2636838"/>
            <a:ext cx="14620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  <a:latin typeface="Comic Sans MS" pitchFamily="66" charset="0"/>
              </a:rPr>
              <a:t>ка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flowerb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827088" y="981075"/>
            <a:ext cx="30416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8000" b="1">
                <a:latin typeface="Comic Sans MS" pitchFamily="66" charset="0"/>
              </a:rPr>
              <a:t>замок</a:t>
            </a:r>
          </a:p>
        </p:txBody>
      </p:sp>
      <p:pic>
        <p:nvPicPr>
          <p:cNvPr id="15366" name="Picture 6" descr="kartina6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644900"/>
            <a:ext cx="4176713" cy="3028950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427538" y="1700213"/>
            <a:ext cx="13985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  <a:latin typeface="Comic Sans MS" pitchFamily="66" charset="0"/>
              </a:rPr>
              <a:t>за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724525" y="1989138"/>
            <a:ext cx="2400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  <a:latin typeface="Comic Sans MS" pitchFamily="66" charset="0"/>
              </a:rPr>
              <a:t>мок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flowerb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-242888"/>
            <a:ext cx="9753600" cy="7315201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258888" y="1196975"/>
            <a:ext cx="24685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8000" b="1">
                <a:latin typeface="Comic Sans MS" pitchFamily="66" charset="0"/>
              </a:rPr>
              <a:t>паук</a:t>
            </a:r>
          </a:p>
        </p:txBody>
      </p:sp>
      <p:pic>
        <p:nvPicPr>
          <p:cNvPr id="18438" name="Picture 6" descr="araig1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4437063"/>
            <a:ext cx="2089150" cy="1728787"/>
          </a:xfrm>
          <a:prstGeom prst="rect">
            <a:avLst/>
          </a:prstGeom>
          <a:noFill/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995738" y="2276475"/>
            <a:ext cx="1651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  <a:latin typeface="Comic Sans MS" pitchFamily="66" charset="0"/>
              </a:rPr>
              <a:t>па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580063" y="2492375"/>
            <a:ext cx="14589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EA9CEE"/>
                </a:solidFill>
                <a:latin typeface="Comic Sans MS" pitchFamily="66" charset="0"/>
              </a:rPr>
              <a:t>ук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flowerbig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-242888"/>
            <a:ext cx="9753600" cy="7315201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-252413" y="1341438"/>
            <a:ext cx="958691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5400" b="1">
                <a:solidFill>
                  <a:srgbClr val="EB3E7A"/>
                </a:solidFill>
                <a:latin typeface="Comic Sans MS" pitchFamily="66" charset="0"/>
              </a:rPr>
              <a:t>Сколько в слове гласных- </a:t>
            </a:r>
          </a:p>
          <a:p>
            <a:pPr algn="ctr"/>
            <a:r>
              <a:rPr lang="ru-RU" sz="5400" b="1">
                <a:solidFill>
                  <a:srgbClr val="EB3E7A"/>
                </a:solidFill>
                <a:latin typeface="Comic Sans MS" pitchFamily="66" charset="0"/>
              </a:rPr>
              <a:t>столько и слогов</a:t>
            </a:r>
          </a:p>
          <a:p>
            <a:pPr algn="ctr"/>
            <a:r>
              <a:rPr lang="ru-RU" sz="5400" b="1">
                <a:solidFill>
                  <a:srgbClr val="EB3E7A"/>
                </a:solidFill>
                <a:latin typeface="Comic Sans MS" pitchFamily="66" charset="0"/>
              </a:rPr>
              <a:t>Это знает каждый,</a:t>
            </a:r>
          </a:p>
          <a:p>
            <a:pPr algn="ctr"/>
            <a:r>
              <a:rPr lang="ru-RU" sz="5400" b="1">
                <a:solidFill>
                  <a:srgbClr val="EB3E7A"/>
                </a:solidFill>
                <a:latin typeface="Comic Sans MS" pitchFamily="66" charset="0"/>
              </a:rPr>
              <a:t> Из учеников.</a:t>
            </a:r>
          </a:p>
        </p:txBody>
      </p:sp>
      <p:pic>
        <p:nvPicPr>
          <p:cNvPr id="22534" name="Picture 6" descr="6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005263"/>
            <a:ext cx="2987675" cy="2852737"/>
          </a:xfrm>
          <a:prstGeom prst="rect">
            <a:avLst/>
          </a:prstGeom>
          <a:noFill/>
        </p:spPr>
      </p:pic>
      <p:pic>
        <p:nvPicPr>
          <p:cNvPr id="22535" name="Picture 7" descr="1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6700"/>
            <a:ext cx="2268538" cy="2590800"/>
          </a:xfrm>
          <a:prstGeom prst="rect">
            <a:avLst/>
          </a:prstGeom>
          <a:noFill/>
        </p:spPr>
      </p:pic>
      <p:pic>
        <p:nvPicPr>
          <p:cNvPr id="22536" name="Picture 8" descr="04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6375" y="0"/>
            <a:ext cx="6119813" cy="1412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76250"/>
            <a:ext cx="8229600" cy="60483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16500">
                <a:solidFill>
                  <a:srgbClr val="009900"/>
                </a:solidFill>
              </a:rPr>
              <a:t>ЛЯ ЗЕМ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500">
                <a:solidFill>
                  <a:srgbClr val="009900"/>
                </a:solidFill>
              </a:rPr>
              <a:t> КА 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33375"/>
            <a:ext cx="8229600" cy="6264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60350"/>
            <a:ext cx="8229600" cy="62642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7000">
                <a:solidFill>
                  <a:srgbClr val="0000FF"/>
                </a:solidFill>
              </a:rPr>
              <a:t>О ВАН </a:t>
            </a:r>
            <a:br>
              <a:rPr lang="ru-RU" sz="17000">
                <a:solidFill>
                  <a:srgbClr val="0000FF"/>
                </a:solidFill>
              </a:rPr>
            </a:br>
            <a:r>
              <a:rPr lang="ru-RU" sz="17000">
                <a:solidFill>
                  <a:srgbClr val="0000FF"/>
                </a:solidFill>
              </a:rPr>
              <a:t>ДУ ЧИК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parovozik_iz_romash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  <p:pic>
        <p:nvPicPr>
          <p:cNvPr id="4" name="песня паровози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2865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88913"/>
            <a:ext cx="6264275" cy="6480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60350"/>
            <a:ext cx="8229600" cy="626427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17000" dirty="0" smtClean="0">
                <a:solidFill>
                  <a:srgbClr val="0000FF"/>
                </a:solidFill>
              </a:rPr>
              <a:t>КО   Я</a:t>
            </a:r>
            <a:br>
              <a:rPr lang="ru-RU" sz="17000" dirty="0" smtClean="0">
                <a:solidFill>
                  <a:srgbClr val="0000FF"/>
                </a:solidFill>
              </a:rPr>
            </a:br>
            <a:r>
              <a:rPr lang="ru-RU" sz="17000" dirty="0" smtClean="0">
                <a:solidFill>
                  <a:srgbClr val="0000FF"/>
                </a:solidFill>
              </a:rPr>
              <a:t>ИЧ</a:t>
            </a:r>
            <a:endParaRPr lang="ru-RU" sz="17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548680"/>
            <a:ext cx="7056784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parovozik_iz_romash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  <p:pic>
        <p:nvPicPr>
          <p:cNvPr id="4" name="песня паровози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2865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139952" y="4643438"/>
            <a:ext cx="4718298" cy="16430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95936" y="2428875"/>
            <a:ext cx="4933752" cy="17145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95936" y="188640"/>
            <a:ext cx="4680520" cy="164306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3995936" y="0"/>
            <a:ext cx="46085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                              Научился </a:t>
            </a:r>
            <a:r>
              <a:rPr lang="ru-RU" sz="3600" b="1" dirty="0">
                <a:latin typeface="Times New Roman" pitchFamily="18" charset="0"/>
              </a:rPr>
              <a:t>и могу </a:t>
            </a:r>
            <a:r>
              <a:rPr lang="ru-RU" sz="3600" b="1" dirty="0" smtClean="0">
                <a:latin typeface="Times New Roman" pitchFamily="18" charset="0"/>
              </a:rPr>
              <a:t>  помочь </a:t>
            </a:r>
            <a:r>
              <a:rPr lang="ru-RU" sz="3600" b="1" dirty="0">
                <a:latin typeface="Times New Roman" pitchFamily="18" charset="0"/>
              </a:rPr>
              <a:t>другим.</a:t>
            </a:r>
          </a:p>
        </p:txBody>
      </p:sp>
      <p:sp>
        <p:nvSpPr>
          <p:cNvPr id="13318" name="Прямоугольник 3"/>
          <p:cNvSpPr>
            <a:spLocks noChangeArrowheads="1"/>
          </p:cNvSpPr>
          <p:nvPr/>
        </p:nvSpPr>
        <p:spPr bwMode="auto">
          <a:xfrm>
            <a:off x="4067944" y="2060848"/>
            <a:ext cx="464743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                                Научился</a:t>
            </a:r>
            <a:r>
              <a:rPr lang="ru-RU" sz="3600" b="1" dirty="0">
                <a:latin typeface="Times New Roman" pitchFamily="18" charset="0"/>
              </a:rPr>
              <a:t>, но мне </a:t>
            </a:r>
            <a:r>
              <a:rPr lang="ru-RU" sz="3600" b="1" dirty="0" smtClean="0">
                <a:latin typeface="Times New Roman" pitchFamily="18" charset="0"/>
              </a:rPr>
              <a:t>ещё  нужна </a:t>
            </a:r>
            <a:r>
              <a:rPr lang="ru-RU" sz="3600" b="1" dirty="0">
                <a:latin typeface="Times New Roman" pitchFamily="18" charset="0"/>
              </a:rPr>
              <a:t>помощь.</a:t>
            </a:r>
          </a:p>
        </p:txBody>
      </p:sp>
      <p:sp>
        <p:nvSpPr>
          <p:cNvPr id="13319" name="Прямоугольник 4"/>
          <p:cNvSpPr>
            <a:spLocks noChangeArrowheads="1"/>
          </p:cNvSpPr>
          <p:nvPr/>
        </p:nvSpPr>
        <p:spPr bwMode="auto">
          <a:xfrm>
            <a:off x="4283968" y="4653136"/>
            <a:ext cx="451863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         Мне </a:t>
            </a:r>
            <a:r>
              <a:rPr lang="ru-RU" sz="4400" b="1" dirty="0">
                <a:latin typeface="Times New Roman" pitchFamily="18" charset="0"/>
              </a:rPr>
              <a:t>было трудно на уроке.</a:t>
            </a:r>
          </a:p>
        </p:txBody>
      </p:sp>
      <p:pic>
        <p:nvPicPr>
          <p:cNvPr id="10" name="Picture 10" descr="sve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3568" y="-243408"/>
            <a:ext cx="3240360" cy="676875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whee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5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99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1772816"/>
            <a:ext cx="6984776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/>
              <a:t>СПАСИБО  ЗА  УРОК!</a:t>
            </a:r>
            <a:endParaRPr lang="ru-RU" sz="6000" b="1" dirty="0"/>
          </a:p>
        </p:txBody>
      </p:sp>
      <p:pic>
        <p:nvPicPr>
          <p:cNvPr id="6" name="Рисунок 5" descr="8851685247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500042"/>
            <a:ext cx="1285884" cy="1100222"/>
          </a:xfrm>
          <a:prstGeom prst="rect">
            <a:avLst/>
          </a:prstGeom>
        </p:spPr>
      </p:pic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Копия стрел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0"/>
            <a:ext cx="2390775" cy="2952750"/>
          </a:xfrm>
          <a:prstGeom prst="rect">
            <a:avLst/>
          </a:prstGeom>
          <a:noFill/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5292725" y="4221163"/>
            <a:ext cx="2265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effectLst/>
                <a:hlinkClick r:id="rId5" action="ppaction://hlinksldjump"/>
              </a:rPr>
              <a:t>Звукоград</a:t>
            </a:r>
            <a:endParaRPr lang="ru-RU" sz="3200">
              <a:effectLst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1258888" y="2852738"/>
            <a:ext cx="23034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effectLst/>
                <a:hlinkClick r:id="rId6" action="ppaction://hlinksldjump"/>
              </a:rPr>
              <a:t>Буквоград</a:t>
            </a:r>
            <a:endParaRPr lang="ru-RU" sz="3200">
              <a:effectLst/>
            </a:endParaRPr>
          </a:p>
        </p:txBody>
      </p:sp>
      <p:sp>
        <p:nvSpPr>
          <p:cNvPr id="66568" name="AutoShape 8"/>
          <p:cNvSpPr>
            <a:spLocks noChangeArrowheads="1"/>
          </p:cNvSpPr>
          <p:nvPr/>
        </p:nvSpPr>
        <p:spPr bwMode="auto">
          <a:xfrm>
            <a:off x="900113" y="3284538"/>
            <a:ext cx="287337" cy="287337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569" name="AutoShape 9"/>
          <p:cNvSpPr>
            <a:spLocks noChangeArrowheads="1"/>
          </p:cNvSpPr>
          <p:nvPr/>
        </p:nvSpPr>
        <p:spPr bwMode="auto">
          <a:xfrm>
            <a:off x="4859338" y="4365625"/>
            <a:ext cx="287337" cy="28733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574" name="Rectangle 14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solidFill>
            <a:srgbClr val="FFCC66"/>
          </a:solidFill>
          <a:ln w="952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66579" name="Picture 19" descr="111">
            <a:hlinkClick r:id="rId7" tooltip="Весёлая азбука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5949950"/>
            <a:ext cx="1403350" cy="503238"/>
          </a:xfrm>
          <a:prstGeom prst="rect">
            <a:avLst/>
          </a:prstGeom>
          <a:noFill/>
        </p:spPr>
      </p:pic>
      <p:pic>
        <p:nvPicPr>
          <p:cNvPr id="66581" name="Picture 21" descr="ff962c65118d">
            <a:hlinkClick r:id="rId9" action="ppaction://hlinksldjump" tooltip="Доскажи словечко...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713" y="5805488"/>
            <a:ext cx="714375" cy="763587"/>
          </a:xfrm>
          <a:prstGeom prst="rect">
            <a:avLst/>
          </a:prstGeom>
          <a:noFill/>
        </p:spPr>
      </p:pic>
      <p:pic>
        <p:nvPicPr>
          <p:cNvPr id="66588" name="Picture 28" descr="i">
            <a:hlinkClick r:id="rId11" action="ppaction://hlinksldjump" tooltip="Сравни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876925"/>
            <a:ext cx="935037" cy="679450"/>
          </a:xfrm>
          <a:prstGeom prst="rect">
            <a:avLst/>
          </a:prstGeom>
          <a:noFill/>
        </p:spPr>
      </p:pic>
      <p:pic>
        <p:nvPicPr>
          <p:cNvPr id="66589" name="Picture 29" descr="ED0279">
            <a:hlinkClick r:id="rId13" action="ppaction://hlinksldjump" tooltip="На заметку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5113" y="5949950"/>
            <a:ext cx="536575" cy="460375"/>
          </a:xfrm>
          <a:prstGeom prst="rect">
            <a:avLst/>
          </a:prstGeom>
          <a:noFill/>
        </p:spPr>
      </p:pic>
      <p:pic>
        <p:nvPicPr>
          <p:cNvPr id="66590" name="Picture 30" descr="Рисунок4">
            <a:hlinkClick r:id="rId15" action="ppaction://hlinksldjump" tooltip="Буква глуха и нема. Кликни по рисунку и познакомься ближе с жителями города.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692150"/>
            <a:ext cx="11588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91" name="Picture 31" descr="Рисунок3">
            <a:hlinkClick r:id="rId6" action="ppaction://hlinksldjump" tooltip="Звук - невидимка. Кликни по рисунку и познакомься ближе с жителями города."/>
          </p:cNvPr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2276475"/>
            <a:ext cx="1800225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4" name="Rectangle 34">
            <a:hlinkClick r:id="rId18" action="ppaction://hlinksldjump" tooltip="привет"/>
          </p:cNvPr>
          <p:cNvSpPr>
            <a:spLocks noChangeArrowheads="1"/>
          </p:cNvSpPr>
          <p:nvPr/>
        </p:nvSpPr>
        <p:spPr bwMode="auto">
          <a:xfrm>
            <a:off x="2124075" y="2997200"/>
            <a:ext cx="2376488" cy="1152525"/>
          </a:xfrm>
          <a:prstGeom prst="rect">
            <a:avLst/>
          </a:prstGeom>
          <a:solidFill>
            <a:schemeClr val="bg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6596" name="Рисунок 4" descr="3f4f05876e5d.jpg">
            <a:hlinkClick r:id="rId6" action="ppaction://hlinksldjump" tooltip="Интерактивная лента букв"/>
          </p:cNvPr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6666" b="8000"/>
          <a:stretch>
            <a:fillRect/>
          </a:stretch>
        </p:blipFill>
        <p:spPr bwMode="auto">
          <a:xfrm>
            <a:off x="250825" y="5734050"/>
            <a:ext cx="100806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603" name="Picture 43" descr="Копия 99bf16d6fb15">
            <a:hlinkClick r:id="rId20" tooltip="песенка-алфавит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084888" y="5876925"/>
            <a:ext cx="649287" cy="582613"/>
          </a:xfrm>
          <a:prstGeom prst="rect">
            <a:avLst/>
          </a:prstGeom>
          <a:noFill/>
        </p:spPr>
      </p:pic>
      <p:pic>
        <p:nvPicPr>
          <p:cNvPr id="66605" name="Picture 45" descr="Копия vinni_puh_i_den_zabot">
            <a:hlinkClick r:id="rId22" tooltip="Винни-Пух в стране понятий"/>
          </p:cNvPr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5516563"/>
            <a:ext cx="685800" cy="11239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diamond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9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5"/>
          <p:cNvGrpSpPr>
            <a:grpSpLocks/>
          </p:cNvGrpSpPr>
          <p:nvPr/>
        </p:nvGrpSpPr>
        <p:grpSpPr bwMode="auto">
          <a:xfrm>
            <a:off x="4859338" y="3500438"/>
            <a:ext cx="647700" cy="576262"/>
            <a:chOff x="930" y="3022"/>
            <a:chExt cx="227" cy="228"/>
          </a:xfrm>
        </p:grpSpPr>
        <p:grpSp>
          <p:nvGrpSpPr>
            <p:cNvPr id="3" name="Group 136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65" name="AutoShape 137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866" name="AutoShape 138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67" name="AutoShape 139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4" name="Group 115"/>
          <p:cNvGrpSpPr>
            <a:grpSpLocks/>
          </p:cNvGrpSpPr>
          <p:nvPr/>
        </p:nvGrpSpPr>
        <p:grpSpPr bwMode="auto">
          <a:xfrm>
            <a:off x="4140200" y="2852738"/>
            <a:ext cx="647700" cy="576262"/>
            <a:chOff x="930" y="3022"/>
            <a:chExt cx="227" cy="228"/>
          </a:xfrm>
        </p:grpSpPr>
        <p:grpSp>
          <p:nvGrpSpPr>
            <p:cNvPr id="5" name="Group 116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45" name="AutoShape 117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846" name="AutoShape 118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47" name="AutoShape 119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7739063" y="3500438"/>
            <a:ext cx="647700" cy="576262"/>
            <a:chOff x="930" y="3022"/>
            <a:chExt cx="227" cy="228"/>
          </a:xfrm>
        </p:grpSpPr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40" name="AutoShape 1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41" name="AutoShape 1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42" name="AutoShape 1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4067175" y="3068638"/>
            <a:ext cx="890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1600">
                <a:solidFill>
                  <a:schemeClr val="accent2"/>
                </a:solidFill>
                <a:effectLst/>
              </a:rPr>
              <a:t>[б][</a:t>
            </a:r>
            <a:r>
              <a:rPr lang="ru-RU" sz="1600">
                <a:solidFill>
                  <a:srgbClr val="009900"/>
                </a:solidFill>
                <a:effectLst/>
              </a:rPr>
              <a:t>б</a:t>
            </a:r>
            <a:r>
              <a:rPr lang="ru-RU" sz="1600">
                <a:solidFill>
                  <a:srgbClr val="33CC33"/>
                </a:solidFill>
                <a:effectLst/>
              </a:rPr>
              <a:t>'</a:t>
            </a:r>
            <a:r>
              <a:rPr lang="ru-RU" sz="1600">
                <a:solidFill>
                  <a:schemeClr val="accent2"/>
                </a:solidFill>
                <a:effectLst/>
              </a:rPr>
              <a:t>]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1331913" y="3429000"/>
            <a:ext cx="576262" cy="576263"/>
            <a:chOff x="839" y="935"/>
            <a:chExt cx="227" cy="227"/>
          </a:xfrm>
        </p:grpSpPr>
        <p:sp>
          <p:nvSpPr>
            <p:cNvPr id="73732" name="Rectangle 4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7596188" y="1844675"/>
            <a:ext cx="647700" cy="576263"/>
            <a:chOff x="2200" y="3566"/>
            <a:chExt cx="227" cy="227"/>
          </a:xfrm>
        </p:grpSpPr>
        <p:sp>
          <p:nvSpPr>
            <p:cNvPr id="73735" name="AutoShape 7"/>
            <p:cNvSpPr>
              <a:spLocks noChangeArrowheads="1"/>
            </p:cNvSpPr>
            <p:nvPr/>
          </p:nvSpPr>
          <p:spPr bwMode="auto">
            <a:xfrm rot="10800000">
              <a:off x="2200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3736" name="Rectangle 8"/>
            <p:cNvSpPr>
              <a:spLocks noChangeArrowheads="1"/>
            </p:cNvSpPr>
            <p:nvPr/>
          </p:nvSpPr>
          <p:spPr bwMode="auto">
            <a:xfrm>
              <a:off x="2200" y="3657"/>
              <a:ext cx="227" cy="136"/>
            </a:xfrm>
            <a:prstGeom prst="rect">
              <a:avLst/>
            </a:prstGeom>
            <a:solidFill>
              <a:srgbClr val="00FF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</p:grp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5292725" y="148431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самых звучных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7019925" y="2852738"/>
            <a:ext cx="647700" cy="576262"/>
            <a:chOff x="1474" y="3566"/>
            <a:chExt cx="227" cy="227"/>
          </a:xfrm>
        </p:grpSpPr>
        <p:sp>
          <p:nvSpPr>
            <p:cNvPr id="73744" name="Rectangle 16"/>
            <p:cNvSpPr>
              <a:spLocks noChangeArrowheads="1"/>
            </p:cNvSpPr>
            <p:nvPr/>
          </p:nvSpPr>
          <p:spPr bwMode="auto">
            <a:xfrm>
              <a:off x="1474" y="3657"/>
              <a:ext cx="227" cy="136"/>
            </a:xfrm>
            <a:prstGeom prst="rect">
              <a:avLst/>
            </a:prstGeom>
            <a:solidFill>
              <a:srgbClr val="0000FF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auto">
            <a:xfrm rot="10800000">
              <a:off x="1474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73746" name="Text Box 18"/>
          <p:cNvSpPr txBox="1">
            <a:spLocks noChangeArrowheads="1"/>
          </p:cNvSpPr>
          <p:nvPr/>
        </p:nvSpPr>
        <p:spPr bwMode="auto">
          <a:xfrm rot="16200000">
            <a:off x="7242175" y="5133975"/>
            <a:ext cx="1314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переулок</a:t>
            </a:r>
            <a:r>
              <a:rPr lang="ru-RU" b="0">
                <a:solidFill>
                  <a:srgbClr val="000099"/>
                </a:solidFill>
                <a:effectLst/>
              </a:rPr>
              <a:t> </a:t>
            </a:r>
          </a:p>
          <a:p>
            <a:pPr algn="l"/>
            <a:r>
              <a:rPr lang="ru-RU">
                <a:solidFill>
                  <a:srgbClr val="000099"/>
                </a:solidFill>
                <a:effectLst/>
              </a:rPr>
              <a:t>непарных</a:t>
            </a:r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 rot="16200000">
            <a:off x="5868194" y="1772444"/>
            <a:ext cx="4587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звонких</a:t>
            </a:r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 rot="5400000">
            <a:off x="5862638" y="3581400"/>
            <a:ext cx="458787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none">
            <a:spAutoFit/>
          </a:bodyPr>
          <a:lstStyle/>
          <a:p>
            <a:pPr algn="l"/>
            <a:r>
              <a:rPr lang="ru-RU">
                <a:solidFill>
                  <a:srgbClr val="000099"/>
                </a:solidFill>
                <a:effectLst/>
              </a:rPr>
              <a:t>улица глухих</a:t>
            </a:r>
          </a:p>
        </p:txBody>
      </p:sp>
      <p:sp>
        <p:nvSpPr>
          <p:cNvPr id="73749" name="WordArt 21"/>
          <p:cNvSpPr>
            <a:spLocks noChangeArrowheads="1" noChangeShapeType="1" noTextEdit="1"/>
          </p:cNvSpPr>
          <p:nvPr/>
        </p:nvSpPr>
        <p:spPr bwMode="auto">
          <a:xfrm>
            <a:off x="3419475" y="188913"/>
            <a:ext cx="20859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звукоград</a:t>
            </a:r>
          </a:p>
        </p:txBody>
      </p:sp>
      <p:sp>
        <p:nvSpPr>
          <p:cNvPr id="73750" name="WordArt 22"/>
          <p:cNvSpPr>
            <a:spLocks noChangeArrowheads="1" noChangeShapeType="1" noTextEdit="1"/>
          </p:cNvSpPr>
          <p:nvPr/>
        </p:nvSpPr>
        <p:spPr bwMode="auto">
          <a:xfrm>
            <a:off x="6372225" y="333375"/>
            <a:ext cx="1927225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согласных</a:t>
            </a:r>
          </a:p>
        </p:txBody>
      </p:sp>
      <p:sp>
        <p:nvSpPr>
          <p:cNvPr id="73751" name="WordArt 23"/>
          <p:cNvSpPr>
            <a:spLocks noChangeArrowheads="1" noChangeShapeType="1" noTextEdit="1"/>
          </p:cNvSpPr>
          <p:nvPr/>
        </p:nvSpPr>
        <p:spPr bwMode="auto">
          <a:xfrm>
            <a:off x="755650" y="2492375"/>
            <a:ext cx="1714500" cy="56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район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гласных</a:t>
            </a:r>
          </a:p>
        </p:txBody>
      </p:sp>
      <p:pic>
        <p:nvPicPr>
          <p:cNvPr id="73752" name="Picture 24" descr="Рисуно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981075"/>
            <a:ext cx="1439863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6299200" y="2852738"/>
            <a:ext cx="647700" cy="576262"/>
            <a:chOff x="930" y="3022"/>
            <a:chExt cx="227" cy="228"/>
          </a:xfrm>
        </p:grpSpPr>
        <p:grpSp>
          <p:nvGrpSpPr>
            <p:cNvPr id="12" name="Group 3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61" name="AutoShape 3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62" name="AutoShape 3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63" name="AutoShape 3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13" name="Group 36"/>
          <p:cNvGrpSpPr>
            <a:grpSpLocks/>
          </p:cNvGrpSpPr>
          <p:nvPr/>
        </p:nvGrpSpPr>
        <p:grpSpPr bwMode="auto">
          <a:xfrm>
            <a:off x="5578475" y="3500438"/>
            <a:ext cx="647700" cy="576262"/>
            <a:chOff x="930" y="3022"/>
            <a:chExt cx="227" cy="228"/>
          </a:xfrm>
        </p:grpSpPr>
        <p:grpSp>
          <p:nvGrpSpPr>
            <p:cNvPr id="14" name="Group 3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66" name="AutoShape 3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67" name="AutoShape 3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68" name="AutoShape 4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5578475" y="2852738"/>
            <a:ext cx="647700" cy="576262"/>
            <a:chOff x="930" y="3022"/>
            <a:chExt cx="227" cy="228"/>
          </a:xfrm>
        </p:grpSpPr>
        <p:grpSp>
          <p:nvGrpSpPr>
            <p:cNvPr id="16" name="Group 4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71" name="AutoShape 4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72" name="AutoShape 4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73" name="AutoShape 4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6299200" y="3500438"/>
            <a:ext cx="647700" cy="576262"/>
            <a:chOff x="930" y="3022"/>
            <a:chExt cx="227" cy="228"/>
          </a:xfrm>
        </p:grpSpPr>
        <p:grpSp>
          <p:nvGrpSpPr>
            <p:cNvPr id="18" name="Group 4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76" name="AutoShape 4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77" name="AutoShape 4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78" name="AutoShape 5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19" name="Group 51"/>
          <p:cNvGrpSpPr>
            <a:grpSpLocks/>
          </p:cNvGrpSpPr>
          <p:nvPr/>
        </p:nvGrpSpPr>
        <p:grpSpPr bwMode="auto">
          <a:xfrm>
            <a:off x="7308850" y="981075"/>
            <a:ext cx="647700" cy="576263"/>
            <a:chOff x="930" y="3022"/>
            <a:chExt cx="227" cy="228"/>
          </a:xfrm>
        </p:grpSpPr>
        <p:grpSp>
          <p:nvGrpSpPr>
            <p:cNvPr id="20" name="Group 5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81" name="AutoShape 5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82" name="AutoShape 5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83" name="AutoShape 5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21" name="Group 56"/>
          <p:cNvGrpSpPr>
            <a:grpSpLocks/>
          </p:cNvGrpSpPr>
          <p:nvPr/>
        </p:nvGrpSpPr>
        <p:grpSpPr bwMode="auto">
          <a:xfrm>
            <a:off x="6011863" y="1844675"/>
            <a:ext cx="647700" cy="576263"/>
            <a:chOff x="930" y="3022"/>
            <a:chExt cx="227" cy="228"/>
          </a:xfrm>
        </p:grpSpPr>
        <p:grpSp>
          <p:nvGrpSpPr>
            <p:cNvPr id="22" name="Group 5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86" name="AutoShape 5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87" name="AutoShape 5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88" name="AutoShape 6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23" name="Group 61"/>
          <p:cNvGrpSpPr>
            <a:grpSpLocks/>
          </p:cNvGrpSpPr>
          <p:nvPr/>
        </p:nvGrpSpPr>
        <p:grpSpPr bwMode="auto">
          <a:xfrm>
            <a:off x="6588125" y="981075"/>
            <a:ext cx="647700" cy="576263"/>
            <a:chOff x="930" y="3022"/>
            <a:chExt cx="227" cy="228"/>
          </a:xfrm>
        </p:grpSpPr>
        <p:grpSp>
          <p:nvGrpSpPr>
            <p:cNvPr id="24" name="Group 62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91" name="AutoShape 63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92" name="AutoShape 64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93" name="AutoShape 65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25" name="Group 66"/>
          <p:cNvGrpSpPr>
            <a:grpSpLocks/>
          </p:cNvGrpSpPr>
          <p:nvPr/>
        </p:nvGrpSpPr>
        <p:grpSpPr bwMode="auto">
          <a:xfrm>
            <a:off x="6804025" y="1844675"/>
            <a:ext cx="647700" cy="576263"/>
            <a:chOff x="930" y="3022"/>
            <a:chExt cx="227" cy="228"/>
          </a:xfrm>
        </p:grpSpPr>
        <p:grpSp>
          <p:nvGrpSpPr>
            <p:cNvPr id="26" name="Group 67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796" name="AutoShape 68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797" name="AutoShape 69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98" name="AutoShape 70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27" name="Group 71"/>
          <p:cNvGrpSpPr>
            <a:grpSpLocks/>
          </p:cNvGrpSpPr>
          <p:nvPr/>
        </p:nvGrpSpPr>
        <p:grpSpPr bwMode="auto">
          <a:xfrm>
            <a:off x="7019925" y="3500438"/>
            <a:ext cx="647700" cy="576262"/>
            <a:chOff x="1474" y="3566"/>
            <a:chExt cx="227" cy="227"/>
          </a:xfrm>
        </p:grpSpPr>
        <p:sp>
          <p:nvSpPr>
            <p:cNvPr id="73800" name="Rectangle 72"/>
            <p:cNvSpPr>
              <a:spLocks noChangeArrowheads="1"/>
            </p:cNvSpPr>
            <p:nvPr/>
          </p:nvSpPr>
          <p:spPr bwMode="auto">
            <a:xfrm>
              <a:off x="1474" y="3657"/>
              <a:ext cx="227" cy="136"/>
            </a:xfrm>
            <a:prstGeom prst="rect">
              <a:avLst/>
            </a:prstGeom>
            <a:solidFill>
              <a:srgbClr val="0000FF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01" name="AutoShape 73"/>
            <p:cNvSpPr>
              <a:spLocks noChangeArrowheads="1"/>
            </p:cNvSpPr>
            <p:nvPr/>
          </p:nvSpPr>
          <p:spPr bwMode="auto">
            <a:xfrm rot="10800000">
              <a:off x="1474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28" name="Group 74"/>
          <p:cNvGrpSpPr>
            <a:grpSpLocks/>
          </p:cNvGrpSpPr>
          <p:nvPr/>
        </p:nvGrpSpPr>
        <p:grpSpPr bwMode="auto">
          <a:xfrm>
            <a:off x="8370888" y="4149725"/>
            <a:ext cx="647700" cy="576263"/>
            <a:chOff x="930" y="3022"/>
            <a:chExt cx="227" cy="228"/>
          </a:xfrm>
        </p:grpSpPr>
        <p:grpSp>
          <p:nvGrpSpPr>
            <p:cNvPr id="29" name="Group 75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04" name="AutoShape 76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805" name="AutoShape 77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06" name="AutoShape 78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30" name="Group 79"/>
          <p:cNvGrpSpPr>
            <a:grpSpLocks/>
          </p:cNvGrpSpPr>
          <p:nvPr/>
        </p:nvGrpSpPr>
        <p:grpSpPr bwMode="auto">
          <a:xfrm>
            <a:off x="8370888" y="4797425"/>
            <a:ext cx="647700" cy="576263"/>
            <a:chOff x="1474" y="3566"/>
            <a:chExt cx="227" cy="227"/>
          </a:xfrm>
        </p:grpSpPr>
        <p:sp>
          <p:nvSpPr>
            <p:cNvPr id="73808" name="Rectangle 80"/>
            <p:cNvSpPr>
              <a:spLocks noChangeArrowheads="1"/>
            </p:cNvSpPr>
            <p:nvPr/>
          </p:nvSpPr>
          <p:spPr bwMode="auto">
            <a:xfrm>
              <a:off x="1474" y="3657"/>
              <a:ext cx="227" cy="136"/>
            </a:xfrm>
            <a:prstGeom prst="rect">
              <a:avLst/>
            </a:prstGeom>
            <a:solidFill>
              <a:srgbClr val="0000FF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09" name="AutoShape 81"/>
            <p:cNvSpPr>
              <a:spLocks noChangeArrowheads="1"/>
            </p:cNvSpPr>
            <p:nvPr/>
          </p:nvSpPr>
          <p:spPr bwMode="auto">
            <a:xfrm rot="10800000">
              <a:off x="1474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31" name="Group 82"/>
          <p:cNvGrpSpPr>
            <a:grpSpLocks/>
          </p:cNvGrpSpPr>
          <p:nvPr/>
        </p:nvGrpSpPr>
        <p:grpSpPr bwMode="auto">
          <a:xfrm>
            <a:off x="8370888" y="5445125"/>
            <a:ext cx="647700" cy="576263"/>
            <a:chOff x="2200" y="3566"/>
            <a:chExt cx="227" cy="227"/>
          </a:xfrm>
        </p:grpSpPr>
        <p:sp>
          <p:nvSpPr>
            <p:cNvPr id="73811" name="AutoShape 83"/>
            <p:cNvSpPr>
              <a:spLocks noChangeArrowheads="1"/>
            </p:cNvSpPr>
            <p:nvPr/>
          </p:nvSpPr>
          <p:spPr bwMode="auto">
            <a:xfrm rot="10800000">
              <a:off x="2200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3812" name="Rectangle 84"/>
            <p:cNvSpPr>
              <a:spLocks noChangeArrowheads="1"/>
            </p:cNvSpPr>
            <p:nvPr/>
          </p:nvSpPr>
          <p:spPr bwMode="auto">
            <a:xfrm>
              <a:off x="2200" y="3657"/>
              <a:ext cx="227" cy="136"/>
            </a:xfrm>
            <a:prstGeom prst="rect">
              <a:avLst/>
            </a:prstGeom>
            <a:solidFill>
              <a:srgbClr val="00FF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</p:grpSp>
      <p:grpSp>
        <p:nvGrpSpPr>
          <p:cNvPr id="73937" name="Group 85"/>
          <p:cNvGrpSpPr>
            <a:grpSpLocks/>
          </p:cNvGrpSpPr>
          <p:nvPr/>
        </p:nvGrpSpPr>
        <p:grpSpPr bwMode="auto">
          <a:xfrm>
            <a:off x="8370888" y="6065838"/>
            <a:ext cx="647700" cy="576262"/>
            <a:chOff x="2200" y="3566"/>
            <a:chExt cx="227" cy="227"/>
          </a:xfrm>
        </p:grpSpPr>
        <p:sp>
          <p:nvSpPr>
            <p:cNvPr id="73814" name="AutoShape 86"/>
            <p:cNvSpPr>
              <a:spLocks noChangeArrowheads="1"/>
            </p:cNvSpPr>
            <p:nvPr/>
          </p:nvSpPr>
          <p:spPr bwMode="auto">
            <a:xfrm rot="10800000">
              <a:off x="2200" y="3566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73815" name="Rectangle 87"/>
            <p:cNvSpPr>
              <a:spLocks noChangeArrowheads="1"/>
            </p:cNvSpPr>
            <p:nvPr/>
          </p:nvSpPr>
          <p:spPr bwMode="auto">
            <a:xfrm>
              <a:off x="2200" y="3657"/>
              <a:ext cx="227" cy="136"/>
            </a:xfrm>
            <a:prstGeom prst="rect">
              <a:avLst/>
            </a:prstGeom>
            <a:solidFill>
              <a:srgbClr val="00FF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</p:grpSp>
      <p:grpSp>
        <p:nvGrpSpPr>
          <p:cNvPr id="73938" name="Group 88"/>
          <p:cNvGrpSpPr>
            <a:grpSpLocks/>
          </p:cNvGrpSpPr>
          <p:nvPr/>
        </p:nvGrpSpPr>
        <p:grpSpPr bwMode="auto">
          <a:xfrm>
            <a:off x="2051050" y="3429000"/>
            <a:ext cx="576263" cy="576263"/>
            <a:chOff x="839" y="935"/>
            <a:chExt cx="227" cy="227"/>
          </a:xfrm>
        </p:grpSpPr>
        <p:sp>
          <p:nvSpPr>
            <p:cNvPr id="73817" name="Rectangle 89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18" name="AutoShape 90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73939" name="Group 91"/>
          <p:cNvGrpSpPr>
            <a:grpSpLocks/>
          </p:cNvGrpSpPr>
          <p:nvPr/>
        </p:nvGrpSpPr>
        <p:grpSpPr bwMode="auto">
          <a:xfrm>
            <a:off x="611188" y="3429000"/>
            <a:ext cx="576262" cy="576263"/>
            <a:chOff x="839" y="935"/>
            <a:chExt cx="227" cy="227"/>
          </a:xfrm>
        </p:grpSpPr>
        <p:sp>
          <p:nvSpPr>
            <p:cNvPr id="73820" name="Rectangle 92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21" name="AutoShape 93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73940" name="Group 94"/>
          <p:cNvGrpSpPr>
            <a:grpSpLocks/>
          </p:cNvGrpSpPr>
          <p:nvPr/>
        </p:nvGrpSpPr>
        <p:grpSpPr bwMode="auto">
          <a:xfrm>
            <a:off x="2051050" y="4221163"/>
            <a:ext cx="576263" cy="576262"/>
            <a:chOff x="839" y="935"/>
            <a:chExt cx="227" cy="227"/>
          </a:xfrm>
        </p:grpSpPr>
        <p:sp>
          <p:nvSpPr>
            <p:cNvPr id="73823" name="Rectangle 95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24" name="AutoShape 96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73941" name="Group 97"/>
          <p:cNvGrpSpPr>
            <a:grpSpLocks/>
          </p:cNvGrpSpPr>
          <p:nvPr/>
        </p:nvGrpSpPr>
        <p:grpSpPr bwMode="auto">
          <a:xfrm>
            <a:off x="1331913" y="4221163"/>
            <a:ext cx="576262" cy="576262"/>
            <a:chOff x="839" y="935"/>
            <a:chExt cx="227" cy="227"/>
          </a:xfrm>
        </p:grpSpPr>
        <p:sp>
          <p:nvSpPr>
            <p:cNvPr id="73826" name="Rectangle 98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27" name="AutoShape 99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73942" name="Group 100"/>
          <p:cNvGrpSpPr>
            <a:grpSpLocks/>
          </p:cNvGrpSpPr>
          <p:nvPr/>
        </p:nvGrpSpPr>
        <p:grpSpPr bwMode="auto">
          <a:xfrm>
            <a:off x="539750" y="4221163"/>
            <a:ext cx="576263" cy="576262"/>
            <a:chOff x="839" y="935"/>
            <a:chExt cx="227" cy="227"/>
          </a:xfrm>
        </p:grpSpPr>
        <p:sp>
          <p:nvSpPr>
            <p:cNvPr id="73829" name="Rectangle 101"/>
            <p:cNvSpPr>
              <a:spLocks noChangeArrowheads="1"/>
            </p:cNvSpPr>
            <p:nvPr/>
          </p:nvSpPr>
          <p:spPr bwMode="auto">
            <a:xfrm>
              <a:off x="839" y="1026"/>
              <a:ext cx="227" cy="13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b="0">
                <a:solidFill>
                  <a:srgbClr val="990000"/>
                </a:solidFill>
                <a:effectLst/>
              </a:endParaRPr>
            </a:p>
          </p:txBody>
        </p:sp>
        <p:sp>
          <p:nvSpPr>
            <p:cNvPr id="73830" name="AutoShape 102"/>
            <p:cNvSpPr>
              <a:spLocks noChangeArrowheads="1"/>
            </p:cNvSpPr>
            <p:nvPr/>
          </p:nvSpPr>
          <p:spPr bwMode="auto">
            <a:xfrm rot="10800000">
              <a:off x="839" y="935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pic>
        <p:nvPicPr>
          <p:cNvPr id="73831" name="Picture 103" descr="Копия (4) b9bcf5fbcdc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4724400"/>
            <a:ext cx="741363" cy="1368425"/>
          </a:xfrm>
          <a:prstGeom prst="rect">
            <a:avLst/>
          </a:prstGeom>
          <a:noFill/>
        </p:spPr>
      </p:pic>
      <p:pic>
        <p:nvPicPr>
          <p:cNvPr id="73832" name="Picture 104" descr="Копия (3) b9bcf5fbcdc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5473700"/>
            <a:ext cx="2700337" cy="1384300"/>
          </a:xfrm>
          <a:prstGeom prst="rect">
            <a:avLst/>
          </a:prstGeom>
          <a:noFill/>
        </p:spPr>
      </p:pic>
      <p:grpSp>
        <p:nvGrpSpPr>
          <p:cNvPr id="73943" name="Group 178"/>
          <p:cNvGrpSpPr>
            <a:grpSpLocks/>
          </p:cNvGrpSpPr>
          <p:nvPr/>
        </p:nvGrpSpPr>
        <p:grpSpPr bwMode="auto">
          <a:xfrm>
            <a:off x="3635375" y="3573463"/>
            <a:ext cx="517525" cy="647700"/>
            <a:chOff x="2109" y="2296"/>
            <a:chExt cx="326" cy="408"/>
          </a:xfrm>
        </p:grpSpPr>
        <p:pic>
          <p:nvPicPr>
            <p:cNvPr id="73905" name="Picture 177" descr="ED023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09" y="2341"/>
              <a:ext cx="326" cy="363"/>
            </a:xfrm>
            <a:prstGeom prst="rect">
              <a:avLst/>
            </a:prstGeom>
            <a:noFill/>
          </p:spPr>
        </p:pic>
        <p:grpSp>
          <p:nvGrpSpPr>
            <p:cNvPr id="73944" name="Group 107"/>
            <p:cNvGrpSpPr>
              <a:grpSpLocks/>
            </p:cNvGrpSpPr>
            <p:nvPr/>
          </p:nvGrpSpPr>
          <p:grpSpPr bwMode="auto">
            <a:xfrm>
              <a:off x="2154" y="2296"/>
              <a:ext cx="226" cy="318"/>
              <a:chOff x="2381" y="3339"/>
              <a:chExt cx="136" cy="227"/>
            </a:xfrm>
          </p:grpSpPr>
          <p:sp>
            <p:nvSpPr>
              <p:cNvPr id="73836" name="Line 108"/>
              <p:cNvSpPr>
                <a:spLocks noChangeShapeType="1"/>
              </p:cNvSpPr>
              <p:nvPr/>
            </p:nvSpPr>
            <p:spPr bwMode="auto">
              <a:xfrm flipV="1">
                <a:off x="2381" y="3339"/>
                <a:ext cx="91" cy="227"/>
              </a:xfrm>
              <a:prstGeom prst="line">
                <a:avLst/>
              </a:prstGeom>
              <a:noFill/>
              <a:ln w="57150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37" name="Line 109"/>
              <p:cNvSpPr>
                <a:spLocks noChangeShapeType="1"/>
              </p:cNvSpPr>
              <p:nvPr/>
            </p:nvSpPr>
            <p:spPr bwMode="auto">
              <a:xfrm>
                <a:off x="2381" y="3385"/>
                <a:ext cx="136" cy="136"/>
              </a:xfrm>
              <a:prstGeom prst="line">
                <a:avLst/>
              </a:prstGeom>
              <a:noFill/>
              <a:ln w="57150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3945" name="Group 110"/>
          <p:cNvGrpSpPr>
            <a:grpSpLocks/>
          </p:cNvGrpSpPr>
          <p:nvPr/>
        </p:nvGrpSpPr>
        <p:grpSpPr bwMode="auto">
          <a:xfrm>
            <a:off x="4140200" y="3500438"/>
            <a:ext cx="647700" cy="576262"/>
            <a:chOff x="930" y="3022"/>
            <a:chExt cx="227" cy="228"/>
          </a:xfrm>
        </p:grpSpPr>
        <p:grpSp>
          <p:nvGrpSpPr>
            <p:cNvPr id="73946" name="Group 11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40" name="AutoShape 11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841" name="AutoShape 11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42" name="AutoShape 11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73947" name="Group 120"/>
          <p:cNvGrpSpPr>
            <a:grpSpLocks/>
          </p:cNvGrpSpPr>
          <p:nvPr/>
        </p:nvGrpSpPr>
        <p:grpSpPr bwMode="auto">
          <a:xfrm>
            <a:off x="7739063" y="2852738"/>
            <a:ext cx="647700" cy="576262"/>
            <a:chOff x="930" y="3022"/>
            <a:chExt cx="227" cy="228"/>
          </a:xfrm>
        </p:grpSpPr>
        <p:grpSp>
          <p:nvGrpSpPr>
            <p:cNvPr id="73948" name="Group 12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50" name="AutoShape 12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851" name="AutoShape 12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52" name="AutoShape 12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73853" name="Rectangle 125"/>
          <p:cNvSpPr>
            <a:spLocks noChangeArrowheads="1"/>
          </p:cNvSpPr>
          <p:nvPr/>
        </p:nvSpPr>
        <p:spPr bwMode="auto">
          <a:xfrm>
            <a:off x="4067175" y="3716338"/>
            <a:ext cx="806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chemeClr val="accent2"/>
                </a:solidFill>
                <a:effectLst/>
              </a:rPr>
              <a:t>[п] [</a:t>
            </a:r>
            <a:r>
              <a:rPr lang="ru-RU" sz="1600">
                <a:solidFill>
                  <a:srgbClr val="009900"/>
                </a:solidFill>
                <a:effectLst/>
              </a:rPr>
              <a:t>п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55" name="Rectangle 127"/>
          <p:cNvSpPr>
            <a:spLocks noChangeArrowheads="1"/>
          </p:cNvSpPr>
          <p:nvPr/>
        </p:nvSpPr>
        <p:spPr bwMode="auto">
          <a:xfrm>
            <a:off x="5508625" y="3068638"/>
            <a:ext cx="850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600">
                <a:solidFill>
                  <a:schemeClr val="accent2"/>
                </a:solidFill>
                <a:effectLst/>
              </a:rPr>
              <a:t>[г] [</a:t>
            </a:r>
            <a:r>
              <a:rPr lang="ru-RU" sz="1600">
                <a:solidFill>
                  <a:srgbClr val="009900"/>
                </a:solidFill>
                <a:effectLst/>
              </a:rPr>
              <a:t>г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73856" name="Rectangle 128"/>
          <p:cNvSpPr>
            <a:spLocks noChangeArrowheads="1"/>
          </p:cNvSpPr>
          <p:nvPr/>
        </p:nvSpPr>
        <p:spPr bwMode="auto">
          <a:xfrm>
            <a:off x="6227763" y="3068638"/>
            <a:ext cx="81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chemeClr val="accent2"/>
                </a:solidFill>
                <a:effectLst/>
              </a:rPr>
              <a:t>[д] [</a:t>
            </a:r>
            <a:r>
              <a:rPr lang="ru-RU" sz="1600">
                <a:solidFill>
                  <a:srgbClr val="009900"/>
                </a:solidFill>
                <a:effectLst/>
              </a:rPr>
              <a:t>д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57" name="Rectangle 129"/>
          <p:cNvSpPr>
            <a:spLocks noChangeArrowheads="1"/>
          </p:cNvSpPr>
          <p:nvPr/>
        </p:nvSpPr>
        <p:spPr bwMode="auto">
          <a:xfrm>
            <a:off x="4716463" y="3716338"/>
            <a:ext cx="917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>
                <a:solidFill>
                  <a:schemeClr val="accent2"/>
                </a:solidFill>
                <a:effectLst/>
              </a:rPr>
              <a:t>[ф] [</a:t>
            </a:r>
            <a:r>
              <a:rPr lang="ru-RU" sz="1600">
                <a:solidFill>
                  <a:srgbClr val="009900"/>
                </a:solidFill>
                <a:effectLst/>
              </a:rPr>
              <a:t>ф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grpSp>
        <p:nvGrpSpPr>
          <p:cNvPr id="73949" name="Group 130"/>
          <p:cNvGrpSpPr>
            <a:grpSpLocks/>
          </p:cNvGrpSpPr>
          <p:nvPr/>
        </p:nvGrpSpPr>
        <p:grpSpPr bwMode="auto">
          <a:xfrm>
            <a:off x="4859338" y="2852738"/>
            <a:ext cx="647700" cy="576262"/>
            <a:chOff x="930" y="3022"/>
            <a:chExt cx="227" cy="228"/>
          </a:xfrm>
        </p:grpSpPr>
        <p:grpSp>
          <p:nvGrpSpPr>
            <p:cNvPr id="73950" name="Group 131"/>
            <p:cNvGrpSpPr>
              <a:grpSpLocks/>
            </p:cNvGrpSpPr>
            <p:nvPr/>
          </p:nvGrpSpPr>
          <p:grpSpPr bwMode="auto">
            <a:xfrm>
              <a:off x="930" y="3113"/>
              <a:ext cx="227" cy="137"/>
              <a:chOff x="930" y="3113"/>
              <a:chExt cx="227" cy="137"/>
            </a:xfrm>
          </p:grpSpPr>
          <p:sp>
            <p:nvSpPr>
              <p:cNvPr id="73860" name="AutoShape 132"/>
              <p:cNvSpPr>
                <a:spLocks noChangeArrowheads="1"/>
              </p:cNvSpPr>
              <p:nvPr/>
            </p:nvSpPr>
            <p:spPr bwMode="auto">
              <a:xfrm>
                <a:off x="930" y="3113"/>
                <a:ext cx="227" cy="137"/>
              </a:xfrm>
              <a:prstGeom prst="rtTriangl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861" name="AutoShape 133"/>
              <p:cNvSpPr>
                <a:spLocks noChangeArrowheads="1"/>
              </p:cNvSpPr>
              <p:nvPr/>
            </p:nvSpPr>
            <p:spPr bwMode="auto">
              <a:xfrm rot="10800000">
                <a:off x="930" y="3113"/>
                <a:ext cx="227" cy="137"/>
              </a:xfrm>
              <a:prstGeom prst="rtTriangl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62" name="AutoShape 134"/>
            <p:cNvSpPr>
              <a:spLocks noChangeArrowheads="1"/>
            </p:cNvSpPr>
            <p:nvPr/>
          </p:nvSpPr>
          <p:spPr bwMode="auto">
            <a:xfrm rot="10800000">
              <a:off x="930" y="3022"/>
              <a:ext cx="227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dist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73854" name="Rectangle 126"/>
          <p:cNvSpPr>
            <a:spLocks noChangeArrowheads="1"/>
          </p:cNvSpPr>
          <p:nvPr/>
        </p:nvSpPr>
        <p:spPr bwMode="auto">
          <a:xfrm>
            <a:off x="4716463" y="3068638"/>
            <a:ext cx="969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600">
                <a:solidFill>
                  <a:schemeClr val="accent2"/>
                </a:solidFill>
                <a:effectLst/>
              </a:rPr>
              <a:t>[в] [</a:t>
            </a:r>
            <a:r>
              <a:rPr lang="ru-RU" sz="1600">
                <a:solidFill>
                  <a:srgbClr val="009900"/>
                </a:solidFill>
                <a:effectLst/>
              </a:rPr>
              <a:t>в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  <a:r>
              <a:rPr lang="ru-RU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73869" name="Rectangle 141"/>
          <p:cNvSpPr>
            <a:spLocks noChangeArrowheads="1"/>
          </p:cNvSpPr>
          <p:nvPr/>
        </p:nvSpPr>
        <p:spPr bwMode="auto">
          <a:xfrm>
            <a:off x="7667625" y="3068638"/>
            <a:ext cx="765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ru-RU" sz="1600">
                <a:solidFill>
                  <a:schemeClr val="accent2"/>
                </a:solidFill>
                <a:effectLst/>
              </a:rPr>
              <a:t>[з] [</a:t>
            </a:r>
            <a:r>
              <a:rPr lang="ru-RU" sz="1600">
                <a:solidFill>
                  <a:srgbClr val="009900"/>
                </a:solidFill>
                <a:effectLst/>
              </a:rPr>
              <a:t>з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70" name="Rectangle 142"/>
          <p:cNvSpPr>
            <a:spLocks noChangeArrowheads="1"/>
          </p:cNvSpPr>
          <p:nvPr/>
        </p:nvSpPr>
        <p:spPr bwMode="auto">
          <a:xfrm>
            <a:off x="7667625" y="3716338"/>
            <a:ext cx="7874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[с] [</a:t>
            </a:r>
            <a:r>
              <a:rPr lang="ru-RU" sz="1600">
                <a:solidFill>
                  <a:srgbClr val="009900"/>
                </a:solidFill>
                <a:effectLst/>
              </a:rPr>
              <a:t>с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71" name="Rectangle 143"/>
          <p:cNvSpPr>
            <a:spLocks noChangeArrowheads="1"/>
          </p:cNvSpPr>
          <p:nvPr/>
        </p:nvSpPr>
        <p:spPr bwMode="auto">
          <a:xfrm>
            <a:off x="6227763" y="3716338"/>
            <a:ext cx="762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[т] [</a:t>
            </a:r>
            <a:r>
              <a:rPr lang="ru-RU" sz="1600">
                <a:solidFill>
                  <a:srgbClr val="009900"/>
                </a:solidFill>
                <a:effectLst/>
              </a:rPr>
              <a:t>т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72" name="Rectangle 144"/>
          <p:cNvSpPr>
            <a:spLocks noChangeArrowheads="1"/>
          </p:cNvSpPr>
          <p:nvPr/>
        </p:nvSpPr>
        <p:spPr bwMode="auto">
          <a:xfrm>
            <a:off x="5508625" y="3716338"/>
            <a:ext cx="7651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ru-RU" sz="1600">
                <a:solidFill>
                  <a:schemeClr val="accent2"/>
                </a:solidFill>
                <a:effectLst/>
              </a:rPr>
              <a:t>[к] [</a:t>
            </a:r>
            <a:r>
              <a:rPr lang="ru-RU" sz="1600">
                <a:solidFill>
                  <a:srgbClr val="009900"/>
                </a:solidFill>
                <a:effectLst/>
              </a:rPr>
              <a:t>к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73" name="Rectangle 145"/>
          <p:cNvSpPr>
            <a:spLocks noChangeArrowheads="1"/>
          </p:cNvSpPr>
          <p:nvPr/>
        </p:nvSpPr>
        <p:spPr bwMode="auto">
          <a:xfrm>
            <a:off x="7019925" y="3068638"/>
            <a:ext cx="5857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spcBef>
                <a:spcPct val="20000"/>
              </a:spcBef>
            </a:pP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600">
                <a:solidFill>
                  <a:schemeClr val="accent2"/>
                </a:solidFill>
                <a:effectLst/>
              </a:rPr>
              <a:t>[ж]</a:t>
            </a:r>
            <a:r>
              <a:rPr lang="ru-RU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73874" name="Rectangle 146"/>
          <p:cNvSpPr>
            <a:spLocks noChangeArrowheads="1"/>
          </p:cNvSpPr>
          <p:nvPr/>
        </p:nvSpPr>
        <p:spPr bwMode="auto">
          <a:xfrm>
            <a:off x="7092950" y="3716338"/>
            <a:ext cx="4905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[ш]</a:t>
            </a:r>
          </a:p>
        </p:txBody>
      </p:sp>
      <p:sp>
        <p:nvSpPr>
          <p:cNvPr id="73876" name="Rectangle 148"/>
          <p:cNvSpPr>
            <a:spLocks noChangeArrowheads="1"/>
          </p:cNvSpPr>
          <p:nvPr/>
        </p:nvSpPr>
        <p:spPr bwMode="auto">
          <a:xfrm>
            <a:off x="6516688" y="1196975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[н] [</a:t>
            </a:r>
            <a:r>
              <a:rPr lang="ru-RU" sz="1600">
                <a:solidFill>
                  <a:srgbClr val="009900"/>
                </a:solidFill>
                <a:effectLst/>
              </a:rPr>
              <a:t>н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78" name="Rectangle 150"/>
          <p:cNvSpPr>
            <a:spLocks noChangeArrowheads="1"/>
          </p:cNvSpPr>
          <p:nvPr/>
        </p:nvSpPr>
        <p:spPr bwMode="auto">
          <a:xfrm>
            <a:off x="7235825" y="1196975"/>
            <a:ext cx="863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[м] [</a:t>
            </a:r>
            <a:r>
              <a:rPr lang="ru-RU" sz="1600">
                <a:solidFill>
                  <a:srgbClr val="009900"/>
                </a:solidFill>
                <a:effectLst/>
              </a:rPr>
              <a:t>м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73879" name="Rectangle 151"/>
          <p:cNvSpPr>
            <a:spLocks noChangeArrowheads="1"/>
          </p:cNvSpPr>
          <p:nvPr/>
        </p:nvSpPr>
        <p:spPr bwMode="auto">
          <a:xfrm>
            <a:off x="5940425" y="2060575"/>
            <a:ext cx="8763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[л] [</a:t>
            </a:r>
            <a:r>
              <a:rPr lang="ru-RU" sz="1600">
                <a:solidFill>
                  <a:srgbClr val="009900"/>
                </a:solidFill>
                <a:effectLst/>
              </a:rPr>
              <a:t>л</a:t>
            </a:r>
            <a:r>
              <a:rPr lang="ru-RU" sz="1600">
                <a:solidFill>
                  <a:schemeClr val="accent2"/>
                </a:solidFill>
                <a:effectLst/>
              </a:rPr>
              <a:t>'] </a:t>
            </a:r>
          </a:p>
        </p:txBody>
      </p:sp>
      <p:sp>
        <p:nvSpPr>
          <p:cNvPr id="73880" name="Rectangle 152"/>
          <p:cNvSpPr>
            <a:spLocks noChangeArrowheads="1"/>
          </p:cNvSpPr>
          <p:nvPr/>
        </p:nvSpPr>
        <p:spPr bwMode="auto">
          <a:xfrm>
            <a:off x="6732588" y="2060575"/>
            <a:ext cx="8731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[р] [</a:t>
            </a:r>
            <a:r>
              <a:rPr lang="ru-RU" sz="1600">
                <a:solidFill>
                  <a:srgbClr val="009900"/>
                </a:solidFill>
                <a:effectLst/>
              </a:rPr>
              <a:t>р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  <a:r>
              <a:rPr lang="ru-RU" b="0">
                <a:solidFill>
                  <a:schemeClr val="accent2"/>
                </a:solidFill>
                <a:effectLst/>
              </a:rPr>
              <a:t> </a:t>
            </a:r>
          </a:p>
        </p:txBody>
      </p:sp>
      <p:sp>
        <p:nvSpPr>
          <p:cNvPr id="73881" name="Rectangle 153"/>
          <p:cNvSpPr>
            <a:spLocks noChangeArrowheads="1"/>
          </p:cNvSpPr>
          <p:nvPr/>
        </p:nvSpPr>
        <p:spPr bwMode="auto">
          <a:xfrm>
            <a:off x="7667625" y="2060575"/>
            <a:ext cx="4937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</a:t>
            </a:r>
            <a:r>
              <a:rPr lang="ru-RU" sz="1600">
                <a:solidFill>
                  <a:srgbClr val="009900"/>
                </a:solidFill>
                <a:effectLst/>
              </a:rPr>
              <a:t>й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82" name="Rectangle 154"/>
          <p:cNvSpPr>
            <a:spLocks noChangeArrowheads="1"/>
          </p:cNvSpPr>
          <p:nvPr/>
        </p:nvSpPr>
        <p:spPr bwMode="auto">
          <a:xfrm>
            <a:off x="8442325" y="5014913"/>
            <a:ext cx="4460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[ц]</a:t>
            </a:r>
          </a:p>
        </p:txBody>
      </p:sp>
      <p:sp>
        <p:nvSpPr>
          <p:cNvPr id="73883" name="Rectangle 155"/>
          <p:cNvSpPr>
            <a:spLocks noChangeArrowheads="1"/>
          </p:cNvSpPr>
          <p:nvPr/>
        </p:nvSpPr>
        <p:spPr bwMode="auto">
          <a:xfrm>
            <a:off x="8299450" y="4365625"/>
            <a:ext cx="8445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[х] [</a:t>
            </a:r>
            <a:r>
              <a:rPr lang="ru-RU" sz="1600">
                <a:solidFill>
                  <a:srgbClr val="009900"/>
                </a:solidFill>
                <a:effectLst/>
              </a:rPr>
              <a:t>х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73884" name="Rectangle 156"/>
          <p:cNvSpPr>
            <a:spLocks noChangeArrowheads="1"/>
          </p:cNvSpPr>
          <p:nvPr/>
        </p:nvSpPr>
        <p:spPr bwMode="auto">
          <a:xfrm>
            <a:off x="8442325" y="5662613"/>
            <a:ext cx="4857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</a:t>
            </a:r>
            <a:r>
              <a:rPr lang="ru-RU" sz="1600">
                <a:solidFill>
                  <a:srgbClr val="009900"/>
                </a:solidFill>
                <a:effectLst/>
              </a:rPr>
              <a:t>ч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sp>
        <p:nvSpPr>
          <p:cNvPr id="73885" name="Rectangle 157"/>
          <p:cNvSpPr>
            <a:spLocks noChangeArrowheads="1"/>
          </p:cNvSpPr>
          <p:nvPr/>
        </p:nvSpPr>
        <p:spPr bwMode="auto">
          <a:xfrm>
            <a:off x="8442325" y="6310313"/>
            <a:ext cx="5397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 sz="1600">
                <a:solidFill>
                  <a:schemeClr val="accent2"/>
                </a:solidFill>
                <a:effectLst/>
              </a:rPr>
              <a:t>[</a:t>
            </a:r>
            <a:r>
              <a:rPr lang="ru-RU" sz="1600">
                <a:solidFill>
                  <a:srgbClr val="009900"/>
                </a:solidFill>
                <a:effectLst/>
              </a:rPr>
              <a:t>щ</a:t>
            </a:r>
            <a:r>
              <a:rPr lang="ru-RU" sz="1600">
                <a:solidFill>
                  <a:schemeClr val="accent2"/>
                </a:solidFill>
                <a:effectLst/>
              </a:rPr>
              <a:t>']</a:t>
            </a:r>
          </a:p>
        </p:txBody>
      </p:sp>
      <p:pic>
        <p:nvPicPr>
          <p:cNvPr id="73890" name="Picture 162" descr="ED02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938" y="2924175"/>
            <a:ext cx="517525" cy="576263"/>
          </a:xfrm>
          <a:prstGeom prst="rect">
            <a:avLst/>
          </a:prstGeom>
          <a:noFill/>
        </p:spPr>
      </p:pic>
      <p:sp>
        <p:nvSpPr>
          <p:cNvPr id="73891" name="Rectangle 163"/>
          <p:cNvSpPr>
            <a:spLocks noChangeArrowheads="1"/>
          </p:cNvSpPr>
          <p:nvPr/>
        </p:nvSpPr>
        <p:spPr bwMode="auto">
          <a:xfrm>
            <a:off x="1403350" y="4437063"/>
            <a:ext cx="4635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effectLst/>
              </a:rPr>
              <a:t>[у]</a:t>
            </a:r>
          </a:p>
        </p:txBody>
      </p:sp>
      <p:sp>
        <p:nvSpPr>
          <p:cNvPr id="73899" name="Rectangle 171"/>
          <p:cNvSpPr>
            <a:spLocks noChangeArrowheads="1"/>
          </p:cNvSpPr>
          <p:nvPr/>
        </p:nvSpPr>
        <p:spPr bwMode="auto">
          <a:xfrm>
            <a:off x="611188" y="4437063"/>
            <a:ext cx="476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effectLst/>
              </a:rPr>
              <a:t>[о]</a:t>
            </a:r>
          </a:p>
        </p:txBody>
      </p:sp>
      <p:sp>
        <p:nvSpPr>
          <p:cNvPr id="73900" name="Rectangle 172"/>
          <p:cNvSpPr>
            <a:spLocks noChangeArrowheads="1"/>
          </p:cNvSpPr>
          <p:nvPr/>
        </p:nvSpPr>
        <p:spPr bwMode="auto">
          <a:xfrm>
            <a:off x="2051050" y="3644900"/>
            <a:ext cx="5318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effectLst/>
              </a:rPr>
              <a:t>[ы]</a:t>
            </a:r>
          </a:p>
        </p:txBody>
      </p:sp>
      <p:sp>
        <p:nvSpPr>
          <p:cNvPr id="73901" name="Rectangle 173"/>
          <p:cNvSpPr>
            <a:spLocks noChangeArrowheads="1"/>
          </p:cNvSpPr>
          <p:nvPr/>
        </p:nvSpPr>
        <p:spPr bwMode="auto">
          <a:xfrm>
            <a:off x="2124075" y="4437063"/>
            <a:ext cx="4635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effectLst/>
              </a:rPr>
              <a:t>[э]</a:t>
            </a:r>
          </a:p>
        </p:txBody>
      </p:sp>
      <p:sp>
        <p:nvSpPr>
          <p:cNvPr id="73902" name="Rectangle 174"/>
          <p:cNvSpPr>
            <a:spLocks noChangeArrowheads="1"/>
          </p:cNvSpPr>
          <p:nvPr/>
        </p:nvSpPr>
        <p:spPr bwMode="auto">
          <a:xfrm>
            <a:off x="1403350" y="3644900"/>
            <a:ext cx="4778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effectLst/>
              </a:rPr>
              <a:t>[и]</a:t>
            </a:r>
          </a:p>
        </p:txBody>
      </p:sp>
      <p:sp>
        <p:nvSpPr>
          <p:cNvPr id="73903" name="Rectangle 175"/>
          <p:cNvSpPr>
            <a:spLocks noChangeArrowheads="1"/>
          </p:cNvSpPr>
          <p:nvPr/>
        </p:nvSpPr>
        <p:spPr bwMode="auto">
          <a:xfrm>
            <a:off x="684213" y="3644900"/>
            <a:ext cx="463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/>
            <a:r>
              <a:rPr lang="ru-RU">
                <a:solidFill>
                  <a:srgbClr val="CC0000"/>
                </a:solidFill>
                <a:effectLst/>
              </a:rPr>
              <a:t>[а]</a:t>
            </a:r>
          </a:p>
        </p:txBody>
      </p:sp>
      <p:sp>
        <p:nvSpPr>
          <p:cNvPr id="73904" name="AutoShape 17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6092825"/>
            <a:ext cx="792162" cy="765175"/>
          </a:xfrm>
          <a:prstGeom prst="actionButtonHome">
            <a:avLst/>
          </a:prstGeom>
          <a:solidFill>
            <a:srgbClr val="008080">
              <a:alpha val="70000"/>
            </a:srgbClr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3951" name="Group 181"/>
          <p:cNvGrpSpPr>
            <a:grpSpLocks/>
          </p:cNvGrpSpPr>
          <p:nvPr/>
        </p:nvGrpSpPr>
        <p:grpSpPr bwMode="auto">
          <a:xfrm>
            <a:off x="0" y="0"/>
            <a:ext cx="2455863" cy="1568450"/>
            <a:chOff x="0" y="0"/>
            <a:chExt cx="1547" cy="988"/>
          </a:xfrm>
        </p:grpSpPr>
        <p:sp>
          <p:nvSpPr>
            <p:cNvPr id="73908" name="Cloud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1474" cy="98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alpha val="77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3907" name="Text Box 179"/>
            <p:cNvSpPr txBox="1">
              <a:spLocks noChangeArrowheads="1"/>
            </p:cNvSpPr>
            <p:nvPr/>
          </p:nvSpPr>
          <p:spPr bwMode="auto">
            <a:xfrm>
              <a:off x="0" y="255"/>
              <a:ext cx="1547" cy="5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b="0" i="1">
                  <a:solidFill>
                    <a:srgbClr val="3399FF"/>
                  </a:solidFill>
                  <a:effectLst/>
                </a:rPr>
                <a:t>Кликни по домику и</a:t>
              </a:r>
            </a:p>
            <a:p>
              <a:pPr algn="ctr"/>
              <a:r>
                <a:rPr lang="ru-RU" b="0" i="1">
                  <a:solidFill>
                    <a:srgbClr val="3399FF"/>
                  </a:solidFill>
                  <a:effectLst/>
                </a:rPr>
                <a:t> узнай кто там живёт</a:t>
              </a:r>
              <a:r>
                <a:rPr lang="ru-RU" b="0">
                  <a:solidFill>
                    <a:srgbClr val="3399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</a:t>
              </a:r>
            </a:p>
          </p:txBody>
        </p:sp>
      </p:grpSp>
      <p:sp>
        <p:nvSpPr>
          <p:cNvPr id="73910" name="Rectangle 182"/>
          <p:cNvSpPr>
            <a:spLocks noChangeArrowheads="1"/>
          </p:cNvSpPr>
          <p:nvPr/>
        </p:nvSpPr>
        <p:spPr bwMode="auto">
          <a:xfrm>
            <a:off x="611188" y="3429000"/>
            <a:ext cx="576262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1" name="Rectangle 183"/>
          <p:cNvSpPr>
            <a:spLocks noChangeArrowheads="1"/>
          </p:cNvSpPr>
          <p:nvPr/>
        </p:nvSpPr>
        <p:spPr bwMode="auto">
          <a:xfrm>
            <a:off x="1331913" y="3429000"/>
            <a:ext cx="576262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2" name="Rectangle 184"/>
          <p:cNvSpPr>
            <a:spLocks noChangeArrowheads="1"/>
          </p:cNvSpPr>
          <p:nvPr/>
        </p:nvSpPr>
        <p:spPr bwMode="auto">
          <a:xfrm>
            <a:off x="2051050" y="3429000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3" name="Rectangle 185"/>
          <p:cNvSpPr>
            <a:spLocks noChangeArrowheads="1"/>
          </p:cNvSpPr>
          <p:nvPr/>
        </p:nvSpPr>
        <p:spPr bwMode="auto">
          <a:xfrm>
            <a:off x="539750" y="4221163"/>
            <a:ext cx="576263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4" name="Rectangle 186"/>
          <p:cNvSpPr>
            <a:spLocks noChangeArrowheads="1"/>
          </p:cNvSpPr>
          <p:nvPr/>
        </p:nvSpPr>
        <p:spPr bwMode="auto">
          <a:xfrm>
            <a:off x="1331913" y="4221163"/>
            <a:ext cx="576262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5" name="Rectangle 187"/>
          <p:cNvSpPr>
            <a:spLocks noChangeArrowheads="1"/>
          </p:cNvSpPr>
          <p:nvPr/>
        </p:nvSpPr>
        <p:spPr bwMode="auto">
          <a:xfrm>
            <a:off x="2051050" y="4221163"/>
            <a:ext cx="576263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6" name="Rectangle 188"/>
          <p:cNvSpPr>
            <a:spLocks noChangeArrowheads="1"/>
          </p:cNvSpPr>
          <p:nvPr/>
        </p:nvSpPr>
        <p:spPr bwMode="auto">
          <a:xfrm>
            <a:off x="4140200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7" name="Rectangle 189"/>
          <p:cNvSpPr>
            <a:spLocks noChangeArrowheads="1"/>
          </p:cNvSpPr>
          <p:nvPr/>
        </p:nvSpPr>
        <p:spPr bwMode="auto">
          <a:xfrm>
            <a:off x="4140200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8" name="Rectangle 190"/>
          <p:cNvSpPr>
            <a:spLocks noChangeArrowheads="1"/>
          </p:cNvSpPr>
          <p:nvPr/>
        </p:nvSpPr>
        <p:spPr bwMode="auto">
          <a:xfrm>
            <a:off x="4859338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19" name="Rectangle 191"/>
          <p:cNvSpPr>
            <a:spLocks noChangeArrowheads="1"/>
          </p:cNvSpPr>
          <p:nvPr/>
        </p:nvSpPr>
        <p:spPr bwMode="auto">
          <a:xfrm>
            <a:off x="4859338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0" name="Rectangle 192"/>
          <p:cNvSpPr>
            <a:spLocks noChangeArrowheads="1"/>
          </p:cNvSpPr>
          <p:nvPr/>
        </p:nvSpPr>
        <p:spPr bwMode="auto">
          <a:xfrm>
            <a:off x="5580063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1" name="Rectangle 193"/>
          <p:cNvSpPr>
            <a:spLocks noChangeArrowheads="1"/>
          </p:cNvSpPr>
          <p:nvPr/>
        </p:nvSpPr>
        <p:spPr bwMode="auto">
          <a:xfrm>
            <a:off x="5580063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2" name="Rectangle 194"/>
          <p:cNvSpPr>
            <a:spLocks noChangeArrowheads="1"/>
          </p:cNvSpPr>
          <p:nvPr/>
        </p:nvSpPr>
        <p:spPr bwMode="auto">
          <a:xfrm>
            <a:off x="6300788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3" name="Rectangle 195"/>
          <p:cNvSpPr>
            <a:spLocks noChangeArrowheads="1"/>
          </p:cNvSpPr>
          <p:nvPr/>
        </p:nvSpPr>
        <p:spPr bwMode="auto">
          <a:xfrm>
            <a:off x="6300788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4" name="Rectangle 196"/>
          <p:cNvSpPr>
            <a:spLocks noChangeArrowheads="1"/>
          </p:cNvSpPr>
          <p:nvPr/>
        </p:nvSpPr>
        <p:spPr bwMode="auto">
          <a:xfrm>
            <a:off x="7019925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5" name="Rectangle 197"/>
          <p:cNvSpPr>
            <a:spLocks noChangeArrowheads="1"/>
          </p:cNvSpPr>
          <p:nvPr/>
        </p:nvSpPr>
        <p:spPr bwMode="auto">
          <a:xfrm>
            <a:off x="7019925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6" name="Rectangle 198"/>
          <p:cNvSpPr>
            <a:spLocks noChangeArrowheads="1"/>
          </p:cNvSpPr>
          <p:nvPr/>
        </p:nvSpPr>
        <p:spPr bwMode="auto">
          <a:xfrm>
            <a:off x="7740650" y="28527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7" name="Rectangle 199"/>
          <p:cNvSpPr>
            <a:spLocks noChangeArrowheads="1"/>
          </p:cNvSpPr>
          <p:nvPr/>
        </p:nvSpPr>
        <p:spPr bwMode="auto">
          <a:xfrm>
            <a:off x="7740650" y="350043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8" name="Rectangle 200"/>
          <p:cNvSpPr>
            <a:spLocks noChangeArrowheads="1"/>
          </p:cNvSpPr>
          <p:nvPr/>
        </p:nvSpPr>
        <p:spPr bwMode="auto">
          <a:xfrm>
            <a:off x="6588125" y="981075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29" name="Rectangle 201"/>
          <p:cNvSpPr>
            <a:spLocks noChangeArrowheads="1"/>
          </p:cNvSpPr>
          <p:nvPr/>
        </p:nvSpPr>
        <p:spPr bwMode="auto">
          <a:xfrm>
            <a:off x="7308850" y="981075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0" name="Rectangle 202"/>
          <p:cNvSpPr>
            <a:spLocks noChangeArrowheads="1"/>
          </p:cNvSpPr>
          <p:nvPr/>
        </p:nvSpPr>
        <p:spPr bwMode="auto">
          <a:xfrm>
            <a:off x="6011863" y="1844675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1" name="Rectangle 203"/>
          <p:cNvSpPr>
            <a:spLocks noChangeArrowheads="1"/>
          </p:cNvSpPr>
          <p:nvPr/>
        </p:nvSpPr>
        <p:spPr bwMode="auto">
          <a:xfrm>
            <a:off x="6804025" y="1844675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2" name="Rectangle 204"/>
          <p:cNvSpPr>
            <a:spLocks noChangeArrowheads="1"/>
          </p:cNvSpPr>
          <p:nvPr/>
        </p:nvSpPr>
        <p:spPr bwMode="auto">
          <a:xfrm>
            <a:off x="7596188" y="1844675"/>
            <a:ext cx="647700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3" name="Rectangle 205"/>
          <p:cNvSpPr>
            <a:spLocks noChangeArrowheads="1"/>
          </p:cNvSpPr>
          <p:nvPr/>
        </p:nvSpPr>
        <p:spPr bwMode="auto">
          <a:xfrm>
            <a:off x="8316913" y="6021388"/>
            <a:ext cx="647700" cy="5762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4" name="Rectangle 206"/>
          <p:cNvSpPr>
            <a:spLocks noChangeArrowheads="1"/>
          </p:cNvSpPr>
          <p:nvPr/>
        </p:nvSpPr>
        <p:spPr bwMode="auto">
          <a:xfrm>
            <a:off x="8388350" y="5445125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5" name="Rectangle 207"/>
          <p:cNvSpPr>
            <a:spLocks noChangeArrowheads="1"/>
          </p:cNvSpPr>
          <p:nvPr/>
        </p:nvSpPr>
        <p:spPr bwMode="auto">
          <a:xfrm>
            <a:off x="8388350" y="4797425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3936" name="Rectangle 208"/>
          <p:cNvSpPr>
            <a:spLocks noChangeArrowheads="1"/>
          </p:cNvSpPr>
          <p:nvPr/>
        </p:nvSpPr>
        <p:spPr bwMode="auto">
          <a:xfrm>
            <a:off x="8388350" y="4149725"/>
            <a:ext cx="576263" cy="576263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zo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9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39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7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39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3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39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3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739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73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39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3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39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7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39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739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73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39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3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739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5" dur="indefinite"/>
                                        <p:tgtEl>
                                          <p:spTgt spid="73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39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39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73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739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7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3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3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739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2" dur="indefinite"/>
                                        <p:tgtEl>
                                          <p:spTgt spid="73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3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3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1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3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3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0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39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3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3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7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739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3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7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39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3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39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73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5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3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73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3" dur="indefinite"/>
                                        <p:tgtEl>
                                          <p:spTgt spid="739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4" dur="indefinite"/>
                                        <p:tgtEl>
                                          <p:spTgt spid="73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739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3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3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7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39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7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1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2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39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73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2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39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73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0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739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73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9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739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73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8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2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739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73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6" dur="indefinite"/>
                                        <p:tgtEl>
                                          <p:spTgt spid="739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7" dur="indefinite"/>
                                        <p:tgtEl>
                                          <p:spTgt spid="73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739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73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5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6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4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739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73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5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5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39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73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3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4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93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07" name="AutoShape 59"/>
          <p:cNvSpPr>
            <a:spLocks noChangeArrowheads="1"/>
          </p:cNvSpPr>
          <p:nvPr/>
        </p:nvSpPr>
        <p:spPr bwMode="auto">
          <a:xfrm>
            <a:off x="611188" y="333375"/>
            <a:ext cx="7777162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tint val="64314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tint val="64314"/>
                  <a:invGamma/>
                </a:srgbClr>
              </a:gs>
            </a:gsLst>
            <a:lin ang="5400000" scaled="1"/>
          </a:gradFill>
          <a:ln w="9525" algn="ctr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01" name="AutoShape 53"/>
          <p:cNvSpPr>
            <a:spLocks noChangeArrowheads="1"/>
          </p:cNvSpPr>
          <p:nvPr/>
        </p:nvSpPr>
        <p:spPr bwMode="auto">
          <a:xfrm>
            <a:off x="0" y="981075"/>
            <a:ext cx="9144000" cy="5876925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CC99"/>
              </a:gs>
              <a:gs pos="50000">
                <a:srgbClr val="FFCC99">
                  <a:gamma/>
                  <a:tint val="57647"/>
                  <a:invGamma/>
                </a:srgbClr>
              </a:gs>
              <a:gs pos="100000">
                <a:srgbClr val="FFCC99"/>
              </a:gs>
            </a:gsLst>
            <a:lin ang="5400000" scaled="1"/>
          </a:gradFill>
          <a:ln w="9525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                  Гласные  </a:t>
            </a:r>
            <a:r>
              <a:rPr lang="ru-RU" dirty="0"/>
              <a:t>буквы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49350" y="1412875"/>
            <a:ext cx="7994650" cy="4419600"/>
          </a:xfrm>
        </p:spPr>
        <p:txBody>
          <a:bodyPr/>
          <a:lstStyle/>
          <a:p>
            <a:pPr>
              <a:buFontTx/>
              <a:buNone/>
            </a:pPr>
            <a:endParaRPr lang="ru-RU">
              <a:cs typeface="Arial" charset="0"/>
            </a:endParaRPr>
          </a:p>
          <a:p>
            <a:pPr>
              <a:buFontTx/>
              <a:buNone/>
            </a:pPr>
            <a:r>
              <a:rPr lang="ru-RU">
                <a:cs typeface="Arial" charset="0"/>
              </a:rPr>
              <a:t>10 букв, обозначающих гласные  звуки:</a:t>
            </a:r>
            <a:endParaRPr lang="en-US">
              <a:cs typeface="Arial" charset="0"/>
            </a:endParaRPr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3851275" y="5084763"/>
            <a:ext cx="48244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0">
                <a:effectLst/>
                <a:hlinkClick r:id="rId3" action="ppaction://hlinksldjump"/>
              </a:rPr>
              <a:t>Чем объяснить, что гласных букв больше чем звуков?</a:t>
            </a:r>
            <a:endParaRPr lang="ru-RU" sz="2400" b="0">
              <a:effectLst/>
            </a:endParaRPr>
          </a:p>
        </p:txBody>
      </p:sp>
      <p:graphicFrame>
        <p:nvGraphicFramePr>
          <p:cNvPr id="27712" name="Group 64"/>
          <p:cNvGraphicFramePr>
            <a:graphicFrameLocks noGrp="1"/>
          </p:cNvGraphicFramePr>
          <p:nvPr/>
        </p:nvGraphicFramePr>
        <p:xfrm>
          <a:off x="755650" y="2997200"/>
          <a:ext cx="4864100" cy="1770063"/>
        </p:xfrm>
        <a:graphic>
          <a:graphicData uri="http://schemas.openxmlformats.org/drawingml/2006/table">
            <a:tbl>
              <a:tblPr/>
              <a:tblGrid>
                <a:gridCol w="973138"/>
                <a:gridCol w="973137"/>
                <a:gridCol w="971550"/>
                <a:gridCol w="973138"/>
                <a:gridCol w="973137"/>
              </a:tblGrid>
              <a:tr h="885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>
                        <a:alpha val="49001"/>
                      </a:srgbClr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490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49001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5724525" y="2997200"/>
            <a:ext cx="3059113" cy="647700"/>
            <a:chOff x="3606" y="1888"/>
            <a:chExt cx="1927" cy="408"/>
          </a:xfrm>
        </p:grpSpPr>
        <p:sp>
          <p:nvSpPr>
            <p:cNvPr id="27702" name="AutoShape 54"/>
            <p:cNvSpPr>
              <a:spLocks noChangeArrowheads="1"/>
            </p:cNvSpPr>
            <p:nvPr/>
          </p:nvSpPr>
          <p:spPr bwMode="auto">
            <a:xfrm rot="10800000">
              <a:off x="3606" y="1933"/>
              <a:ext cx="1905" cy="363"/>
            </a:xfrm>
            <a:prstGeom prst="homePlate">
              <a:avLst>
                <a:gd name="adj" fmla="val 131198"/>
              </a:avLst>
            </a:prstGeom>
            <a:gradFill rotWithShape="1">
              <a:gsLst>
                <a:gs pos="0">
                  <a:srgbClr val="3366FF"/>
                </a:gs>
                <a:gs pos="50000">
                  <a:srgbClr val="3366FF">
                    <a:gamma/>
                    <a:tint val="66667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7704" name="Text Box 56"/>
            <p:cNvSpPr txBox="1">
              <a:spLocks noChangeArrowheads="1"/>
            </p:cNvSpPr>
            <p:nvPr/>
          </p:nvSpPr>
          <p:spPr bwMode="auto">
            <a:xfrm>
              <a:off x="3923" y="1888"/>
              <a:ext cx="1610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</a:t>
              </a:r>
              <a:r>
                <a:rPr lang="ru-RU" b="0">
                  <a:effectLst/>
                </a:rPr>
                <a:t>указывают на </a:t>
              </a:r>
            </a:p>
            <a:p>
              <a:pPr algn="l"/>
              <a:r>
                <a:rPr lang="ru-RU" b="0">
                  <a:effectLst/>
                </a:rPr>
                <a:t>твёрдость согласного</a:t>
              </a:r>
              <a:r>
                <a:rPr lang="ru-RU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</p:txBody>
        </p:sp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5724525" y="4005263"/>
            <a:ext cx="3419475" cy="647700"/>
            <a:chOff x="3606" y="2523"/>
            <a:chExt cx="2154" cy="408"/>
          </a:xfrm>
        </p:grpSpPr>
        <p:sp>
          <p:nvSpPr>
            <p:cNvPr id="27705" name="AutoShape 57"/>
            <p:cNvSpPr>
              <a:spLocks noChangeArrowheads="1"/>
            </p:cNvSpPr>
            <p:nvPr/>
          </p:nvSpPr>
          <p:spPr bwMode="auto">
            <a:xfrm rot="10800000">
              <a:off x="3606" y="2568"/>
              <a:ext cx="1905" cy="363"/>
            </a:xfrm>
            <a:prstGeom prst="homePlate">
              <a:avLst>
                <a:gd name="adj" fmla="val 131198"/>
              </a:avLst>
            </a:prstGeom>
            <a:gradFill rotWithShape="1">
              <a:gsLst>
                <a:gs pos="0">
                  <a:srgbClr val="00FF00"/>
                </a:gs>
                <a:gs pos="50000">
                  <a:srgbClr val="00FF00">
                    <a:gamma/>
                    <a:tint val="59608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 b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7706" name="Text Box 58"/>
            <p:cNvSpPr txBox="1">
              <a:spLocks noChangeArrowheads="1"/>
            </p:cNvSpPr>
            <p:nvPr/>
          </p:nvSpPr>
          <p:spPr bwMode="auto">
            <a:xfrm>
              <a:off x="3969" y="2523"/>
              <a:ext cx="1791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указывают на </a:t>
              </a:r>
            </a:p>
            <a:p>
              <a:pPr algn="l"/>
              <a:r>
                <a:rPr lang="ru-RU" b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мягкость согласного </a:t>
              </a:r>
            </a:p>
          </p:txBody>
        </p:sp>
      </p:grpSp>
      <p:sp>
        <p:nvSpPr>
          <p:cNvPr id="27710" name="AutoShape 6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56100" y="6308725"/>
            <a:ext cx="720725" cy="549275"/>
          </a:xfrm>
          <a:prstGeom prst="actionButtonHome">
            <a:avLst/>
          </a:prstGeom>
          <a:solidFill>
            <a:srgbClr val="33CCCC">
              <a:alpha val="70000"/>
            </a:srgbClr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16" name="Text Box 68"/>
          <p:cNvSpPr txBox="1">
            <a:spLocks noChangeArrowheads="1"/>
          </p:cNvSpPr>
          <p:nvPr/>
        </p:nvSpPr>
        <p:spPr bwMode="auto">
          <a:xfrm>
            <a:off x="1908175" y="5013325"/>
            <a:ext cx="1728788" cy="973138"/>
          </a:xfrm>
          <a:prstGeom prst="rect">
            <a:avLst/>
          </a:prstGeom>
          <a:noFill/>
          <a:ln w="571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Запомни:</a:t>
            </a:r>
            <a:r>
              <a:rPr lang="ru-RU" b="0">
                <a:effectLst/>
              </a:rPr>
              <a:t>                                                                   </a:t>
            </a:r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</a:rPr>
              <a:t>букв – 10                                                          звуков – 6</a:t>
            </a:r>
          </a:p>
        </p:txBody>
      </p:sp>
      <p:sp>
        <p:nvSpPr>
          <p:cNvPr id="27717" name="AutoShape 6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576263" cy="549275"/>
          </a:xfrm>
          <a:prstGeom prst="actionButtonReturn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zo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8" name="AutoShape 22"/>
          <p:cNvSpPr>
            <a:spLocks noChangeArrowheads="1"/>
          </p:cNvSpPr>
          <p:nvPr/>
        </p:nvSpPr>
        <p:spPr bwMode="auto">
          <a:xfrm>
            <a:off x="539750" y="260350"/>
            <a:ext cx="8208963" cy="1152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99FF66"/>
              </a:gs>
            </a:gsLst>
            <a:lin ang="5400000" scaled="1"/>
          </a:gradFill>
          <a:ln w="9525" algn="ctr">
            <a:solidFill>
              <a:srgbClr val="00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4" name="AutoShape 18"/>
          <p:cNvSpPr>
            <a:spLocks noChangeArrowheads="1"/>
          </p:cNvSpPr>
          <p:nvPr/>
        </p:nvSpPr>
        <p:spPr bwMode="auto">
          <a:xfrm>
            <a:off x="0" y="908050"/>
            <a:ext cx="9144000" cy="5949950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FF9999">
                  <a:alpha val="83000"/>
                </a:srgbClr>
              </a:gs>
              <a:gs pos="50000">
                <a:srgbClr val="FF9999">
                  <a:gamma/>
                  <a:tint val="41569"/>
                  <a:invGamma/>
                </a:srgbClr>
              </a:gs>
              <a:gs pos="100000">
                <a:srgbClr val="FF9999">
                  <a:alpha val="83000"/>
                </a:srgbClr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7888" cy="1209675"/>
          </a:xfrm>
          <a:noFill/>
        </p:spPr>
        <p:txBody>
          <a:bodyPr>
            <a:normAutofit fontScale="90000"/>
          </a:bodyPr>
          <a:lstStyle/>
          <a:p>
            <a:r>
              <a:rPr lang="ru-RU" sz="4000"/>
              <a:t>Обозначают два звука гласные буквы: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1331913" y="1989138"/>
            <a:ext cx="647700" cy="1873250"/>
          </a:xfrm>
          <a:prstGeom prst="rightBrace">
            <a:avLst>
              <a:gd name="adj1" fmla="val 24101"/>
              <a:gd name="adj2" fmla="val 4911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effectLst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411413" y="2276475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/>
            <a:r>
              <a:rPr lang="ru-RU" sz="2400">
                <a:effectLst/>
              </a:rPr>
              <a:t>в начале слова,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5508625" y="27082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5435600" y="27813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6084888" y="2781300"/>
            <a:ext cx="43180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6948488" y="1700213"/>
            <a:ext cx="1154112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э</a:t>
            </a:r>
            <a:r>
              <a:rPr lang="en-US" sz="3200">
                <a:effectLst/>
              </a:rPr>
              <a:t>]</a:t>
            </a:r>
            <a:endParaRPr lang="ru-RU" sz="3200">
              <a:effectLst/>
            </a:endParaRPr>
          </a:p>
          <a:p>
            <a:pPr algn="ctr"/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о</a:t>
            </a:r>
            <a:r>
              <a:rPr lang="en-US" sz="3200">
                <a:effectLst/>
              </a:rPr>
              <a:t>]</a:t>
            </a:r>
            <a:endParaRPr lang="ru-RU" sz="3200">
              <a:effectLst/>
            </a:endParaRPr>
          </a:p>
          <a:p>
            <a:pPr algn="ctr"/>
            <a:r>
              <a:rPr lang="ru-RU" sz="3200">
                <a:effectLst/>
              </a:rPr>
              <a:t> </a:t>
            </a:r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у</a:t>
            </a:r>
            <a:r>
              <a:rPr lang="en-US" sz="3200">
                <a:effectLst/>
              </a:rPr>
              <a:t>] </a:t>
            </a:r>
            <a:endParaRPr lang="ru-RU" sz="3200">
              <a:effectLst/>
            </a:endParaRPr>
          </a:p>
          <a:p>
            <a:pPr algn="ctr"/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а</a:t>
            </a:r>
            <a:r>
              <a:rPr lang="en-US" sz="3200">
                <a:effectLst/>
              </a:rPr>
              <a:t>]</a:t>
            </a:r>
            <a:endParaRPr lang="ru-RU" sz="3200">
              <a:effectLst/>
            </a:endParaRPr>
          </a:p>
          <a:p>
            <a:pPr algn="ctr"/>
            <a:endParaRPr lang="ru-RU" sz="3200" b="0">
              <a:effectLst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900113" y="1844675"/>
            <a:ext cx="5762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F92717"/>
                </a:solidFill>
                <a:effectLst/>
              </a:rPr>
              <a:t>е</a:t>
            </a:r>
          </a:p>
          <a:p>
            <a:pPr algn="ctr"/>
            <a:r>
              <a:rPr lang="ru-RU" sz="3200">
                <a:solidFill>
                  <a:srgbClr val="F92717"/>
                </a:solidFill>
                <a:effectLst/>
              </a:rPr>
              <a:t>ё</a:t>
            </a:r>
          </a:p>
          <a:p>
            <a:pPr algn="ctr"/>
            <a:r>
              <a:rPr lang="ru-RU" sz="3200">
                <a:solidFill>
                  <a:srgbClr val="F92717"/>
                </a:solidFill>
                <a:effectLst/>
              </a:rPr>
              <a:t>ю</a:t>
            </a:r>
          </a:p>
          <a:p>
            <a:pPr algn="ctr"/>
            <a:r>
              <a:rPr lang="ru-RU" sz="3200">
                <a:solidFill>
                  <a:srgbClr val="F92717"/>
                </a:solidFill>
                <a:effectLst/>
              </a:rPr>
              <a:t>я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95288" y="4437063"/>
            <a:ext cx="1873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а</a:t>
            </a:r>
            <a:r>
              <a:rPr lang="en-US" sz="3200">
                <a:effectLst/>
              </a:rPr>
              <a:t>]</a:t>
            </a:r>
            <a:r>
              <a:rPr lang="ru-RU" sz="3200">
                <a:effectLst/>
              </a:rPr>
              <a:t>ма</a:t>
            </a:r>
          </a:p>
          <a:p>
            <a:pPr algn="ctr"/>
            <a:r>
              <a:rPr lang="ru-RU" sz="3200">
                <a:effectLst/>
              </a:rPr>
              <a:t>яма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3203575" y="4437063"/>
            <a:ext cx="2305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effectLst/>
              </a:rPr>
              <a:t>по</a:t>
            </a:r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о</a:t>
            </a:r>
            <a:r>
              <a:rPr lang="en-US" sz="3200">
                <a:effectLst/>
              </a:rPr>
              <a:t>]</a:t>
            </a:r>
            <a:r>
              <a:rPr lang="ru-RU" sz="3200">
                <a:effectLst/>
              </a:rPr>
              <a:t>т</a:t>
            </a:r>
          </a:p>
          <a:p>
            <a:pPr algn="ctr"/>
            <a:r>
              <a:rPr lang="ru-RU" sz="3200">
                <a:effectLst/>
              </a:rPr>
              <a:t>поёт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6011863" y="4365625"/>
            <a:ext cx="25923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effectLst/>
              </a:rPr>
              <a:t>в</a:t>
            </a:r>
            <a:r>
              <a:rPr lang="en-US" sz="3200">
                <a:effectLst/>
              </a:rPr>
              <a:t>[</a:t>
            </a:r>
            <a:r>
              <a:rPr lang="ru-RU" sz="3200">
                <a:solidFill>
                  <a:srgbClr val="008000"/>
                </a:solidFill>
                <a:effectLst/>
              </a:rPr>
              <a:t>й</a:t>
            </a:r>
            <a:r>
              <a:rPr lang="ru-RU" sz="3200">
                <a:solidFill>
                  <a:srgbClr val="F92717"/>
                </a:solidFill>
                <a:effectLst/>
              </a:rPr>
              <a:t>у</a:t>
            </a:r>
            <a:r>
              <a:rPr lang="en-US" sz="3200">
                <a:effectLst/>
              </a:rPr>
              <a:t>]</a:t>
            </a:r>
            <a:r>
              <a:rPr lang="ru-RU" sz="3200">
                <a:effectLst/>
              </a:rPr>
              <a:t>н</a:t>
            </a:r>
          </a:p>
          <a:p>
            <a:pPr algn="ctr"/>
            <a:r>
              <a:rPr lang="ru-RU" sz="3200">
                <a:effectLst/>
              </a:rPr>
              <a:t>вьюн</a:t>
            </a:r>
          </a:p>
        </p:txBody>
      </p:sp>
      <p:sp>
        <p:nvSpPr>
          <p:cNvPr id="34839" name="AutoShape 2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56100" y="6308725"/>
            <a:ext cx="720725" cy="549275"/>
          </a:xfrm>
          <a:prstGeom prst="actionButtonHome">
            <a:avLst/>
          </a:prstGeom>
          <a:solidFill>
            <a:srgbClr val="33CCCC">
              <a:alpha val="70000"/>
            </a:srgbClr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2411413" y="2708275"/>
            <a:ext cx="3384550" cy="869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/>
              </a:rPr>
              <a:t>после гласной,</a:t>
            </a:r>
          </a:p>
          <a:p>
            <a:pPr>
              <a:spcBef>
                <a:spcPct val="50000"/>
              </a:spcBef>
            </a:pPr>
            <a:endParaRPr lang="ru-RU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2411413" y="3141663"/>
            <a:ext cx="3384550" cy="869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effectLst/>
              </a:rPr>
              <a:t>после </a:t>
            </a:r>
            <a:r>
              <a:rPr lang="ru-RU" sz="2400" i="1">
                <a:effectLst/>
              </a:rPr>
              <a:t>Ъ</a:t>
            </a:r>
            <a:r>
              <a:rPr lang="ru-RU" sz="2400">
                <a:effectLst/>
              </a:rPr>
              <a:t> и </a:t>
            </a:r>
            <a:r>
              <a:rPr lang="ru-RU" sz="2400" i="1">
                <a:effectLst/>
              </a:rPr>
              <a:t>Ь</a:t>
            </a:r>
          </a:p>
          <a:p>
            <a:pPr>
              <a:spcBef>
                <a:spcPct val="50000"/>
              </a:spcBef>
            </a:pPr>
            <a:endParaRPr lang="ru-RU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2268538" y="2133600"/>
            <a:ext cx="3529012" cy="180022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В каком случае </a:t>
            </a:r>
          </a:p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гласная буква </a:t>
            </a:r>
          </a:p>
          <a:p>
            <a:pPr algn="ctr"/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обозначает два звука?</a:t>
            </a:r>
          </a:p>
        </p:txBody>
      </p:sp>
      <p:sp>
        <p:nvSpPr>
          <p:cNvPr id="34846" name="AutoShape 3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237288"/>
            <a:ext cx="647700" cy="620712"/>
          </a:xfrm>
          <a:prstGeom prst="actionButtonReturn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zo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34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1000"/>
                                        <p:tgtEl>
                                          <p:spTgt spid="348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348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348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4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3"/>
                  </p:tgtEl>
                </p:cond>
              </p:nextCondLst>
            </p:seq>
          </p:childTnLst>
        </p:cTn>
      </p:par>
    </p:tnLst>
    <p:bldLst>
      <p:bldP spid="34827" grpId="0"/>
      <p:bldP spid="34844" grpId="0"/>
      <p:bldP spid="34833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49" name="AutoShape 65"/>
          <p:cNvSpPr>
            <a:spLocks noChangeArrowheads="1"/>
          </p:cNvSpPr>
          <p:nvPr/>
        </p:nvSpPr>
        <p:spPr bwMode="auto">
          <a:xfrm>
            <a:off x="395288" y="333375"/>
            <a:ext cx="8064500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41961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 algn="ctr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48" name="AutoShape 64"/>
          <p:cNvSpPr>
            <a:spLocks noChangeArrowheads="1"/>
          </p:cNvSpPr>
          <p:nvPr/>
        </p:nvSpPr>
        <p:spPr bwMode="auto">
          <a:xfrm>
            <a:off x="0" y="1052513"/>
            <a:ext cx="9144000" cy="5805487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902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333375"/>
            <a:ext cx="87487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Буквы, обозначающие       согласные звуки</a:t>
            </a:r>
          </a:p>
        </p:txBody>
      </p:sp>
      <p:graphicFrame>
        <p:nvGraphicFramePr>
          <p:cNvPr id="41987" name="Group 3"/>
          <p:cNvGraphicFramePr>
            <a:graphicFrameLocks noGrp="1"/>
          </p:cNvGraphicFramePr>
          <p:nvPr/>
        </p:nvGraphicFramePr>
        <p:xfrm>
          <a:off x="684213" y="2349500"/>
          <a:ext cx="6324600" cy="1346200"/>
        </p:xfrm>
        <a:graphic>
          <a:graphicData uri="http://schemas.openxmlformats.org/drawingml/2006/table">
            <a:tbl>
              <a:tblPr/>
              <a:tblGrid>
                <a:gridCol w="422275"/>
                <a:gridCol w="422275"/>
                <a:gridCol w="420687"/>
                <a:gridCol w="423863"/>
                <a:gridCol w="368300"/>
                <a:gridCol w="381000"/>
                <a:gridCol w="512762"/>
                <a:gridCol w="422275"/>
                <a:gridCol w="422275"/>
                <a:gridCol w="471488"/>
                <a:gridCol w="371475"/>
                <a:gridCol w="422275"/>
                <a:gridCol w="419100"/>
                <a:gridCol w="387350"/>
                <a:gridCol w="457200"/>
              </a:tblGrid>
              <a:tr h="67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EAFB6"/>
                    </a:solidFill>
                  </a:tcPr>
                </a:tc>
              </a:tr>
            </a:tbl>
          </a:graphicData>
        </a:graphic>
      </p:graphicFrame>
      <p:sp>
        <p:nvSpPr>
          <p:cNvPr id="42040" name="Text Box 56"/>
          <p:cNvSpPr txBox="1">
            <a:spLocks noChangeArrowheads="1"/>
          </p:cNvSpPr>
          <p:nvPr/>
        </p:nvSpPr>
        <p:spPr bwMode="auto">
          <a:xfrm>
            <a:off x="827088" y="4724400"/>
            <a:ext cx="5715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b="0" i="1">
                <a:effectLst>
                  <a:outerShdw blurRad="38100" dist="38100" dir="2700000" algn="tl">
                    <a:srgbClr val="C0C0C0"/>
                  </a:outerShdw>
                </a:effectLst>
              </a:rPr>
              <a:t>всегда твёрдые:</a:t>
            </a:r>
            <a:r>
              <a:rPr lang="ru-RU" sz="3200" b="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i="1">
                <a:solidFill>
                  <a:srgbClr val="000099"/>
                </a:solidFill>
                <a:effectLst/>
              </a:rPr>
              <a:t>ж, ш, ц</a:t>
            </a:r>
          </a:p>
          <a:p>
            <a:pPr algn="l">
              <a:spcBef>
                <a:spcPct val="50000"/>
              </a:spcBef>
            </a:pPr>
            <a:r>
              <a:rPr lang="ru-RU" sz="3200" b="0" i="1">
                <a:effectLst>
                  <a:outerShdw blurRad="38100" dist="38100" dir="2700000" algn="tl">
                    <a:srgbClr val="C0C0C0"/>
                  </a:outerShdw>
                </a:effectLst>
              </a:rPr>
              <a:t>всегда мягкие</a:t>
            </a:r>
            <a:r>
              <a:rPr lang="ru-RU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ru-RU" sz="3200" i="1">
                <a:solidFill>
                  <a:srgbClr val="2FD14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i="1">
                <a:solidFill>
                  <a:srgbClr val="2FD14A"/>
                </a:solidFill>
                <a:effectLst/>
              </a:rPr>
              <a:t>й, ч, щ</a:t>
            </a:r>
          </a:p>
        </p:txBody>
      </p:sp>
      <p:sp>
        <p:nvSpPr>
          <p:cNvPr id="42043" name="AutoShape 59"/>
          <p:cNvSpPr>
            <a:spLocks noChangeArrowheads="1"/>
          </p:cNvSpPr>
          <p:nvPr/>
        </p:nvSpPr>
        <p:spPr bwMode="auto">
          <a:xfrm rot="10800000">
            <a:off x="7019925" y="2420938"/>
            <a:ext cx="2124075" cy="433387"/>
          </a:xfrm>
          <a:prstGeom prst="homePlate">
            <a:avLst>
              <a:gd name="adj" fmla="val 122528"/>
            </a:avLst>
          </a:prstGeom>
          <a:gradFill rotWithShape="1">
            <a:gsLst>
              <a:gs pos="0">
                <a:srgbClr val="3366FF"/>
              </a:gs>
              <a:gs pos="50000">
                <a:srgbClr val="3366FF">
                  <a:gamma/>
                  <a:tint val="66667"/>
                  <a:invGamma/>
                </a:srgbClr>
              </a:gs>
              <a:gs pos="100000">
                <a:srgbClr val="3366FF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ru-RU" sz="2000" b="0">
                <a:effectLst/>
              </a:rPr>
              <a:t>звонкие</a:t>
            </a:r>
          </a:p>
        </p:txBody>
      </p:sp>
      <p:sp>
        <p:nvSpPr>
          <p:cNvPr id="42044" name="AutoShape 60"/>
          <p:cNvSpPr>
            <a:spLocks noChangeArrowheads="1"/>
          </p:cNvSpPr>
          <p:nvPr/>
        </p:nvSpPr>
        <p:spPr bwMode="auto">
          <a:xfrm rot="10800000">
            <a:off x="7019925" y="3213100"/>
            <a:ext cx="2124075" cy="433388"/>
          </a:xfrm>
          <a:prstGeom prst="homePlate">
            <a:avLst>
              <a:gd name="adj" fmla="val 122527"/>
            </a:avLst>
          </a:prstGeom>
          <a:gradFill rotWithShape="1">
            <a:gsLst>
              <a:gs pos="0">
                <a:srgbClr val="3366FF"/>
              </a:gs>
              <a:gs pos="50000">
                <a:srgbClr val="3366FF">
                  <a:gamma/>
                  <a:tint val="9020"/>
                  <a:invGamma/>
                </a:srgbClr>
              </a:gs>
              <a:gs pos="100000">
                <a:srgbClr val="3366FF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ru-RU" sz="2000" b="0">
                <a:effectLst/>
              </a:rPr>
              <a:t>глухие</a:t>
            </a:r>
          </a:p>
        </p:txBody>
      </p:sp>
      <p:sp>
        <p:nvSpPr>
          <p:cNvPr id="42045" name="AutoShape 61"/>
          <p:cNvSpPr>
            <a:spLocks noChangeArrowheads="1"/>
          </p:cNvSpPr>
          <p:nvPr/>
        </p:nvSpPr>
        <p:spPr bwMode="auto">
          <a:xfrm rot="16200000">
            <a:off x="3763963" y="2940050"/>
            <a:ext cx="606425" cy="2447925"/>
          </a:xfrm>
          <a:prstGeom prst="homePlate">
            <a:avLst>
              <a:gd name="adj" fmla="val 56546"/>
            </a:avLst>
          </a:prstGeom>
          <a:solidFill>
            <a:srgbClr val="FFFF00"/>
          </a:solidFill>
          <a:ln w="9525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парные</a:t>
            </a:r>
          </a:p>
        </p:txBody>
      </p:sp>
      <p:sp>
        <p:nvSpPr>
          <p:cNvPr id="42051" name="AutoShape 6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4356100" y="6308725"/>
            <a:ext cx="720725" cy="549275"/>
          </a:xfrm>
          <a:prstGeom prst="actionButtonHome">
            <a:avLst/>
          </a:prstGeom>
          <a:solidFill>
            <a:srgbClr val="33CCCC">
              <a:alpha val="70000"/>
            </a:srgbClr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53" name="AutoShape 6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576262" cy="549275"/>
          </a:xfrm>
          <a:prstGeom prst="actionButtonReturn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zo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2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2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0" autoRev="1" fill="hold"/>
                                        <p:tgtEl>
                                          <p:spTgt spid="420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0" autoRev="1" fill="hold"/>
                                        <p:tgtEl>
                                          <p:spTgt spid="420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420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420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2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2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autoRev="1" fill="hold"/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0" autoRev="1" fill="hold"/>
                                        <p:tgtEl>
                                          <p:spTgt spid="42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1000" autoRev="1" fill="hold"/>
                                        <p:tgtEl>
                                          <p:spTgt spid="42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autoRev="1" fill="hold"/>
                                        <p:tgtEl>
                                          <p:spTgt spid="42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00" autoRev="1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1000" autoRev="1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1000" autoRev="1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autoRev="1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43" grpId="0" animBg="1"/>
      <p:bldP spid="42043" grpId="1" animBg="1"/>
      <p:bldP spid="42044" grpId="0" animBg="1"/>
      <p:bldP spid="42044" grpId="1" animBg="1"/>
      <p:bldP spid="42045" grpId="0" animBg="1"/>
      <p:bldP spid="42045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563</TotalTime>
  <Words>518</Words>
  <Application>Microsoft Office PowerPoint</Application>
  <PresentationFormat>Экран (4:3)</PresentationFormat>
  <Paragraphs>212</Paragraphs>
  <Slides>45</Slides>
  <Notes>1</Notes>
  <HiddenSlides>4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                  Гласные  буквы</vt:lpstr>
      <vt:lpstr>Обозначают два звука гласные буквы: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59</cp:revision>
  <dcterms:created xsi:type="dcterms:W3CDTF">2011-11-07T13:16:20Z</dcterms:created>
  <dcterms:modified xsi:type="dcterms:W3CDTF">2011-11-09T20:37:45Z</dcterms:modified>
</cp:coreProperties>
</file>