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2"/>
  </p:notesMasterIdLst>
  <p:sldIdLst>
    <p:sldId id="256" r:id="rId2"/>
    <p:sldId id="257" r:id="rId3"/>
    <p:sldId id="301" r:id="rId4"/>
    <p:sldId id="302" r:id="rId5"/>
    <p:sldId id="303" r:id="rId6"/>
    <p:sldId id="260" r:id="rId7"/>
    <p:sldId id="304" r:id="rId8"/>
    <p:sldId id="270" r:id="rId9"/>
    <p:sldId id="261" r:id="rId10"/>
    <p:sldId id="291" r:id="rId11"/>
    <p:sldId id="295" r:id="rId12"/>
    <p:sldId id="296" r:id="rId13"/>
    <p:sldId id="310" r:id="rId14"/>
    <p:sldId id="305" r:id="rId15"/>
    <p:sldId id="306" r:id="rId16"/>
    <p:sldId id="307" r:id="rId17"/>
    <p:sldId id="308" r:id="rId18"/>
    <p:sldId id="309" r:id="rId19"/>
    <p:sldId id="312" r:id="rId20"/>
    <p:sldId id="31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23463-76E3-43F9-9CD0-96B6C6D9EEEF}">
      <dsp:nvSpPr>
        <dsp:cNvPr id="0" name=""/>
        <dsp:cNvSpPr/>
      </dsp:nvSpPr>
      <dsp:spPr>
        <a:xfrm>
          <a:off x="9861" y="1553164"/>
          <a:ext cx="3131393" cy="156569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Личностные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 УУД</a:t>
          </a:r>
        </a:p>
      </dsp:txBody>
      <dsp:txXfrm>
        <a:off x="55719" y="1599022"/>
        <a:ext cx="3039677" cy="1473980"/>
      </dsp:txXfrm>
    </dsp:sp>
    <dsp:sp modelId="{19FCA824-34BD-4B6E-9F97-F40E5DD24236}">
      <dsp:nvSpPr>
        <dsp:cNvPr id="0" name=""/>
        <dsp:cNvSpPr/>
      </dsp:nvSpPr>
      <dsp:spPr>
        <a:xfrm rot="18726753">
          <a:off x="2831188" y="1607586"/>
          <a:ext cx="1882551" cy="60321"/>
        </a:xfrm>
        <a:custGeom>
          <a:avLst/>
          <a:gdLst/>
          <a:ahLst/>
          <a:cxnLst/>
          <a:rect l="0" t="0" r="0" b="0"/>
          <a:pathLst>
            <a:path>
              <a:moveTo>
                <a:pt x="0" y="30160"/>
              </a:moveTo>
              <a:lnTo>
                <a:pt x="1882551" y="3016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725400" y="1590683"/>
        <a:ext cx="94127" cy="94127"/>
      </dsp:txXfrm>
    </dsp:sp>
    <dsp:sp modelId="{57182AA1-B4BD-484E-9244-7469AD0444D5}">
      <dsp:nvSpPr>
        <dsp:cNvPr id="0" name=""/>
        <dsp:cNvSpPr/>
      </dsp:nvSpPr>
      <dsp:spPr>
        <a:xfrm>
          <a:off x="4403674" y="500061"/>
          <a:ext cx="4383199" cy="87884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Самоопределение</a:t>
          </a:r>
        </a:p>
      </dsp:txBody>
      <dsp:txXfrm>
        <a:off x="4429414" y="525801"/>
        <a:ext cx="4331719" cy="827361"/>
      </dsp:txXfrm>
    </dsp:sp>
    <dsp:sp modelId="{41347291-AB46-4D6D-8993-26B8F1614211}">
      <dsp:nvSpPr>
        <dsp:cNvPr id="0" name=""/>
        <dsp:cNvSpPr/>
      </dsp:nvSpPr>
      <dsp:spPr>
        <a:xfrm rot="21052091">
          <a:off x="3133215" y="2205181"/>
          <a:ext cx="1268636" cy="60321"/>
        </a:xfrm>
        <a:custGeom>
          <a:avLst/>
          <a:gdLst/>
          <a:ahLst/>
          <a:cxnLst/>
          <a:rect l="0" t="0" r="0" b="0"/>
          <a:pathLst>
            <a:path>
              <a:moveTo>
                <a:pt x="0" y="30160"/>
              </a:moveTo>
              <a:lnTo>
                <a:pt x="1268636" y="3016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35818" y="2203626"/>
        <a:ext cx="63431" cy="63431"/>
      </dsp:txXfrm>
    </dsp:sp>
    <dsp:sp modelId="{ABE79046-62FB-45B9-AF1C-6FC2209D03AF}">
      <dsp:nvSpPr>
        <dsp:cNvPr id="0" name=""/>
        <dsp:cNvSpPr/>
      </dsp:nvSpPr>
      <dsp:spPr>
        <a:xfrm>
          <a:off x="4393812" y="1642315"/>
          <a:ext cx="4292420" cy="98471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err="1" smtClean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Смыслообразование</a:t>
          </a:r>
          <a:endParaRPr kumimoji="0" lang="ru-RU" sz="2400" b="1" i="0" u="none" strike="noStrike" kern="1200" cap="none" normalizeH="0" baseline="0" dirty="0" smtClean="0">
            <a:ln/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422653" y="1671156"/>
        <a:ext cx="4234738" cy="927031"/>
      </dsp:txXfrm>
    </dsp:sp>
    <dsp:sp modelId="{EA8B9CCA-F396-4472-B0B2-740E733FE0FE}">
      <dsp:nvSpPr>
        <dsp:cNvPr id="0" name=""/>
        <dsp:cNvSpPr/>
      </dsp:nvSpPr>
      <dsp:spPr>
        <a:xfrm rot="2577948">
          <a:off x="2911681" y="2889168"/>
          <a:ext cx="1711704" cy="60321"/>
        </a:xfrm>
        <a:custGeom>
          <a:avLst/>
          <a:gdLst/>
          <a:ahLst/>
          <a:cxnLst/>
          <a:rect l="0" t="0" r="0" b="0"/>
          <a:pathLst>
            <a:path>
              <a:moveTo>
                <a:pt x="0" y="30160"/>
              </a:moveTo>
              <a:lnTo>
                <a:pt x="1711704" y="3016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724741" y="2876536"/>
        <a:ext cx="85585" cy="85585"/>
      </dsp:txXfrm>
    </dsp:sp>
    <dsp:sp modelId="{DACEC7D2-BC6F-468D-8FA2-925F21C8198A}">
      <dsp:nvSpPr>
        <dsp:cNvPr id="0" name=""/>
        <dsp:cNvSpPr/>
      </dsp:nvSpPr>
      <dsp:spPr>
        <a:xfrm>
          <a:off x="4393812" y="2861883"/>
          <a:ext cx="3653616" cy="128152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Нравственно-этическое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оценивание</a:t>
          </a:r>
        </a:p>
      </dsp:txBody>
      <dsp:txXfrm>
        <a:off x="4431346" y="2899417"/>
        <a:ext cx="3578548" cy="1206454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517324-51D8-4F93-9790-1D797C8AF9E2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ED8AA4-7F93-4D6C-9A86-6E5BA0563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1571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D4BA-A791-4214-BF9E-F61FD33E9AFC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074C-5A68-470E-9A01-E186BC710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31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87D9-0C86-4DAF-AE77-994B7F9ECC16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5996-34FE-47FC-9FB7-2619A7D50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55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580B-DBBB-4ED5-BC99-52CD1A5EBD14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B3EF-A62E-42B2-BB9F-901EF75EA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245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07DF-9728-4284-91AD-CEA588858447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4179-6959-4993-9EA5-FA70E41E4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2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2BDC-F141-4195-BF4A-A4AAF352CB1A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5642-0A74-47EC-BB15-E6210ECB0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5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1D3E-B6F6-4208-BFAB-7486C9BE8258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D432-1D9F-4CFD-A121-7334F0AA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512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FC11-D8FE-47D2-93B5-E7593C846509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9101-EC17-4315-97CB-7620866B7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1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17EE-D125-4038-A257-1E7AF5BF5FB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B5DF-FC16-44FA-8548-CF04FA4D8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74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45EE-3155-4076-A210-E780974110BC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D893-B8EB-4C27-B27D-026EB9D0D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055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32589-1937-4EA3-BDBF-A06BE652038E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CF99-E646-40FB-9E7E-73C5ABD3B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35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94B4-263C-43BC-A93C-8D312AD04607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A914D-9C64-4C7E-8C5E-D0FA02D3D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31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E44B8-616E-4EFB-AE45-20D6148AE24C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AFDC5-C8BA-4589-9D1A-0AEE9CFA8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6" r:id="rId2"/>
    <p:sldLayoutId id="214748373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50"/>
            <a:ext cx="8572559" cy="3143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400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УРОК</a:t>
            </a:r>
            <a:br>
              <a:rPr lang="ru-RU" sz="400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ПИСЬМА И РАЗВИТИЯ РЕЧИ</a:t>
            </a:r>
            <a:br>
              <a:rPr lang="ru-RU" sz="400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В 1 КЛАССЕ</a:t>
            </a:r>
          </a:p>
        </p:txBody>
      </p:sp>
      <p:pic>
        <p:nvPicPr>
          <p:cNvPr id="1027" name="Picture 3" descr="F: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714752"/>
            <a:ext cx="335482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/>
          <p:cNvPicPr>
            <a:picLocks/>
          </p:cNvPicPr>
          <p:nvPr/>
        </p:nvPicPr>
        <p:blipFill>
          <a:blip r:embed="rId2">
            <a:lum bright="10000" contrast="40000"/>
          </a:blip>
          <a:srcRect l="14464" t="59875" r="72679" b="30125"/>
          <a:stretch>
            <a:fillRect/>
          </a:stretch>
        </p:blipFill>
        <p:spPr bwMode="auto">
          <a:xfrm>
            <a:off x="1214414" y="2571744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>
            <a:lum contrast="40000"/>
          </a:blip>
          <a:srcRect l="11705" t="14741" r="81423" b="71302"/>
          <a:stretch>
            <a:fillRect/>
          </a:stretch>
        </p:blipFill>
        <p:spPr bwMode="auto">
          <a:xfrm>
            <a:off x="6215074" y="2786058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>
            <a:lum contrast="40000"/>
          </a:blip>
          <a:srcRect l="9455" t="53974" r="86327" b="37952"/>
          <a:stretch>
            <a:fillRect/>
          </a:stretch>
        </p:blipFill>
        <p:spPr bwMode="auto">
          <a:xfrm>
            <a:off x="5572132" y="4929198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 l="39667" t="21132" r="52853" b="62400"/>
          <a:stretch>
            <a:fillRect/>
          </a:stretch>
        </p:blipFill>
        <p:spPr bwMode="auto">
          <a:xfrm>
            <a:off x="5572132" y="1214422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 rot="18445649">
            <a:off x="4119359" y="4126372"/>
            <a:ext cx="485775" cy="1798712"/>
          </a:xfrm>
          <a:prstGeom prst="downArrow">
            <a:avLst>
              <a:gd name="adj1" fmla="val 50000"/>
              <a:gd name="adj2" fmla="val 4264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 rot="16200000">
            <a:off x="4275581" y="2725288"/>
            <a:ext cx="485775" cy="1893200"/>
          </a:xfrm>
          <a:prstGeom prst="downArrow">
            <a:avLst>
              <a:gd name="adj1" fmla="val 50000"/>
              <a:gd name="adj2" fmla="val 4264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 rot="14964581">
            <a:off x="4195909" y="1497500"/>
            <a:ext cx="500066" cy="1832204"/>
          </a:xfrm>
          <a:prstGeom prst="downArrow">
            <a:avLst>
              <a:gd name="adj1" fmla="val 50000"/>
              <a:gd name="adj2" fmla="val 4264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7224" y="428604"/>
            <a:ext cx="7472387" cy="630259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Игра «Подружи букву»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16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57224" y="357166"/>
            <a:ext cx="7543825" cy="91601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Физкультминутка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99367"/>
            <a:ext cx="3429024" cy="451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29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429132"/>
            <a:ext cx="1428760" cy="18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429132"/>
            <a:ext cx="1500198" cy="19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1214422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(ша)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714620"/>
            <a:ext cx="21652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142984"/>
            <a:ext cx="2230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714620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(ко)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7224" y="357166"/>
            <a:ext cx="7543825" cy="91601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Слова с буквой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42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25"/>
            <a:ext cx="5500726" cy="3500441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Урок </a:t>
            </a:r>
            <a:b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письма и развития речи «Строчная буква </a:t>
            </a:r>
            <a:r>
              <a:rPr lang="ru-RU" sz="280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b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Слоги и слова</a:t>
            </a:r>
            <a:b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с буквой </a:t>
            </a:r>
            <a:r>
              <a:rPr lang="ru-RU" sz="280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714375" y="2928938"/>
            <a:ext cx="80010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ru-RU" sz="28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429132"/>
            <a:ext cx="1428760" cy="18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429132"/>
            <a:ext cx="1500198" cy="19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1214422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714620"/>
            <a:ext cx="1644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косы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142984"/>
            <a:ext cx="16615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куры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714620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7224" y="357166"/>
            <a:ext cx="7543825" cy="91601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Домашнее задание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42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429132"/>
            <a:ext cx="1428760" cy="18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429132"/>
            <a:ext cx="1500198" cy="19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1214422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 - ша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714620"/>
            <a:ext cx="1644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косы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142984"/>
            <a:ext cx="16615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куры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714620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7224" y="357166"/>
            <a:ext cx="7543825" cy="91601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Домашнее задание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42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429132"/>
            <a:ext cx="1428760" cy="18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429132"/>
            <a:ext cx="1500198" cy="19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1214422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 - ша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714620"/>
            <a:ext cx="1644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косы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142984"/>
            <a:ext cx="2247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 - </a:t>
            </a:r>
            <a:r>
              <a:rPr lang="ru-RU" sz="5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714620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7224" y="357166"/>
            <a:ext cx="7543825" cy="91601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Домашнее задание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42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429132"/>
            <a:ext cx="1428760" cy="18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429132"/>
            <a:ext cx="1500198" cy="19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1214422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 - ша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714620"/>
            <a:ext cx="22213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 - </a:t>
            </a:r>
            <a:r>
              <a:rPr lang="ru-RU" sz="5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142984"/>
            <a:ext cx="2247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 - </a:t>
            </a:r>
            <a:r>
              <a:rPr lang="ru-RU" sz="5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714620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7224" y="357166"/>
            <a:ext cx="7543825" cy="91601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Домашнее задание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42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429132"/>
            <a:ext cx="1428760" cy="18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429132"/>
            <a:ext cx="1500198" cy="19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071546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 - ша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1071546"/>
            <a:ext cx="22213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 - </a:t>
            </a:r>
            <a:r>
              <a:rPr lang="ru-RU" sz="5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1071546"/>
            <a:ext cx="2247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 - </a:t>
            </a:r>
            <a:r>
              <a:rPr lang="ru-RU" sz="5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000240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</a:t>
            </a:r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ко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7224" y="357166"/>
            <a:ext cx="7543825" cy="91601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Домашнее задание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928934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– четыре слова; 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группа – три слова;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группа – два слова.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42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25"/>
            <a:ext cx="5500726" cy="3500441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Урок </a:t>
            </a:r>
            <a:b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письма и развития речи «Строчная буква </a:t>
            </a:r>
            <a:r>
              <a:rPr lang="ru-RU" sz="280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b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Слоги и слова</a:t>
            </a:r>
            <a:b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с буквой </a:t>
            </a:r>
            <a:r>
              <a:rPr lang="ru-RU" sz="280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714375" y="2928938"/>
            <a:ext cx="80010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ru-RU" sz="28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25"/>
            <a:ext cx="5500726" cy="3500441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14 декабря.</a:t>
            </a:r>
            <a:b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Классная работа.</a:t>
            </a:r>
            <a:b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Строчная буква </a:t>
            </a:r>
            <a:r>
              <a:rPr lang="ru-RU" sz="280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b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Слоги и слова с буквой </a:t>
            </a:r>
            <a:r>
              <a:rPr lang="ru-RU" sz="280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28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714375" y="2928938"/>
            <a:ext cx="80010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ru-RU" sz="28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429132"/>
            <a:ext cx="1428760" cy="18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429132"/>
            <a:ext cx="1500198" cy="19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42910" y="1071546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работу на уроке письма и развития речи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42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9001125" cy="5743575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sz="2800" b="1" dirty="0" smtClean="0">
              <a:solidFill>
                <a:srgbClr val="3333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85720" y="785794"/>
            <a:ext cx="2571768" cy="221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857488" y="2143116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786446" y="3857628"/>
            <a:ext cx="3071814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43240" y="428604"/>
            <a:ext cx="5572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Игра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«Отгадай -ка»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9001125" cy="5743575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sz="2800" b="1" dirty="0" smtClean="0">
              <a:solidFill>
                <a:srgbClr val="3333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857488" y="2143116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786446" y="3857628"/>
            <a:ext cx="3071814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85720" y="571480"/>
            <a:ext cx="2571768" cy="221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43240" y="428604"/>
            <a:ext cx="5572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Игра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«Отгадай - ка»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9001125" cy="5743575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sz="2800" b="1" dirty="0" smtClean="0">
              <a:solidFill>
                <a:srgbClr val="3333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786446" y="3857628"/>
            <a:ext cx="3071814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85720" y="714356"/>
            <a:ext cx="2571768" cy="221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143116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43240" y="428604"/>
            <a:ext cx="5572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Игра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«Отгадай -ка»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9001125" cy="5743575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sz="2800" b="1" dirty="0" smtClean="0">
              <a:solidFill>
                <a:srgbClr val="3333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85720" y="785794"/>
            <a:ext cx="2571768" cy="221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3116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857628"/>
            <a:ext cx="3071814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143240" y="428604"/>
            <a:ext cx="5572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Игра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«Отгадай -ка»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715172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Печатная буква </a:t>
            </a:r>
            <a:r>
              <a:rPr lang="ru-RU" dirty="0" smtClean="0">
                <a:solidFill>
                  <a:srgbClr val="7030A0"/>
                </a:solidFill>
              </a:rPr>
              <a:t>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 l="6667" r="11852" b="41810"/>
          <a:stretch>
            <a:fillRect/>
          </a:stretch>
        </p:blipFill>
        <p:spPr bwMode="auto">
          <a:xfrm>
            <a:off x="2643174" y="1785926"/>
            <a:ext cx="40005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00570"/>
            <a:ext cx="1500198" cy="19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500570"/>
            <a:ext cx="1285884" cy="18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>
            <a:lum bright="10000" contrast="40000"/>
          </a:blip>
          <a:srcRect l="14464" t="59875" r="72679" b="30125"/>
          <a:stretch>
            <a:fillRect/>
          </a:stretch>
        </p:blipFill>
        <p:spPr bwMode="auto">
          <a:xfrm>
            <a:off x="2857488" y="1928802"/>
            <a:ext cx="33575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5" cy="77313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Строчная прописная буква </a:t>
            </a:r>
            <a:r>
              <a:rPr lang="ru-RU" sz="280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00570"/>
            <a:ext cx="1500198" cy="19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500570"/>
            <a:ext cx="1285884" cy="18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353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43825" cy="70169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Пальчиковая гимнастика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S_RU_blue_Universal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10271171</Template>
  <TotalTime>1223</TotalTime>
  <Words>137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MS_RU_blue_Universal</vt:lpstr>
      <vt:lpstr>УРОК  ПИСЬМА И РАЗВИТИЯ РЕЧИ  В 1 КЛАССЕ</vt:lpstr>
      <vt:lpstr>14 декабря. Классная работа. Строчная буква к.  Слоги и слова с буквой к.</vt:lpstr>
      <vt:lpstr>Слайд 3</vt:lpstr>
      <vt:lpstr>Слайд 4</vt:lpstr>
      <vt:lpstr>Слайд 5</vt:lpstr>
      <vt:lpstr>Слайд 6</vt:lpstr>
      <vt:lpstr>Печатная буква к</vt:lpstr>
      <vt:lpstr>Строчная прописная буква к</vt:lpstr>
      <vt:lpstr>Пальчиковая гимнастика</vt:lpstr>
      <vt:lpstr>Слайд 10</vt:lpstr>
      <vt:lpstr>Слайд 11</vt:lpstr>
      <vt:lpstr>Слайд 12</vt:lpstr>
      <vt:lpstr>Урок  письма и развития речи «Строчная буква к.  Слоги и слова  с буквой к»</vt:lpstr>
      <vt:lpstr>Слайд 14</vt:lpstr>
      <vt:lpstr>Слайд 15</vt:lpstr>
      <vt:lpstr>Слайд 16</vt:lpstr>
      <vt:lpstr>Слайд 17</vt:lpstr>
      <vt:lpstr>Слайд 18</vt:lpstr>
      <vt:lpstr>Урок  письма и развития речи «Строчная буква к.  Слоги и слова  с буквой к»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универсальных учебных действий младших школьников</dc:title>
  <dc:creator>Евгения</dc:creator>
  <cp:lastModifiedBy>User</cp:lastModifiedBy>
  <cp:revision>218</cp:revision>
  <dcterms:created xsi:type="dcterms:W3CDTF">2010-04-27T10:12:12Z</dcterms:created>
  <dcterms:modified xsi:type="dcterms:W3CDTF">2012-12-23T13:48:16Z</dcterms:modified>
</cp:coreProperties>
</file>