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9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B4E77-2E7F-480F-9DDA-60E6420FA28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4B1BD-6BF0-44DB-9104-E1C1B3179A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B4E77-2E7F-480F-9DDA-60E6420FA28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4B1BD-6BF0-44DB-9104-E1C1B3179A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B4E77-2E7F-480F-9DDA-60E6420FA28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4B1BD-6BF0-44DB-9104-E1C1B3179A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B4E77-2E7F-480F-9DDA-60E6420FA28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4B1BD-6BF0-44DB-9104-E1C1B3179A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B4E77-2E7F-480F-9DDA-60E6420FA28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4B1BD-6BF0-44DB-9104-E1C1B3179A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B4E77-2E7F-480F-9DDA-60E6420FA28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4B1BD-6BF0-44DB-9104-E1C1B3179A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B4E77-2E7F-480F-9DDA-60E6420FA28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4B1BD-6BF0-44DB-9104-E1C1B3179A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B4E77-2E7F-480F-9DDA-60E6420FA28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4B1BD-6BF0-44DB-9104-E1C1B3179A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B4E77-2E7F-480F-9DDA-60E6420FA28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4B1BD-6BF0-44DB-9104-E1C1B3179A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B4E77-2E7F-480F-9DDA-60E6420FA28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4B1BD-6BF0-44DB-9104-E1C1B3179A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B4E77-2E7F-480F-9DDA-60E6420FA28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714B1BD-6BF0-44DB-9104-E1C1B3179A6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AEB4E77-2E7F-480F-9DDA-60E6420FA288}" type="datetimeFigureOut">
              <a:rPr lang="ru-RU" smtClean="0"/>
              <a:pPr/>
              <a:t>20.02.2013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714B1BD-6BF0-44DB-9104-E1C1B3179A6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med"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5852" y="857232"/>
            <a:ext cx="8358246" cy="4000528"/>
          </a:xfrm>
        </p:spPr>
        <p:txBody>
          <a:bodyPr anchor="ctr" anchorCtr="1">
            <a:noAutofit/>
          </a:bodyPr>
          <a:lstStyle/>
          <a:p>
            <a:r>
              <a:rPr lang="ru-RU" sz="9600" dirty="0" smtClean="0">
                <a:latin typeface="+mn-lt"/>
              </a:rPr>
              <a:t>Слагаемые успеха </a:t>
            </a:r>
            <a:br>
              <a:rPr lang="ru-RU" sz="9600" dirty="0" smtClean="0">
                <a:latin typeface="+mn-lt"/>
              </a:rPr>
            </a:br>
            <a:r>
              <a:rPr lang="ru-RU" sz="9600" dirty="0" smtClean="0">
                <a:latin typeface="+mn-lt"/>
              </a:rPr>
              <a:t>в бизнесе.</a:t>
            </a:r>
            <a:r>
              <a:rPr lang="ru-RU" sz="3600" dirty="0" smtClean="0">
                <a:latin typeface="+mn-lt"/>
              </a:rPr>
              <a:t/>
            </a:r>
            <a:br>
              <a:rPr lang="ru-RU" sz="3600" dirty="0" smtClean="0">
                <a:latin typeface="+mn-lt"/>
              </a:rPr>
            </a:br>
            <a:r>
              <a:rPr lang="ru-RU" sz="3600" dirty="0" smtClean="0">
                <a:latin typeface="+mn-lt"/>
              </a:rPr>
              <a:t>Автор: Шуман Т. </a:t>
            </a:r>
            <a:r>
              <a:rPr lang="ru-RU" sz="3600" smtClean="0">
                <a:latin typeface="+mn-lt"/>
              </a:rPr>
              <a:t>А.</a:t>
            </a:r>
            <a:endParaRPr lang="ru-RU" sz="9600" dirty="0">
              <a:latin typeface="+mn-lt"/>
            </a:endParaRPr>
          </a:p>
        </p:txBody>
      </p:sp>
      <p:pic>
        <p:nvPicPr>
          <p:cNvPr id="1026" name="Picture 2" descr="E:\Documents and Settings\Admin\Local Settings\Temporary Internet Files\Content.IE5\018MV3FA\MC900412568[1]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44" y="1857364"/>
            <a:ext cx="3214678" cy="3673917"/>
          </a:xfrm>
          <a:prstGeom prst="rect">
            <a:avLst/>
          </a:prstGeom>
          <a:noFill/>
        </p:spPr>
      </p:pic>
      <p:pic>
        <p:nvPicPr>
          <p:cNvPr id="1028" name="Picture 4" descr="E:\Documents and Settings\Admin\Local Settings\Temporary Internet Files\Content.IE5\Y4C1JGTU\MC900441533[1]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528" y="0"/>
            <a:ext cx="1971447" cy="1944066"/>
          </a:xfrm>
          <a:prstGeom prst="rect">
            <a:avLst/>
          </a:prstGeom>
          <a:noFill/>
        </p:spPr>
      </p:pic>
      <p:pic>
        <p:nvPicPr>
          <p:cNvPr id="1029" name="Picture 5" descr="E:\Documents and Settings\Admin\Local Settings\Temporary Internet Files\Content.IE5\F49P1B6O\MC900441538[1]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339752" y="4797152"/>
            <a:ext cx="2318190" cy="2285992"/>
          </a:xfrm>
          <a:prstGeom prst="rect">
            <a:avLst/>
          </a:prstGeom>
          <a:noFill/>
        </p:spPr>
      </p:pic>
      <p:pic>
        <p:nvPicPr>
          <p:cNvPr id="1031" name="Picture 7" descr="E:\Documents and Settings\Admin\Local Settings\Temporary Internet Files\Content.IE5\WJBPTUB5\MC900441539[1].pn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4869160"/>
            <a:ext cx="2257200" cy="22258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FFFF00"/>
                </a:solidFill>
              </a:rPr>
              <a:t>Маркетинг -</a:t>
            </a:r>
            <a:endParaRPr lang="ru-RU" sz="5400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ru-RU" dirty="0" smtClean="0"/>
              <a:t>Это наука для сохранения равновесия между спросом и предложением.</a:t>
            </a:r>
          </a:p>
          <a:p>
            <a:pPr marL="514350" indent="-514350">
              <a:buAutoNum type="arabicParenR"/>
            </a:pPr>
            <a:r>
              <a:rPr lang="ru-RU" dirty="0" smtClean="0"/>
              <a:t>Это деятельность, направленная для формирования и удовлетворения потребностей человека.</a:t>
            </a:r>
          </a:p>
          <a:p>
            <a:pPr marL="514350" indent="-514350">
              <a:buNone/>
            </a:pPr>
            <a:r>
              <a:rPr lang="ru-RU" sz="3600" b="1" u="sng" dirty="0" smtClean="0">
                <a:solidFill>
                  <a:srgbClr val="FFFF00"/>
                </a:solidFill>
              </a:rPr>
              <a:t>Цель</a:t>
            </a:r>
            <a:r>
              <a:rPr lang="ru-RU" sz="3600" b="1" dirty="0" smtClean="0"/>
              <a:t> маркетинга: </a:t>
            </a:r>
            <a:r>
              <a:rPr lang="ru-RU" dirty="0" smtClean="0"/>
              <a:t>приспособить производство к требованиям рынка во имя удовлетворения потребностей и получения прибыли.</a:t>
            </a:r>
          </a:p>
        </p:txBody>
      </p:sp>
      <p:pic>
        <p:nvPicPr>
          <p:cNvPr id="10244" name="Picture 4" descr="E:\Documents and Settings\Admin\Local Settings\Temporary Internet Files\Content.IE5\F49P1B6O\MC900311028[1]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596" y="5107838"/>
            <a:ext cx="1885493" cy="1750162"/>
          </a:xfrm>
          <a:prstGeom prst="rect">
            <a:avLst/>
          </a:prstGeom>
          <a:noFill/>
        </p:spPr>
      </p:pic>
      <p:pic>
        <p:nvPicPr>
          <p:cNvPr id="10247" name="Picture 7" descr="E:\Documents and Settings\Admin\Local Settings\Temporary Internet Files\Content.IE5\Y4C1JGTU\MC900292574[1].wm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072330" y="714356"/>
            <a:ext cx="1932472" cy="1962297"/>
          </a:xfrm>
          <a:prstGeom prst="rect">
            <a:avLst/>
          </a:prstGeom>
          <a:noFill/>
        </p:spPr>
      </p:pic>
      <p:pic>
        <p:nvPicPr>
          <p:cNvPr id="10250" name="Picture 10" descr="E:\Documents and Settings\Admin\Local Settings\Temporary Internet Files\Content.IE5\018MV3FA\MC900440379[1]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72066" y="4714884"/>
            <a:ext cx="3000396" cy="233364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57232"/>
            <a:ext cx="9286908" cy="60007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92D050"/>
                </a:solidFill>
              </a:rPr>
              <a:t> </a:t>
            </a:r>
            <a:r>
              <a:rPr lang="ru-RU" sz="2800" b="1" u="sng" dirty="0" smtClean="0">
                <a:solidFill>
                  <a:srgbClr val="92D050"/>
                </a:solidFill>
              </a:rPr>
              <a:t>Формула маркетинга:</a:t>
            </a:r>
          </a:p>
          <a:p>
            <a:pPr>
              <a:buNone/>
            </a:pPr>
            <a:r>
              <a:rPr lang="ru-RU" sz="2000" dirty="0" smtClean="0"/>
              <a:t>« Производить то, что можно продать, а не пытаться продать то, что можно произвести».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92D050"/>
                </a:solidFill>
              </a:rPr>
              <a:t> </a:t>
            </a:r>
            <a:r>
              <a:rPr lang="ru-RU" sz="2800" b="1" u="sng" dirty="0" smtClean="0">
                <a:solidFill>
                  <a:srgbClr val="92D050"/>
                </a:solidFill>
              </a:rPr>
              <a:t>Принципы маркетинга:</a:t>
            </a:r>
          </a:p>
          <a:p>
            <a:pPr marL="514350" indent="-514350">
              <a:buNone/>
            </a:pPr>
            <a:r>
              <a:rPr lang="ru-RU" sz="2000" dirty="0" smtClean="0"/>
              <a:t>1) </a:t>
            </a:r>
            <a:r>
              <a:rPr lang="ru-RU" sz="2000" b="1" u="sng" dirty="0" smtClean="0">
                <a:solidFill>
                  <a:srgbClr val="FFFF00"/>
                </a:solidFill>
              </a:rPr>
              <a:t>Изучение рынка:</a:t>
            </a:r>
          </a:p>
          <a:p>
            <a:pPr marL="514350" indent="-514350">
              <a:buFontTx/>
              <a:buChar char="-"/>
            </a:pPr>
            <a:r>
              <a:rPr lang="ru-RU" sz="2000" dirty="0" smtClean="0"/>
              <a:t>Какой товар производить;</a:t>
            </a:r>
          </a:p>
          <a:p>
            <a:pPr marL="514350" indent="-514350">
              <a:buFontTx/>
              <a:buChar char="-"/>
            </a:pPr>
            <a:r>
              <a:rPr lang="ru-RU" sz="2000" dirty="0" smtClean="0"/>
              <a:t>Нужен ли он;                                         сбор информации</a:t>
            </a:r>
          </a:p>
          <a:p>
            <a:pPr marL="514350" indent="-514350">
              <a:buFontTx/>
              <a:buChar char="-"/>
            </a:pPr>
            <a:r>
              <a:rPr lang="ru-RU" sz="2000" dirty="0" smtClean="0"/>
              <a:t>Есть ли вообще на рынке;                    и принятие решений.</a:t>
            </a:r>
          </a:p>
          <a:p>
            <a:pPr marL="514350" indent="-514350">
              <a:buFontTx/>
              <a:buChar char="-"/>
            </a:pPr>
            <a:r>
              <a:rPr lang="ru-RU" sz="2000" dirty="0" smtClean="0"/>
              <a:t>По какой цене продается;</a:t>
            </a:r>
          </a:p>
          <a:p>
            <a:pPr marL="514350" indent="-514350">
              <a:buNone/>
            </a:pPr>
            <a:r>
              <a:rPr lang="ru-RU" sz="2000" dirty="0" smtClean="0"/>
              <a:t>2) </a:t>
            </a:r>
            <a:r>
              <a:rPr lang="ru-RU" sz="2000" b="1" u="sng" dirty="0" smtClean="0">
                <a:solidFill>
                  <a:srgbClr val="FFFF00"/>
                </a:solidFill>
              </a:rPr>
              <a:t>Сегментация</a:t>
            </a:r>
            <a:r>
              <a:rPr lang="ru-RU" sz="2000" dirty="0" smtClean="0"/>
              <a:t> – разделения рынка на отдельные части:</a:t>
            </a:r>
          </a:p>
          <a:p>
            <a:pPr marL="514350" indent="-514350">
              <a:buFontTx/>
              <a:buChar char="-"/>
            </a:pPr>
            <a:r>
              <a:rPr lang="ru-RU" sz="2000" dirty="0" smtClean="0"/>
              <a:t>Географическая;</a:t>
            </a:r>
          </a:p>
          <a:p>
            <a:pPr marL="514350" indent="-514350">
              <a:buFontTx/>
              <a:buChar char="-"/>
            </a:pPr>
            <a:r>
              <a:rPr lang="ru-RU" sz="2000" dirty="0" smtClean="0"/>
              <a:t>Демографическая;</a:t>
            </a:r>
          </a:p>
          <a:p>
            <a:pPr marL="514350" indent="-514350">
              <a:buFontTx/>
              <a:buChar char="-"/>
            </a:pPr>
            <a:r>
              <a:rPr lang="ru-RU" sz="2000" dirty="0" smtClean="0"/>
              <a:t>Поведенческая;</a:t>
            </a:r>
          </a:p>
          <a:p>
            <a:pPr marL="514350" indent="-514350">
              <a:buFontTx/>
              <a:buChar char="-"/>
            </a:pPr>
            <a:r>
              <a:rPr lang="ru-RU" sz="2000" dirty="0" smtClean="0"/>
              <a:t>Психографическая.</a:t>
            </a:r>
          </a:p>
          <a:p>
            <a:pPr marL="514350" indent="-514350">
              <a:buNone/>
            </a:pPr>
            <a:r>
              <a:rPr lang="ru-RU" sz="2000" dirty="0" smtClean="0"/>
              <a:t>3) </a:t>
            </a:r>
            <a:r>
              <a:rPr lang="ru-RU" sz="2000" b="1" u="sng" dirty="0" smtClean="0">
                <a:solidFill>
                  <a:srgbClr val="FFFF00"/>
                </a:solidFill>
              </a:rPr>
              <a:t>Проникновение</a:t>
            </a:r>
            <a:r>
              <a:rPr lang="ru-RU" sz="2000" dirty="0" smtClean="0"/>
              <a:t> на рынок и </a:t>
            </a:r>
            <a:r>
              <a:rPr lang="ru-RU" sz="2000" b="1" u="sng" dirty="0" smtClean="0">
                <a:solidFill>
                  <a:srgbClr val="FFFF00"/>
                </a:solidFill>
              </a:rPr>
              <a:t>разработка</a:t>
            </a:r>
            <a:r>
              <a:rPr lang="ru-RU" sz="2000" dirty="0" smtClean="0"/>
              <a:t> стратегии сбыта (принцип «четыре пи»).</a:t>
            </a: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3714744" y="2786058"/>
            <a:ext cx="714380" cy="1285884"/>
          </a:xfrm>
          <a:prstGeom prst="rightBrace">
            <a:avLst/>
          </a:prstGeom>
          <a:ln>
            <a:solidFill>
              <a:srgbClr val="FFFF0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267" name="Picture 3" descr="E:\Documents and Settings\Admin\Local Settings\Temporary Internet Files\Content.IE5\F49P1B6O\MC900186162[1]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072330" y="1857364"/>
            <a:ext cx="1948816" cy="1910333"/>
          </a:xfrm>
          <a:prstGeom prst="rect">
            <a:avLst/>
          </a:prstGeom>
          <a:noFill/>
        </p:spPr>
      </p:pic>
      <p:pic>
        <p:nvPicPr>
          <p:cNvPr id="11268" name="Picture 4" descr="E:\Documents and Settings\Admin\Local Settings\Temporary Internet Files\Content.IE5\WJBPTUB5\MC900391658[1].wm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57950" y="4000504"/>
            <a:ext cx="1857388" cy="1700413"/>
          </a:xfrm>
          <a:prstGeom prst="rect">
            <a:avLst/>
          </a:prstGeom>
          <a:noFill/>
        </p:spPr>
      </p:pic>
      <p:pic>
        <p:nvPicPr>
          <p:cNvPr id="11271" name="Picture 7" descr="E:\Documents and Settings\Admin\Local Settings\Temporary Internet Files\Content.IE5\F49P1B6O\MC900308032[1].wm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357687" y="1785926"/>
            <a:ext cx="1785950" cy="1194069"/>
          </a:xfrm>
          <a:prstGeom prst="rect">
            <a:avLst/>
          </a:prstGeom>
          <a:noFill/>
        </p:spPr>
      </p:pic>
      <p:pic>
        <p:nvPicPr>
          <p:cNvPr id="11272" name="Picture 8" descr="E:\Documents and Settings\Admin\Local Settings\Temporary Internet Files\Content.IE5\F49P1B6O\MC900228979[1].wm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000496" y="4500570"/>
            <a:ext cx="1571636" cy="128588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704104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FF00"/>
                </a:solidFill>
              </a:rPr>
              <a:t>Проверь себя, выполнив задания: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12"/>
            <a:ext cx="9144000" cy="5286388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ru-RU" dirty="0" smtClean="0"/>
              <a:t>1.Верно ли суждение о менеджменте:</a:t>
            </a:r>
          </a:p>
          <a:p>
            <a:pPr>
              <a:buNone/>
            </a:pPr>
            <a:r>
              <a:rPr lang="ru-RU" dirty="0" smtClean="0"/>
              <a:t>    А) Менеджмент – это координация усилий людей  для достижения определенных целей.</a:t>
            </a:r>
          </a:p>
          <a:p>
            <a:r>
              <a:rPr lang="ru-RU" dirty="0" smtClean="0"/>
              <a:t>Б) Менеджмент предприятия – умение добиваться поставленных целей, используя труд, мотивы поведения и интеллект людей.     </a:t>
            </a:r>
          </a:p>
          <a:p>
            <a:r>
              <a:rPr lang="ru-RU" dirty="0" smtClean="0"/>
              <a:t> а) верно только А;</a:t>
            </a:r>
          </a:p>
          <a:p>
            <a:r>
              <a:rPr lang="ru-RU" dirty="0" smtClean="0"/>
              <a:t> б) верно только Б;</a:t>
            </a:r>
          </a:p>
          <a:p>
            <a:r>
              <a:rPr lang="ru-RU" dirty="0" smtClean="0"/>
              <a:t> в)верны оба суждения; </a:t>
            </a:r>
            <a:br>
              <a:rPr lang="ru-RU" dirty="0" smtClean="0"/>
            </a:br>
            <a:r>
              <a:rPr lang="ru-RU" dirty="0" smtClean="0"/>
              <a:t> г) оба суждения не верны.</a:t>
            </a:r>
          </a:p>
          <a:p>
            <a:r>
              <a:rPr lang="ru-RU" dirty="0" smtClean="0"/>
              <a:t>2.Верно ли суждение?</a:t>
            </a:r>
          </a:p>
          <a:p>
            <a:r>
              <a:rPr lang="ru-RU" dirty="0" smtClean="0"/>
              <a:t>А) Циклический процесс, состоящий их конкретных видов управленческих работ, называется функциями управления.</a:t>
            </a:r>
          </a:p>
          <a:p>
            <a:r>
              <a:rPr lang="ru-RU" dirty="0" smtClean="0"/>
              <a:t>Б) Планирование – процесс подготовки на перспективу решений о том, что должно было сделано, как и когда.</a:t>
            </a:r>
          </a:p>
          <a:p>
            <a:r>
              <a:rPr lang="ru-RU" dirty="0" smtClean="0"/>
              <a:t>   а) верно только А;</a:t>
            </a:r>
          </a:p>
          <a:p>
            <a:r>
              <a:rPr lang="ru-RU" dirty="0" smtClean="0"/>
              <a:t>   б)верно только Б;</a:t>
            </a:r>
            <a:br>
              <a:rPr lang="ru-RU" dirty="0" smtClean="0"/>
            </a:br>
            <a:r>
              <a:rPr lang="ru-RU" dirty="0" smtClean="0"/>
              <a:t>   в)верны оба суждения;</a:t>
            </a:r>
            <a:br>
              <a:rPr lang="ru-RU" dirty="0" smtClean="0"/>
            </a:br>
            <a:r>
              <a:rPr lang="ru-RU" dirty="0" smtClean="0"/>
              <a:t>   г) оба суждения не верны.</a:t>
            </a:r>
          </a:p>
          <a:p>
            <a:pPr marL="514350" indent="-514350">
              <a:buNone/>
            </a:pPr>
            <a:endParaRPr lang="ru-RU" dirty="0"/>
          </a:p>
        </p:txBody>
      </p:sp>
      <p:pic>
        <p:nvPicPr>
          <p:cNvPr id="12290" name="Picture 2" descr="E:\Documents and Settings\Admin\Local Settings\Temporary Internet Files\Content.IE5\WJBPTUB5\MC900429827[1]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228184" y="5301208"/>
            <a:ext cx="1100134" cy="1296144"/>
          </a:xfrm>
          <a:prstGeom prst="rect">
            <a:avLst/>
          </a:prstGeom>
          <a:noFill/>
        </p:spPr>
      </p:pic>
      <p:pic>
        <p:nvPicPr>
          <p:cNvPr id="12291" name="Picture 3" descr="E:\Documents and Settings\Admin\Local Settings\Temporary Internet Files\Content.IE5\Y4C1JGTU\MC900398129[1].wm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660232" y="2708920"/>
            <a:ext cx="1946557" cy="1885263"/>
          </a:xfrm>
          <a:prstGeom prst="rect">
            <a:avLst/>
          </a:prstGeom>
          <a:noFill/>
        </p:spPr>
      </p:pic>
      <p:pic>
        <p:nvPicPr>
          <p:cNvPr id="12292" name="Picture 4" descr="E:\Documents and Settings\Admin\Local Settings\Temporary Internet Files\Content.IE5\WJBPTUB5\MC900424474[1].wm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884368" y="1628800"/>
            <a:ext cx="535091" cy="56514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ru-RU" sz="7200" dirty="0" smtClean="0">
                <a:solidFill>
                  <a:srgbClr val="FFFF00"/>
                </a:solidFill>
              </a:rPr>
              <a:t>Задачи урока:</a:t>
            </a:r>
            <a:endParaRPr lang="ru-RU" sz="7200" dirty="0">
              <a:solidFill>
                <a:srgbClr val="FFFF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2000240"/>
          <a:ext cx="8643998" cy="4667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3998"/>
              </a:tblGrid>
              <a:tr h="900119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ru-RU" sz="2800" b="1" baseline="0" dirty="0" smtClean="0">
                          <a:solidFill>
                            <a:schemeClr val="bg1"/>
                          </a:solidFill>
                        </a:rPr>
                        <a:t>1.  </a:t>
                      </a:r>
                      <a:r>
                        <a:rPr lang="ru-RU" sz="3200" b="0" baseline="0" dirty="0" smtClean="0">
                          <a:solidFill>
                            <a:schemeClr val="bg1"/>
                          </a:solidFill>
                        </a:rPr>
                        <a:t>Как открыть свое дело;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900119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2.</a:t>
                      </a:r>
                      <a:r>
                        <a:rPr lang="ru-RU" sz="2800" baseline="0" dirty="0" smtClean="0"/>
                        <a:t>  </a:t>
                      </a:r>
                      <a:r>
                        <a:rPr lang="ru-RU" sz="3200" baseline="0" dirty="0" smtClean="0"/>
                        <a:t>Где взять деньги для развития бизнеса, т.е. каковы источники финансирования;</a:t>
                      </a:r>
                      <a:endParaRPr lang="ru-RU" sz="32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900119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3.</a:t>
                      </a:r>
                      <a:r>
                        <a:rPr lang="ru-RU" sz="2800" dirty="0" smtClean="0"/>
                        <a:t>  </a:t>
                      </a:r>
                      <a:r>
                        <a:rPr lang="ru-RU" sz="3200" dirty="0" smtClean="0"/>
                        <a:t>Как их рационально использовать;</a:t>
                      </a:r>
                      <a:endParaRPr lang="ru-RU" sz="32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900119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4. </a:t>
                      </a:r>
                      <a:r>
                        <a:rPr lang="ru-RU" sz="2800" dirty="0" smtClean="0"/>
                        <a:t> </a:t>
                      </a:r>
                      <a:r>
                        <a:rPr lang="ru-RU" sz="3200" dirty="0" smtClean="0"/>
                        <a:t>Кто занимается организацией производства;</a:t>
                      </a:r>
                      <a:endParaRPr lang="ru-RU" sz="32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900119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5. </a:t>
                      </a:r>
                      <a:r>
                        <a:rPr lang="ru-RU" sz="2800" dirty="0" smtClean="0"/>
                        <a:t> </a:t>
                      </a:r>
                      <a:r>
                        <a:rPr lang="ru-RU" sz="3200" dirty="0" smtClean="0"/>
                        <a:t>Какова сущность маркетинга и</a:t>
                      </a:r>
                      <a:r>
                        <a:rPr lang="ru-RU" sz="3200" baseline="0" dirty="0" smtClean="0"/>
                        <a:t> его принципы.</a:t>
                      </a:r>
                      <a:endParaRPr lang="ru-RU" sz="32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051" name="Picture 3" descr="E:\Documents and Settings\Admin\Local Settings\Temporary Internet Files\Content.IE5\F49P1B6O\MC900442146[1]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388" y="571480"/>
            <a:ext cx="1500197" cy="153000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71480"/>
            <a:ext cx="9286908" cy="91841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Памятка «Для начинающего предпринимателя». </a:t>
            </a:r>
            <a:endParaRPr lang="ru-RU" sz="32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9001156" cy="49292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b="1" u="sng" dirty="0" smtClean="0">
                <a:solidFill>
                  <a:srgbClr val="FFFF00"/>
                </a:solidFill>
              </a:rPr>
              <a:t>Этапы</a:t>
            </a:r>
            <a:r>
              <a:rPr lang="ru-RU" dirty="0" smtClean="0"/>
              <a:t> создания собственного дела.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ru-RU" dirty="0" smtClean="0"/>
              <a:t>                                        </a:t>
            </a:r>
            <a:r>
              <a:rPr lang="en-US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I</a:t>
            </a:r>
            <a:r>
              <a:rPr lang="ru-RU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этап.</a:t>
            </a:r>
          </a:p>
          <a:p>
            <a:pPr>
              <a:buFontTx/>
              <a:buChar char="-"/>
            </a:pPr>
            <a:r>
              <a:rPr lang="ru-RU" dirty="0" smtClean="0"/>
              <a:t>1) </a:t>
            </a:r>
            <a:r>
              <a:rPr lang="ru-RU" b="1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обоснование</a:t>
            </a:r>
            <a:r>
              <a:rPr lang="ru-RU" dirty="0" smtClean="0"/>
              <a:t> предпринимательских идей.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</a:t>
            </a:r>
            <a:r>
              <a:rPr lang="ru-RU" b="1" u="sng" dirty="0" smtClean="0">
                <a:solidFill>
                  <a:srgbClr val="FFFF00"/>
                </a:solidFill>
              </a:rPr>
              <a:t>Выявление:</a:t>
            </a:r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Интереса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                                              </a:t>
            </a:r>
            <a:r>
              <a:rPr lang="ru-RU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Мотивов</a:t>
            </a:r>
          </a:p>
          <a:p>
            <a:pPr>
              <a:buNone/>
            </a:pPr>
            <a:r>
              <a:rPr lang="ru-RU" b="1" u="sng" dirty="0" smtClean="0">
                <a:solidFill>
                  <a:srgbClr val="FFFF00"/>
                </a:solidFill>
              </a:rPr>
              <a:t>Рыночный принцип</a:t>
            </a:r>
            <a:r>
              <a:rPr lang="ru-RU" b="1" dirty="0" smtClean="0">
                <a:solidFill>
                  <a:srgbClr val="FFFF00"/>
                </a:solidFill>
              </a:rPr>
              <a:t>: </a:t>
            </a:r>
            <a:r>
              <a:rPr lang="ru-RU" dirty="0" smtClean="0"/>
              <a:t>найти потребность и удовлетворить ее.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1500166" y="3357562"/>
            <a:ext cx="857256" cy="857256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6200000" flipH="1">
            <a:off x="5500694" y="3429000"/>
            <a:ext cx="857256" cy="71438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7" name="Picture 5" descr="E:\Documents and Settings\Admin\Local Settings\Temporary Internet Files\Content.IE5\WJBPTUB5\MC900231737[1]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57224" y="5143512"/>
            <a:ext cx="2928958" cy="1714488"/>
          </a:xfrm>
          <a:prstGeom prst="rect">
            <a:avLst/>
          </a:prstGeom>
          <a:noFill/>
        </p:spPr>
      </p:pic>
      <p:pic>
        <p:nvPicPr>
          <p:cNvPr id="3080" name="Picture 8" descr="E:\Documents and Settings\Admin\Local Settings\Temporary Internet Files\Content.IE5\018MV3FA\MC900231735[1].wm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57752" y="5072074"/>
            <a:ext cx="2699880" cy="178592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643602"/>
          </a:xfrm>
          <a:ln>
            <a:noFill/>
          </a:ln>
        </p:spPr>
        <p:txBody>
          <a:bodyPr/>
          <a:lstStyle/>
          <a:p>
            <a:pPr>
              <a:buFontTx/>
              <a:buChar char="-"/>
            </a:pPr>
            <a:r>
              <a:rPr lang="ru-RU" b="1" dirty="0" smtClean="0"/>
              <a:t>2)  </a:t>
            </a:r>
            <a:r>
              <a:rPr lang="ru-RU" b="1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определение</a:t>
            </a:r>
            <a:r>
              <a:rPr lang="ru-RU" dirty="0" smtClean="0"/>
              <a:t> состава учредителей и выбор организационно - правовой </a:t>
            </a:r>
            <a:r>
              <a:rPr lang="ru-RU" b="1" u="sng" dirty="0" smtClean="0"/>
              <a:t>формы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            </a:t>
            </a:r>
            <a:r>
              <a:rPr lang="ru-RU" sz="2400" dirty="0" smtClean="0"/>
              <a:t> </a:t>
            </a:r>
            <a:r>
              <a:rPr lang="ru-RU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товарищество</a:t>
            </a:r>
          </a:p>
          <a:p>
            <a:pPr>
              <a:buNone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                                                                 </a:t>
            </a:r>
            <a:r>
              <a:rPr lang="ru-RU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товарищество на вере</a:t>
            </a:r>
          </a:p>
          <a:p>
            <a:pPr>
              <a:buNone/>
            </a:pPr>
            <a:r>
              <a:rPr lang="ru-RU" dirty="0" smtClean="0"/>
              <a:t>             </a:t>
            </a:r>
            <a:r>
              <a:rPr lang="ru-RU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акционерное общество</a:t>
            </a:r>
          </a:p>
          <a:p>
            <a:pPr>
              <a:buNone/>
            </a:pPr>
            <a:r>
              <a:rPr lang="ru-RU" dirty="0" smtClean="0"/>
              <a:t>                               </a:t>
            </a:r>
          </a:p>
          <a:p>
            <a:pPr>
              <a:buNone/>
            </a:pPr>
            <a:r>
              <a:rPr lang="ru-RU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                                           ООО (общество с ограниченной ответственностью)</a:t>
            </a:r>
          </a:p>
          <a:p>
            <a:pPr>
              <a:buNone/>
            </a:pPr>
            <a:endParaRPr lang="ru-RU" sz="2900" b="1" u="sng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sz="2900" b="1" u="sng" dirty="0" smtClean="0">
                <a:solidFill>
                  <a:srgbClr val="FFFF00"/>
                </a:solidFill>
              </a:rPr>
              <a:t>Помни правила о составе и количестве учредителей!</a:t>
            </a:r>
            <a:endParaRPr lang="ru-RU" sz="2800" b="1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ru-RU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-  </a:t>
            </a:r>
            <a:r>
              <a:rPr lang="ru-RU" b="1" dirty="0" smtClean="0"/>
              <a:t>3)  </a:t>
            </a:r>
            <a:r>
              <a:rPr lang="ru-RU" b="1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разработка</a:t>
            </a:r>
            <a:r>
              <a:rPr lang="ru-RU" dirty="0" smtClean="0"/>
              <a:t> наименования коммерческой организации   (Ст. 54 ГК РФ) и проверка на </a:t>
            </a:r>
            <a:r>
              <a:rPr lang="ru-RU" b="1" u="sng" dirty="0" err="1" smtClean="0"/>
              <a:t>неповторяемость</a:t>
            </a:r>
            <a:r>
              <a:rPr lang="ru-RU" b="1" u="sng" dirty="0" smtClean="0"/>
              <a:t>.</a:t>
            </a:r>
            <a:r>
              <a:rPr lang="ru-RU" b="1" dirty="0" smtClean="0"/>
              <a:t> </a:t>
            </a:r>
            <a:endParaRPr lang="ru-RU" b="1" u="sng" dirty="0" smtClean="0"/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3286116" y="2000240"/>
            <a:ext cx="857256" cy="142876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3821901" y="2107397"/>
            <a:ext cx="785818" cy="571504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500694" y="2071678"/>
            <a:ext cx="642942" cy="35719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6200000" flipH="1">
            <a:off x="4286248" y="2786058"/>
            <a:ext cx="1571636" cy="142876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0" name="Picture 4" descr="E:\Documents and Settings\Admin\Local Settings\Temporary Internet Files\Content.IE5\Y4C1JGTU\MC900297565[1]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3500438"/>
            <a:ext cx="1810512" cy="1159459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918418"/>
          </a:xfrm>
        </p:spPr>
        <p:txBody>
          <a:bodyPr/>
          <a:lstStyle/>
          <a:p>
            <a:pPr algn="ctr"/>
            <a:r>
              <a:rPr lang="en-US" sz="5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</a:rPr>
              <a:t>I </a:t>
            </a:r>
            <a:r>
              <a:rPr lang="en-US" sz="5400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</a:rPr>
              <a:t>I</a:t>
            </a:r>
            <a:r>
              <a:rPr lang="ru-RU" sz="5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</a:rPr>
              <a:t> этап.</a:t>
            </a: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12"/>
            <a:ext cx="9144000" cy="528638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 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Оформление учредительных документов:</a:t>
            </a:r>
          </a:p>
          <a:p>
            <a:pPr>
              <a:buFontTx/>
              <a:buChar char="-"/>
            </a:pPr>
            <a:r>
              <a:rPr lang="ru-RU" b="1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Устав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smtClean="0"/>
              <a:t>     или    </a:t>
            </a:r>
            <a:r>
              <a:rPr lang="ru-RU" b="1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Учредительный договор</a:t>
            </a: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smtClean="0"/>
              <a:t>(для товарищества)</a:t>
            </a:r>
          </a:p>
          <a:p>
            <a:pPr>
              <a:buNone/>
            </a:pPr>
            <a:r>
              <a:rPr lang="ru-RU" dirty="0" smtClean="0"/>
              <a:t>                    </a:t>
            </a:r>
          </a:p>
          <a:p>
            <a:pPr>
              <a:buNone/>
            </a:pPr>
            <a:r>
              <a:rPr lang="ru-RU" b="1" dirty="0" smtClean="0"/>
              <a:t>   </a:t>
            </a:r>
            <a:r>
              <a:rPr lang="ru-RU" b="1" u="sng" dirty="0" smtClean="0">
                <a:solidFill>
                  <a:srgbClr val="FFFF00"/>
                </a:solidFill>
              </a:rPr>
              <a:t>Свод норм и правил</a:t>
            </a:r>
            <a:r>
              <a:rPr lang="ru-RU" b="1" dirty="0" smtClean="0">
                <a:solidFill>
                  <a:srgbClr val="FFFF00"/>
                </a:solidFill>
              </a:rPr>
              <a:t>                </a:t>
            </a:r>
            <a:r>
              <a:rPr lang="ru-RU" b="1" u="sng" dirty="0" smtClean="0">
                <a:solidFill>
                  <a:srgbClr val="FFFF00"/>
                </a:solidFill>
              </a:rPr>
              <a:t>Соглашение о:</a:t>
            </a:r>
          </a:p>
          <a:p>
            <a:pPr>
              <a:buNone/>
            </a:pPr>
            <a:r>
              <a:rPr lang="ru-RU" dirty="0" smtClean="0"/>
              <a:t>    Общие положения;                       Капитале;</a:t>
            </a:r>
          </a:p>
          <a:p>
            <a:pPr>
              <a:buNone/>
            </a:pPr>
            <a:r>
              <a:rPr lang="ru-RU" dirty="0" smtClean="0"/>
              <a:t>    Цели;                                              Распределении доходов;</a:t>
            </a:r>
          </a:p>
          <a:p>
            <a:pPr>
              <a:buNone/>
            </a:pPr>
            <a:r>
              <a:rPr lang="ru-RU" dirty="0" smtClean="0"/>
              <a:t>    Средства предприятия;                 Обязанностях сторон.</a:t>
            </a:r>
          </a:p>
          <a:p>
            <a:pPr>
              <a:buNone/>
            </a:pPr>
            <a:r>
              <a:rPr lang="ru-RU" dirty="0" smtClean="0"/>
              <a:t>    Органы управления;</a:t>
            </a:r>
          </a:p>
          <a:p>
            <a:pPr>
              <a:buNone/>
            </a:pPr>
            <a:r>
              <a:rPr lang="ru-RU" dirty="0" smtClean="0"/>
              <a:t>    Контроль.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714348" y="2571744"/>
            <a:ext cx="28575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узел 5"/>
          <p:cNvSpPr/>
          <p:nvPr/>
        </p:nvSpPr>
        <p:spPr>
          <a:xfrm>
            <a:off x="4643438" y="3643314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узел 6"/>
          <p:cNvSpPr/>
          <p:nvPr/>
        </p:nvSpPr>
        <p:spPr>
          <a:xfrm>
            <a:off x="4643438" y="4143380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5000628" y="2571744"/>
            <a:ext cx="28575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узел 8"/>
          <p:cNvSpPr/>
          <p:nvPr/>
        </p:nvSpPr>
        <p:spPr>
          <a:xfrm>
            <a:off x="4643438" y="4643446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узел 9"/>
          <p:cNvSpPr/>
          <p:nvPr/>
        </p:nvSpPr>
        <p:spPr>
          <a:xfrm>
            <a:off x="142844" y="3643314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узел 10"/>
          <p:cNvSpPr/>
          <p:nvPr/>
        </p:nvSpPr>
        <p:spPr>
          <a:xfrm>
            <a:off x="142844" y="4143380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узел 11"/>
          <p:cNvSpPr/>
          <p:nvPr/>
        </p:nvSpPr>
        <p:spPr>
          <a:xfrm>
            <a:off x="142844" y="4643446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узел 12"/>
          <p:cNvSpPr/>
          <p:nvPr/>
        </p:nvSpPr>
        <p:spPr>
          <a:xfrm>
            <a:off x="142844" y="5572140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>
            <a:off x="142844" y="5072074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5" name="Picture 5" descr="E:\Documents and Settings\Admin\Local Settings\Temporary Internet Files\Content.IE5\Y4C1JGTU\MC900297141[1]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85918" y="5286388"/>
            <a:ext cx="2143140" cy="1436764"/>
          </a:xfrm>
          <a:prstGeom prst="rect">
            <a:avLst/>
          </a:prstGeom>
          <a:noFill/>
        </p:spPr>
      </p:pic>
      <p:pic>
        <p:nvPicPr>
          <p:cNvPr id="5127" name="Picture 7" descr="E:\Documents and Settings\Admin\Local Settings\Temporary Internet Files\Content.IE5\018MV3FA\MC900432605[1]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500958" y="1114168"/>
            <a:ext cx="1071570" cy="1071570"/>
          </a:xfrm>
          <a:prstGeom prst="rect">
            <a:avLst/>
          </a:prstGeom>
          <a:noFill/>
        </p:spPr>
      </p:pic>
      <p:pic>
        <p:nvPicPr>
          <p:cNvPr id="5128" name="Picture 8" descr="E:\Documents and Settings\Admin\Local Settings\Temporary Internet Files\Content.IE5\WJBPTUB5\MC900432636[1]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7158" y="1071546"/>
            <a:ext cx="1143008" cy="1143008"/>
          </a:xfrm>
          <a:prstGeom prst="rect">
            <a:avLst/>
          </a:prstGeom>
          <a:noFill/>
        </p:spPr>
      </p:pic>
      <p:pic>
        <p:nvPicPr>
          <p:cNvPr id="5129" name="Picture 9" descr="E:\Documents and Settings\Admin\Local Settings\Temporary Internet Files\Content.IE5\018MV3FA\MC900410483[1].wm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286612" y="4929198"/>
            <a:ext cx="1857388" cy="1743452"/>
          </a:xfrm>
          <a:prstGeom prst="rect">
            <a:avLst/>
          </a:prstGeom>
          <a:noFill/>
        </p:spPr>
      </p:pic>
      <p:pic>
        <p:nvPicPr>
          <p:cNvPr id="5131" name="Picture 11" descr="E:\Documents and Settings\Admin\Local Settings\Temporary Internet Files\Content.IE5\Y4C1JGTU\MC900197465[1].wm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500562" y="4959184"/>
            <a:ext cx="2207714" cy="189881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84698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</a:rPr>
              <a:t>I I I</a:t>
            </a:r>
            <a:r>
              <a:rPr lang="ru-RU" sz="4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</a:rPr>
              <a:t> этап.</a:t>
            </a: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14488"/>
            <a:ext cx="9144000" cy="5143512"/>
          </a:xfrm>
        </p:spPr>
        <p:txBody>
          <a:bodyPr/>
          <a:lstStyle/>
          <a:p>
            <a:pPr>
              <a:buNone/>
            </a:pPr>
            <a:r>
              <a:rPr lang="ru-RU" sz="2800" b="1" u="sng" dirty="0" smtClean="0">
                <a:solidFill>
                  <a:srgbClr val="FFFF00"/>
                </a:solidFill>
              </a:rPr>
              <a:t>Необходимые документы</a:t>
            </a:r>
          </a:p>
          <a:p>
            <a:pPr>
              <a:buNone/>
            </a:pPr>
            <a:r>
              <a:rPr lang="ru-RU" b="1" u="sng" dirty="0" smtClean="0"/>
              <a:t>о государственной регистрации</a:t>
            </a:r>
            <a:r>
              <a:rPr lang="ru-RU" dirty="0" smtClean="0"/>
              <a:t>;</a:t>
            </a:r>
          </a:p>
          <a:p>
            <a:pPr>
              <a:buFontTx/>
              <a:buChar char="-"/>
            </a:pPr>
            <a:r>
              <a:rPr lang="ru-RU" dirty="0" smtClean="0"/>
              <a:t>Заявление (утвержденной формы);</a:t>
            </a:r>
          </a:p>
          <a:p>
            <a:pPr>
              <a:buFontTx/>
              <a:buChar char="-"/>
            </a:pPr>
            <a:r>
              <a:rPr lang="ru-RU" dirty="0" smtClean="0"/>
              <a:t>Решение или протокол собрания;</a:t>
            </a:r>
          </a:p>
          <a:p>
            <a:pPr>
              <a:buFontTx/>
              <a:buChar char="-"/>
            </a:pPr>
            <a:r>
              <a:rPr lang="ru-RU" dirty="0" smtClean="0"/>
              <a:t>Документы (подлинники или нотариально заверенные копии юридического лица);</a:t>
            </a:r>
          </a:p>
          <a:p>
            <a:pPr>
              <a:buFontTx/>
              <a:buChar char="-"/>
            </a:pPr>
            <a:r>
              <a:rPr lang="ru-RU" dirty="0" smtClean="0"/>
              <a:t>Документ об оплате </a:t>
            </a:r>
            <a:r>
              <a:rPr lang="ru-RU" dirty="0" err="1" smtClean="0"/>
              <a:t>гос</a:t>
            </a:r>
            <a:r>
              <a:rPr lang="ru-RU" dirty="0" smtClean="0"/>
              <a:t>. пошлины.</a:t>
            </a:r>
          </a:p>
          <a:p>
            <a:pPr>
              <a:buNone/>
            </a:pPr>
            <a:endParaRPr lang="ru-RU" dirty="0" smtClean="0"/>
          </a:p>
        </p:txBody>
      </p:sp>
      <p:pic>
        <p:nvPicPr>
          <p:cNvPr id="6146" name="Picture 2" descr="E:\Documents and Settings\Admin\Local Settings\Temporary Internet Files\Content.IE5\F49P1B6O\MC900039006[1]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215074" y="1357298"/>
            <a:ext cx="2428892" cy="2244681"/>
          </a:xfrm>
          <a:prstGeom prst="rect">
            <a:avLst/>
          </a:prstGeom>
          <a:noFill/>
        </p:spPr>
      </p:pic>
      <p:pic>
        <p:nvPicPr>
          <p:cNvPr id="6147" name="Picture 3" descr="E:\Documents and Settings\Admin\Local Settings\Temporary Internet Files\Content.IE5\018MV3FA\MC900413596[1].wm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29190" y="4071942"/>
            <a:ext cx="3042437" cy="2643182"/>
          </a:xfrm>
          <a:prstGeom prst="rect">
            <a:avLst/>
          </a:prstGeom>
          <a:noFill/>
        </p:spPr>
      </p:pic>
      <p:sp>
        <p:nvSpPr>
          <p:cNvPr id="6150" name="Documents"/>
          <p:cNvSpPr>
            <a:spLocks noEditPoints="1" noChangeArrowheads="1"/>
          </p:cNvSpPr>
          <p:nvPr/>
        </p:nvSpPr>
        <p:spPr bwMode="auto">
          <a:xfrm>
            <a:off x="4357687" y="1643051"/>
            <a:ext cx="571504" cy="642942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51" name="Picture 7" descr="E:\Documents and Settings\Admin\Local Settings\Temporary Internet Files\Content.IE5\F49P1B6O\MC900412754[1].wm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428728" y="5000636"/>
            <a:ext cx="1357322" cy="172984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5929354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</a:t>
            </a:r>
            <a:r>
              <a:rPr lang="ru-RU" sz="3200" b="1" u="sng" dirty="0" smtClean="0">
                <a:solidFill>
                  <a:srgbClr val="FFFF00"/>
                </a:solidFill>
              </a:rPr>
              <a:t>Источники финансирования:</a:t>
            </a:r>
          </a:p>
          <a:p>
            <a:pPr>
              <a:buNone/>
            </a:pPr>
            <a:endParaRPr lang="ru-RU" sz="3200" b="1" u="sng" dirty="0" smtClean="0"/>
          </a:p>
          <a:p>
            <a:pPr>
              <a:buNone/>
            </a:pPr>
            <a:r>
              <a:rPr lang="ru-RU" sz="2800" b="1" dirty="0" smtClean="0"/>
              <a:t>               </a:t>
            </a:r>
            <a:r>
              <a:rPr lang="ru-RU" sz="2800" b="1" u="sng" dirty="0" smtClean="0">
                <a:solidFill>
                  <a:srgbClr val="92D050"/>
                </a:solidFill>
              </a:rPr>
              <a:t>Внутренние:</a:t>
            </a:r>
            <a:r>
              <a:rPr lang="ru-RU" sz="2800" b="1" dirty="0" smtClean="0">
                <a:solidFill>
                  <a:srgbClr val="92D050"/>
                </a:solidFill>
              </a:rPr>
              <a:t>                         </a:t>
            </a:r>
            <a:r>
              <a:rPr lang="ru-RU" sz="2800" b="1" u="sng" dirty="0" smtClean="0">
                <a:solidFill>
                  <a:srgbClr val="92D050"/>
                </a:solidFill>
              </a:rPr>
              <a:t>Внешние:</a:t>
            </a:r>
          </a:p>
          <a:p>
            <a:pPr>
              <a:buNone/>
            </a:pPr>
            <a:r>
              <a:rPr lang="ru-RU" sz="2800" b="1" dirty="0" smtClean="0"/>
              <a:t>           </a:t>
            </a:r>
            <a:r>
              <a:rPr lang="ru-RU" sz="2200" dirty="0" smtClean="0"/>
              <a:t>прибыль фирмы;                          банковский кредит;</a:t>
            </a:r>
          </a:p>
          <a:p>
            <a:pPr>
              <a:buNone/>
            </a:pPr>
            <a:r>
              <a:rPr lang="ru-RU" sz="2200" dirty="0" smtClean="0"/>
              <a:t>              амортизация отчисления.            средства финансовых учреждений</a:t>
            </a:r>
          </a:p>
          <a:p>
            <a:pPr>
              <a:buNone/>
            </a:pPr>
            <a:r>
              <a:rPr lang="ru-RU" sz="2200" dirty="0" smtClean="0"/>
              <a:t> </a:t>
            </a:r>
          </a:p>
          <a:p>
            <a:pPr>
              <a:buNone/>
            </a:pPr>
            <a:r>
              <a:rPr lang="ru-RU" sz="2400" dirty="0" smtClean="0"/>
              <a:t>                              </a:t>
            </a:r>
            <a:r>
              <a:rPr lang="ru-RU" sz="2200" dirty="0" smtClean="0"/>
              <a:t>помощь государства (налоговые льготы) .</a:t>
            </a:r>
            <a:endParaRPr lang="ru-RU" sz="22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2643174" y="1500174"/>
            <a:ext cx="571504" cy="42862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6200000" flipH="1">
            <a:off x="5715008" y="1571612"/>
            <a:ext cx="633418" cy="347666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Блок-схема: узел 8"/>
          <p:cNvSpPr/>
          <p:nvPr/>
        </p:nvSpPr>
        <p:spPr>
          <a:xfrm>
            <a:off x="785786" y="2714620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узел 9"/>
          <p:cNvSpPr/>
          <p:nvPr/>
        </p:nvSpPr>
        <p:spPr>
          <a:xfrm>
            <a:off x="785786" y="3143248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узел 10"/>
          <p:cNvSpPr/>
          <p:nvPr/>
        </p:nvSpPr>
        <p:spPr>
          <a:xfrm>
            <a:off x="4643438" y="2714620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узел 11"/>
          <p:cNvSpPr/>
          <p:nvPr/>
        </p:nvSpPr>
        <p:spPr>
          <a:xfrm>
            <a:off x="4643438" y="3143248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узел 12"/>
          <p:cNvSpPr/>
          <p:nvPr/>
        </p:nvSpPr>
        <p:spPr>
          <a:xfrm>
            <a:off x="2071670" y="3929066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170" name="Picture 2" descr="E:\Documents and Settings\Admin\Local Settings\Temporary Internet Files\Content.IE5\018MV3FA\MC900378955[1]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786578" y="4257509"/>
            <a:ext cx="2017970" cy="2423995"/>
          </a:xfrm>
          <a:prstGeom prst="rect">
            <a:avLst/>
          </a:prstGeom>
          <a:noFill/>
        </p:spPr>
      </p:pic>
      <p:pic>
        <p:nvPicPr>
          <p:cNvPr id="7174" name="Picture 6" descr="E:\Documents and Settings\Admin\Local Settings\Temporary Internet Files\Content.IE5\F49P1B6O\MC900354146[1].wm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00430" y="4357694"/>
            <a:ext cx="2233334" cy="2296901"/>
          </a:xfrm>
          <a:prstGeom prst="rect">
            <a:avLst/>
          </a:prstGeom>
          <a:noFill/>
        </p:spPr>
      </p:pic>
      <p:pic>
        <p:nvPicPr>
          <p:cNvPr id="7175" name="Picture 7" descr="E:\Documents and Settings\Admin\Local Settings\Temporary Internet Files\Content.IE5\018MV3FA\MC900281003[1].wm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786710" y="1000108"/>
            <a:ext cx="1088830" cy="1888264"/>
          </a:xfrm>
          <a:prstGeom prst="rect">
            <a:avLst/>
          </a:prstGeom>
          <a:noFill/>
        </p:spPr>
      </p:pic>
      <p:pic>
        <p:nvPicPr>
          <p:cNvPr id="7177" name="Picture 9" descr="E:\Documents and Settings\Admin\Local Settings\Temporary Internet Files\Content.IE5\Y4C1JGTU\MC900389200[1].wm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42844" y="4143380"/>
            <a:ext cx="2331716" cy="257174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2800" b="1" u="sng" dirty="0" smtClean="0">
                <a:solidFill>
                  <a:srgbClr val="FFFF00"/>
                </a:solidFill>
              </a:rPr>
              <a:t>Менеджер</a:t>
            </a:r>
            <a:r>
              <a:rPr lang="ru-RU" dirty="0" smtClean="0"/>
              <a:t> – специалист по управлению производством.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- </a:t>
            </a:r>
            <a:r>
              <a:rPr lang="ru-RU" sz="2200" dirty="0" smtClean="0"/>
              <a:t>директор, председатель – </a:t>
            </a:r>
            <a:r>
              <a:rPr lang="ru-RU" sz="2400" b="1" u="sng" dirty="0" smtClean="0">
                <a:solidFill>
                  <a:srgbClr val="92D050"/>
                </a:solidFill>
              </a:rPr>
              <a:t>менеджер высшего звена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- </a:t>
            </a:r>
            <a:r>
              <a:rPr lang="ru-RU" sz="2200" dirty="0" smtClean="0"/>
              <a:t>заместитель директора – </a:t>
            </a:r>
            <a:r>
              <a:rPr lang="ru-RU" sz="2400" b="1" u="sng" dirty="0" smtClean="0">
                <a:solidFill>
                  <a:srgbClr val="92D050"/>
                </a:solidFill>
              </a:rPr>
              <a:t>менеджер среднего звена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- </a:t>
            </a:r>
            <a:r>
              <a:rPr lang="ru-RU" sz="2200" dirty="0" smtClean="0"/>
              <a:t>начальник участка – </a:t>
            </a:r>
            <a:r>
              <a:rPr lang="ru-RU" sz="2400" b="1" u="sng" dirty="0" smtClean="0">
                <a:solidFill>
                  <a:srgbClr val="92D050"/>
                </a:solidFill>
              </a:rPr>
              <a:t>менеджер низкого звена</a:t>
            </a:r>
            <a:endParaRPr lang="ru-RU" sz="2400" b="1" u="sng" dirty="0">
              <a:solidFill>
                <a:srgbClr val="92D050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5400000">
            <a:off x="35687" y="2821777"/>
            <a:ext cx="2000264" cy="785818"/>
          </a:xfrm>
          <a:prstGeom prst="line">
            <a:avLst/>
          </a:prstGeom>
          <a:ln>
            <a:solidFill>
              <a:srgbClr val="FFFF00"/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6200000" flipH="1">
            <a:off x="892943" y="2750339"/>
            <a:ext cx="2000264" cy="928694"/>
          </a:xfrm>
          <a:prstGeom prst="line">
            <a:avLst/>
          </a:prstGeom>
          <a:ln>
            <a:solidFill>
              <a:srgbClr val="FFFF00"/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>
            <a:off x="642910" y="4214818"/>
            <a:ext cx="1714512" cy="1588"/>
          </a:xfrm>
          <a:prstGeom prst="line">
            <a:avLst/>
          </a:prstGeom>
          <a:ln>
            <a:solidFill>
              <a:srgbClr val="FFFF00"/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071538" y="3214686"/>
            <a:ext cx="785818" cy="1588"/>
          </a:xfrm>
          <a:prstGeom prst="line">
            <a:avLst/>
          </a:prstGeom>
          <a:ln>
            <a:solidFill>
              <a:srgbClr val="FFFF00"/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4" name="Picture 2" descr="E:\Documents and Settings\Admin\Local Settings\Temporary Internet Files\Content.IE5\Y4C1JGTU\MC900332528[1]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34" y="4714884"/>
            <a:ext cx="2857520" cy="1926149"/>
          </a:xfrm>
          <a:prstGeom prst="rect">
            <a:avLst/>
          </a:prstGeom>
          <a:noFill/>
        </p:spPr>
      </p:pic>
      <p:pic>
        <p:nvPicPr>
          <p:cNvPr id="8199" name="Picture 7" descr="E:\Documents and Settings\Admin\Local Settings\Temporary Internet Files\Content.IE5\F49P1B6O\MC900055654[1].wm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6314" y="4360318"/>
            <a:ext cx="2323528" cy="249768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  <a:ln>
            <a:noFill/>
          </a:ln>
        </p:spPr>
        <p:txBody>
          <a:bodyPr numCol="1">
            <a:normAutofit/>
          </a:bodyPr>
          <a:lstStyle/>
          <a:p>
            <a:pPr>
              <a:buNone/>
            </a:pPr>
            <a:r>
              <a:rPr lang="ru-RU" sz="2800" b="1" u="sng" dirty="0" smtClean="0">
                <a:solidFill>
                  <a:srgbClr val="FFFF00"/>
                </a:solidFill>
              </a:rPr>
              <a:t>Менеджмент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smtClean="0"/>
              <a:t>– деятельность по организации и координации работы предприятия.</a:t>
            </a:r>
          </a:p>
          <a:p>
            <a:pPr>
              <a:buNone/>
            </a:pPr>
            <a:r>
              <a:rPr lang="ru-RU" b="1" dirty="0" smtClean="0"/>
              <a:t>                              </a:t>
            </a:r>
            <a:r>
              <a:rPr lang="ru-RU" b="1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Функции менеджмента</a:t>
            </a:r>
          </a:p>
          <a:p>
            <a:pPr algn="ctr">
              <a:buNone/>
            </a:pPr>
            <a:endParaRPr lang="ru-RU" b="1" u="sng" dirty="0" smtClean="0"/>
          </a:p>
          <a:p>
            <a:pPr>
              <a:buNone/>
            </a:pPr>
            <a:r>
              <a:rPr lang="ru-RU" b="1" dirty="0" smtClean="0"/>
              <a:t>             </a:t>
            </a:r>
            <a:r>
              <a:rPr lang="ru-RU" b="1" dirty="0" smtClean="0">
                <a:solidFill>
                  <a:srgbClr val="FFFF00"/>
                </a:solidFill>
              </a:rPr>
              <a:t>В 1914 г. :                         В настоящее время:</a:t>
            </a:r>
          </a:p>
          <a:p>
            <a:pPr>
              <a:buNone/>
            </a:pPr>
            <a:r>
              <a:rPr lang="ru-RU" b="1" dirty="0" smtClean="0"/>
              <a:t>       (Генри </a:t>
            </a:r>
            <a:r>
              <a:rPr lang="ru-RU" b="1" dirty="0" err="1" smtClean="0"/>
              <a:t>Файоль</a:t>
            </a:r>
            <a:r>
              <a:rPr lang="ru-RU" b="1" dirty="0" smtClean="0"/>
              <a:t>)</a:t>
            </a:r>
          </a:p>
          <a:p>
            <a:pPr>
              <a:buNone/>
            </a:pPr>
            <a:r>
              <a:rPr lang="ru-RU" b="1" dirty="0" smtClean="0"/>
              <a:t>1) Планирование;                       1) Организация;</a:t>
            </a:r>
          </a:p>
          <a:p>
            <a:pPr marL="514350" indent="-514350">
              <a:buNone/>
            </a:pPr>
            <a:r>
              <a:rPr lang="ru-RU" b="1" dirty="0" smtClean="0"/>
              <a:t>2) Организация;                         2) Планирование;</a:t>
            </a:r>
          </a:p>
          <a:p>
            <a:pPr marL="514350" indent="-514350">
              <a:buNone/>
            </a:pPr>
            <a:r>
              <a:rPr lang="ru-RU" b="1" dirty="0" smtClean="0"/>
              <a:t>3) Командование;                       3) Руководство;</a:t>
            </a:r>
          </a:p>
          <a:p>
            <a:pPr marL="514350" indent="-514350">
              <a:buNone/>
            </a:pPr>
            <a:r>
              <a:rPr lang="ru-RU" b="1" dirty="0" smtClean="0"/>
              <a:t>4) Координация;                         4) Контроль.</a:t>
            </a:r>
          </a:p>
          <a:p>
            <a:pPr marL="514350" indent="-514350">
              <a:buNone/>
            </a:pPr>
            <a:r>
              <a:rPr lang="ru-RU" b="1" dirty="0" smtClean="0"/>
              <a:t>5) Контроль. </a:t>
            </a:r>
            <a:endParaRPr lang="ru-RU" b="1" dirty="0"/>
          </a:p>
        </p:txBody>
      </p:sp>
      <p:cxnSp>
        <p:nvCxnSpPr>
          <p:cNvPr id="7" name="Прямая со стрелкой 6"/>
          <p:cNvCxnSpPr/>
          <p:nvPr/>
        </p:nvCxnSpPr>
        <p:spPr>
          <a:xfrm rot="10800000" flipV="1">
            <a:off x="2071670" y="2428868"/>
            <a:ext cx="928694" cy="42862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16200000" flipH="1">
            <a:off x="5607851" y="2536025"/>
            <a:ext cx="428628" cy="214314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20" name="Picture 4" descr="E:\Documents and Settings\Admin\Local Settings\Temporary Internet Files\Content.IE5\018MV3FA\MC900307655[1]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58016" y="4857760"/>
            <a:ext cx="2143108" cy="1831898"/>
          </a:xfrm>
          <a:prstGeom prst="rect">
            <a:avLst/>
          </a:prstGeom>
          <a:noFill/>
        </p:spPr>
      </p:pic>
      <p:pic>
        <p:nvPicPr>
          <p:cNvPr id="9222" name="Picture 6" descr="E:\Documents and Settings\Admin\Local Settings\Temporary Internet Files\Content.IE5\Y4C1JGTU\MC900240363[1].wm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14612" y="4671130"/>
            <a:ext cx="2214578" cy="2056693"/>
          </a:xfrm>
          <a:prstGeom prst="rect">
            <a:avLst/>
          </a:prstGeom>
          <a:noFill/>
        </p:spPr>
      </p:pic>
      <p:pic>
        <p:nvPicPr>
          <p:cNvPr id="9223" name="Picture 7" descr="E:\Documents and Settings\Admin\Local Settings\Temporary Internet Files\Content.IE5\F49P1B6O\MC900359499[1].wm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572396" y="2571744"/>
            <a:ext cx="1345082" cy="180319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483</TotalTime>
  <Words>530</Words>
  <Application>Microsoft Office PowerPoint</Application>
  <PresentationFormat>Экран (4:3)</PresentationFormat>
  <Paragraphs>95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Слагаемые успеха  в бизнесе. Автор: Шуман Т. А.</vt:lpstr>
      <vt:lpstr>Задачи урока:</vt:lpstr>
      <vt:lpstr>Памятка «Для начинающего предпринимателя». </vt:lpstr>
      <vt:lpstr>Слайд 4</vt:lpstr>
      <vt:lpstr>I I этап.</vt:lpstr>
      <vt:lpstr>I I I этап.</vt:lpstr>
      <vt:lpstr>Слайд 7</vt:lpstr>
      <vt:lpstr>Слайд 8</vt:lpstr>
      <vt:lpstr>Слайд 9</vt:lpstr>
      <vt:lpstr>Маркетинг -</vt:lpstr>
      <vt:lpstr>Слайд 11</vt:lpstr>
      <vt:lpstr>Проверь себя, выполнив задания: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Слагаемые успеха  в бизнесе</dc:title>
  <dc:creator>Admin</dc:creator>
  <cp:lastModifiedBy>revaz</cp:lastModifiedBy>
  <cp:revision>51</cp:revision>
  <dcterms:created xsi:type="dcterms:W3CDTF">2012-11-17T14:54:17Z</dcterms:created>
  <dcterms:modified xsi:type="dcterms:W3CDTF">2013-02-20T07:12:08Z</dcterms:modified>
</cp:coreProperties>
</file>