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7"/>
  </p:notesMasterIdLst>
  <p:sldIdLst>
    <p:sldId id="256" r:id="rId2"/>
    <p:sldId id="257" r:id="rId3"/>
    <p:sldId id="260" r:id="rId4"/>
    <p:sldId id="262" r:id="rId5"/>
    <p:sldId id="261" r:id="rId6"/>
    <p:sldId id="263" r:id="rId7"/>
    <p:sldId id="272"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73" autoAdjust="0"/>
    <p:restoredTop sz="93257" autoAdjust="0"/>
  </p:normalViewPr>
  <p:slideViewPr>
    <p:cSldViewPr>
      <p:cViewPr varScale="1">
        <p:scale>
          <a:sx n="69" d="100"/>
          <a:sy n="69" d="100"/>
        </p:scale>
        <p:origin x="-283"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C7CFAB-105A-4B3C-A673-D3B186295D4C}" type="datetimeFigureOut">
              <a:rPr lang="ru-RU" smtClean="0"/>
              <a:pPr/>
              <a:t>05.12.2012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1FD96A-0BC1-44F9-945E-715E8EEA38BE}"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4EC1C111-178C-4CEE-BDD8-E7C2F34B5143}"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EC1C111-178C-4CEE-BDD8-E7C2F34B514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EC1C111-178C-4CEE-BDD8-E7C2F34B514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EC1C111-178C-4CEE-BDD8-E7C2F34B514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EC1C111-178C-4CEE-BDD8-E7C2F34B5143}"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EC1C111-178C-4CEE-BDD8-E7C2F34B514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4EC1C111-178C-4CEE-BDD8-E7C2F34B514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4EC1C111-178C-4CEE-BDD8-E7C2F34B514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4EC1C111-178C-4CEE-BDD8-E7C2F34B5143}"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EC1C111-178C-4CEE-BDD8-E7C2F34B5143}"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1A9068D2-D0D3-4F74-B706-C810C2D4ED15}" type="datetimeFigureOut">
              <a:rPr lang="ru-RU" smtClean="0"/>
              <a:pPr/>
              <a:t>05.12.2012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EC1C111-178C-4CEE-BDD8-E7C2F34B5143}"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A9068D2-D0D3-4F74-B706-C810C2D4ED15}" type="datetimeFigureOut">
              <a:rPr lang="ru-RU" smtClean="0"/>
              <a:pPr/>
              <a:t>05.12.2012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EC1C111-178C-4CEE-BDD8-E7C2F34B5143}"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 Id="rId9" Type="http://schemas.openxmlformats.org/officeDocument/2006/relationships/image" Target="../media/image14.jpeg"/></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71604" y="857232"/>
            <a:ext cx="7243786" cy="2214578"/>
          </a:xfrm>
        </p:spPr>
        <p:txBody>
          <a:bodyPr>
            <a:normAutofit fontScale="90000"/>
          </a:bodyPr>
          <a:lstStyle/>
          <a:p>
            <a:pPr algn="ctr"/>
            <a:r>
              <a:rPr lang="ru-RU" sz="2800" b="1" dirty="0" smtClean="0"/>
              <a:t>Василий Андреевич </a:t>
            </a:r>
            <a:r>
              <a:rPr lang="ru-RU" sz="2800" b="1" dirty="0" smtClean="0"/>
              <a:t>Жуковский.</a:t>
            </a:r>
            <a:r>
              <a:rPr lang="ru-RU" sz="2800" dirty="0" smtClean="0"/>
              <a:t/>
            </a:r>
            <a:br>
              <a:rPr lang="ru-RU" sz="2800" dirty="0" smtClean="0"/>
            </a:br>
            <a:r>
              <a:rPr lang="ru-RU" sz="2800" dirty="0" smtClean="0">
                <a:solidFill>
                  <a:srgbClr val="FF0000"/>
                </a:solidFill>
              </a:rPr>
              <a:t>Баллада «Светлана»</a:t>
            </a:r>
            <a:r>
              <a:rPr lang="ru-RU" sz="2800" dirty="0" smtClean="0"/>
              <a:t/>
            </a:r>
            <a:br>
              <a:rPr lang="ru-RU" sz="2800" dirty="0" smtClean="0"/>
            </a:br>
            <a:r>
              <a:rPr lang="ru-RU" sz="2200" i="1" dirty="0" smtClean="0"/>
              <a:t>(урок литературы в 7 классе по учебнику Г.В.Москвина, Н.Н.Пуряевой, Е.Л.Ерохиной)</a:t>
            </a:r>
            <a:r>
              <a:rPr lang="ru-RU" sz="2800" dirty="0" smtClean="0"/>
              <a:t/>
            </a:r>
            <a:br>
              <a:rPr lang="ru-RU" sz="2800" dirty="0" smtClean="0"/>
            </a:br>
            <a:r>
              <a:rPr lang="ru-RU" sz="2800" dirty="0" smtClean="0"/>
              <a:t/>
            </a:r>
            <a:br>
              <a:rPr lang="ru-RU" sz="2800" dirty="0" smtClean="0"/>
            </a:br>
            <a:endParaRPr lang="ru-RU" sz="2800" dirty="0"/>
          </a:p>
        </p:txBody>
      </p:sp>
      <p:sp>
        <p:nvSpPr>
          <p:cNvPr id="3" name="Подзаголовок 2"/>
          <p:cNvSpPr>
            <a:spLocks noGrp="1"/>
          </p:cNvSpPr>
          <p:nvPr>
            <p:ph type="subTitle" idx="1"/>
          </p:nvPr>
        </p:nvSpPr>
        <p:spPr>
          <a:xfrm>
            <a:off x="4500562" y="3886200"/>
            <a:ext cx="3857652" cy="1752600"/>
          </a:xfrm>
        </p:spPr>
        <p:txBody>
          <a:bodyPr>
            <a:noAutofit/>
          </a:bodyPr>
          <a:lstStyle/>
          <a:p>
            <a:pPr algn="ctr"/>
            <a:r>
              <a:rPr lang="ru-RU" sz="1800" b="1" i="1" dirty="0" smtClean="0"/>
              <a:t>Курамшина Людмила Леонидовна</a:t>
            </a:r>
          </a:p>
          <a:p>
            <a:pPr algn="ctr"/>
            <a:r>
              <a:rPr lang="ru-RU" sz="1800" i="1" dirty="0" smtClean="0"/>
              <a:t>учитель русского языка и литературы</a:t>
            </a:r>
          </a:p>
          <a:p>
            <a:pPr algn="ctr"/>
            <a:r>
              <a:rPr lang="ru-RU" sz="1800" i="1" dirty="0" smtClean="0"/>
              <a:t>МБОУ </a:t>
            </a:r>
            <a:r>
              <a:rPr lang="ru-RU" sz="1800" i="1" dirty="0" smtClean="0"/>
              <a:t>«СОШ №143»</a:t>
            </a:r>
          </a:p>
          <a:p>
            <a:pPr algn="ctr"/>
            <a:r>
              <a:rPr lang="ru-RU" sz="1800" i="1" dirty="0" smtClean="0"/>
              <a:t>г. Казани</a:t>
            </a:r>
            <a:endParaRPr lang="ru-RU" sz="18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00100" y="571480"/>
            <a:ext cx="8072494" cy="3286148"/>
          </a:xfrm>
        </p:spPr>
        <p:txBody>
          <a:bodyPr>
            <a:noAutofit/>
          </a:bodyPr>
          <a:lstStyle/>
          <a:p>
            <a:pPr algn="just"/>
            <a:r>
              <a:rPr lang="ru-RU" sz="1600" dirty="0" smtClean="0"/>
              <a:t> Необходимо отметить, что в вопросах не зря упоминается А.С.Пушкин. Дело в том, что Александр Сергеевич называл себя учеником В.А.Жуковского. В день, когда Пушкин закончил свою первую поэму «Руслан и Людмила», Василий Андреевич подарил ему свой портрет с многозначительной надписью: «Победителю – ученику от побежденного учителя». Как вы понимаете смысл этой надписи? Не случайно вам был задан вопрос и о переводческой деятельности Жуковского. Поэт считается мастером стихотворного перевода. Жуковский сделал достоянием русской литературы многие жемчужины мирового поэтического искусства. Но переводил он прежде всего то, что отвечало его собственному внутреннему строю, и тем самым чужое становилось для него способом выражения глубоко личных дум и чувств. Жуковский переводил не только элегии и баллады. Хорошо известны его переводы из </a:t>
            </a:r>
            <a:r>
              <a:rPr lang="ru-RU" sz="1600" dirty="0" err="1" smtClean="0"/>
              <a:t>дренеиндийского</a:t>
            </a:r>
            <a:r>
              <a:rPr lang="ru-RU" sz="1600" dirty="0" smtClean="0"/>
              <a:t> и иранского эпосов, а также перевод поэмы Гомера «Одиссея». И только смерть помешала ему завершить начатый перевод «</a:t>
            </a:r>
            <a:r>
              <a:rPr lang="ru-RU" sz="1600" dirty="0" err="1" smtClean="0"/>
              <a:t>Иллиады</a:t>
            </a:r>
            <a:r>
              <a:rPr lang="ru-RU" sz="1600" dirty="0" smtClean="0"/>
              <a:t>»  </a:t>
            </a:r>
            <a:br>
              <a:rPr lang="ru-RU" sz="1600" dirty="0" smtClean="0"/>
            </a:br>
            <a:endParaRPr lang="ru-RU" sz="1600" dirty="0"/>
          </a:p>
        </p:txBody>
      </p:sp>
      <p:sp>
        <p:nvSpPr>
          <p:cNvPr id="3" name="Подзаголовок 2"/>
          <p:cNvSpPr>
            <a:spLocks noGrp="1"/>
          </p:cNvSpPr>
          <p:nvPr>
            <p:ph type="subTitle" idx="1"/>
          </p:nvPr>
        </p:nvSpPr>
        <p:spPr>
          <a:xfrm>
            <a:off x="1214414" y="4214818"/>
            <a:ext cx="7500990" cy="2000264"/>
          </a:xfrm>
        </p:spPr>
        <p:txBody>
          <a:bodyPr>
            <a:normAutofit/>
          </a:bodyPr>
          <a:lstStyle/>
          <a:p>
            <a:pPr algn="l"/>
            <a:r>
              <a:rPr lang="ru-RU" sz="1800" b="1" dirty="0" smtClean="0"/>
              <a:t>Задание</a:t>
            </a:r>
            <a:r>
              <a:rPr lang="ru-RU" sz="1800" dirty="0" smtClean="0"/>
              <a:t>. Дома вы прочитали баллады В.А. Жуковского «</a:t>
            </a:r>
            <a:r>
              <a:rPr lang="ru-RU" sz="1800" dirty="0" err="1" smtClean="0"/>
              <a:t>Ленора</a:t>
            </a:r>
            <a:r>
              <a:rPr lang="ru-RU" sz="1800" dirty="0" smtClean="0"/>
              <a:t>» и «Светлана». Сейчас нам предстоит сопоставить эти баллады. Разделите пополам страницу в тетрадях и по ходу анализа идейного содержания баллад запишите основные выводы в соответствующие части  таблицы.</a:t>
            </a:r>
          </a:p>
          <a:p>
            <a:pPr algn="l"/>
            <a:r>
              <a:rPr lang="ru-RU" sz="1800" dirty="0" smtClean="0"/>
              <a:t>             </a:t>
            </a:r>
            <a:r>
              <a:rPr lang="ru-RU" sz="2400" dirty="0" smtClean="0"/>
              <a:t> </a:t>
            </a:r>
            <a:r>
              <a:rPr lang="ru-RU" sz="1800" dirty="0" smtClean="0"/>
              <a:t>   О чем рассказывается в балладе «</a:t>
            </a:r>
            <a:r>
              <a:rPr lang="ru-RU" sz="1800" dirty="0" err="1" smtClean="0"/>
              <a:t>Ленора</a:t>
            </a:r>
            <a:r>
              <a:rPr lang="ru-RU" sz="1800" dirty="0" smtClean="0"/>
              <a:t>»? Перескажите кратко.</a:t>
            </a:r>
          </a:p>
          <a:p>
            <a:pPr algn="l"/>
            <a:r>
              <a:rPr lang="ru-RU" sz="1800" dirty="0" smtClean="0"/>
              <a:t>                  Какое впечатление произвела на вас эта баллада? Почему?</a:t>
            </a:r>
          </a:p>
          <a:p>
            <a:endParaRPr lang="ru-RU"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1538" y="357166"/>
            <a:ext cx="7386662" cy="4286280"/>
          </a:xfrm>
        </p:spPr>
        <p:txBody>
          <a:bodyPr>
            <a:normAutofit fontScale="90000"/>
          </a:bodyPr>
          <a:lstStyle/>
          <a:p>
            <a:pPr algn="l"/>
            <a:r>
              <a:rPr lang="ru-RU" sz="1800" b="1" i="1" dirty="0" smtClean="0"/>
              <a:t/>
            </a:r>
            <a:br>
              <a:rPr lang="ru-RU" sz="1800" b="1" i="1" dirty="0" smtClean="0"/>
            </a:br>
            <a:r>
              <a:rPr lang="ru-RU" sz="1800" b="1" i="1" dirty="0" smtClean="0"/>
              <a:t/>
            </a:r>
            <a:br>
              <a:rPr lang="ru-RU" sz="1800" b="1" i="1" dirty="0" smtClean="0"/>
            </a:br>
            <a:r>
              <a:rPr lang="ru-RU" sz="1800" b="1" i="1" dirty="0" smtClean="0"/>
              <a:t>Баллада Бюргера «</a:t>
            </a:r>
            <a:r>
              <a:rPr lang="ru-RU" sz="1800" b="1" i="1" dirty="0" err="1" smtClean="0"/>
              <a:t>Ленора</a:t>
            </a:r>
            <a:r>
              <a:rPr lang="ru-RU" sz="1800" b="1" i="1" dirty="0" smtClean="0"/>
              <a:t>» в переводе Жуковского. </a:t>
            </a:r>
            <a:br>
              <a:rPr lang="ru-RU" sz="1800" b="1" i="1" dirty="0" smtClean="0"/>
            </a:br>
            <a:r>
              <a:rPr lang="ru-RU" sz="1600" b="1" i="1" dirty="0" smtClean="0"/>
              <a:t/>
            </a:r>
            <a:br>
              <a:rPr lang="ru-RU" sz="1600" b="1" i="1" dirty="0" smtClean="0"/>
            </a:br>
            <a:r>
              <a:rPr lang="ru-RU" sz="1600" dirty="0" err="1" smtClean="0"/>
              <a:t>Леноре</a:t>
            </a:r>
            <a:r>
              <a:rPr lang="ru-RU" sz="1600" dirty="0" smtClean="0"/>
              <a:t> снится страшный сон. Ее жених  не вернулся с войны. </a:t>
            </a:r>
            <a:r>
              <a:rPr lang="ru-RU" sz="1600" dirty="0" err="1" smtClean="0"/>
              <a:t>Ленора</a:t>
            </a:r>
            <a:r>
              <a:rPr lang="ru-RU" sz="1600" dirty="0" smtClean="0"/>
              <a:t> убита горем, она не может смириться с этой потерей, как советует ей мать, и бунтует. В балладе открыто не выражаются причины гибели Вильгельма, однако читатель понимает, что жених </a:t>
            </a:r>
            <a:r>
              <a:rPr lang="ru-RU" sz="1600" dirty="0" err="1" smtClean="0"/>
              <a:t>Леноры</a:t>
            </a:r>
            <a:r>
              <a:rPr lang="ru-RU" sz="1600" dirty="0" smtClean="0"/>
              <a:t> пал жертвой именно «монархов вражеских держав», которые в войне преследовали свои цели и интересы. Но героиня баллады предъявляет счет за убитого жениха не </a:t>
            </a:r>
            <a:r>
              <a:rPr lang="ru-RU" sz="1600" dirty="0" err="1" smtClean="0"/>
              <a:t>Фридерику</a:t>
            </a:r>
            <a:r>
              <a:rPr lang="ru-RU" sz="1600" dirty="0" smtClean="0"/>
              <a:t>, за которым ее милый пошел на войну, а богу, - адресат выбран на том основании, что именно ему </a:t>
            </a:r>
            <a:r>
              <a:rPr lang="ru-RU" sz="1600" dirty="0" err="1" smtClean="0"/>
              <a:t>Ленора</a:t>
            </a:r>
            <a:r>
              <a:rPr lang="ru-RU" sz="1600" dirty="0" smtClean="0"/>
              <a:t> молилась о возвращении жениха. </a:t>
            </a:r>
            <a:r>
              <a:rPr lang="ru-RU" sz="1600" dirty="0" err="1" smtClean="0"/>
              <a:t>Ленора</a:t>
            </a:r>
            <a:r>
              <a:rPr lang="ru-RU" sz="1600" dirty="0" smtClean="0"/>
              <a:t> перестает ходить в церковь, создает свое представление о рае и аде. За этот грех она жестоко наказана: обезумевшая девушка не видит в Вильгельме мертвеца и позволяет мертвому жениху  увести себя в могилу. Завершается баллада своеобразным итогом, который подводит хор духов, призывая людей к терпению и смирению:</a:t>
            </a:r>
            <a:br>
              <a:rPr lang="ru-RU" sz="1600" dirty="0" smtClean="0"/>
            </a:br>
            <a:r>
              <a:rPr lang="ru-RU" sz="1600" dirty="0" smtClean="0"/>
              <a:t>           Рука с рукой летает,</a:t>
            </a:r>
            <a:br>
              <a:rPr lang="ru-RU" sz="1600" dirty="0" smtClean="0"/>
            </a:br>
            <a:r>
              <a:rPr lang="ru-RU" sz="1600" dirty="0" smtClean="0"/>
              <a:t>           Виясь над ней, толпа теней</a:t>
            </a:r>
            <a:br>
              <a:rPr lang="ru-RU" sz="1600" dirty="0" smtClean="0"/>
            </a:br>
            <a:r>
              <a:rPr lang="ru-RU" sz="1600" dirty="0" smtClean="0"/>
              <a:t>           И так ей припевает:</a:t>
            </a:r>
            <a:br>
              <a:rPr lang="ru-RU" sz="1600" dirty="0" smtClean="0"/>
            </a:br>
            <a:r>
              <a:rPr lang="ru-RU" sz="1600" dirty="0" smtClean="0"/>
              <a:t>         «Терпи, терпи, хоть ноет грудь;</a:t>
            </a:r>
            <a:br>
              <a:rPr lang="ru-RU" sz="1600" dirty="0" smtClean="0"/>
            </a:br>
            <a:r>
              <a:rPr lang="ru-RU" sz="1600" dirty="0" smtClean="0"/>
              <a:t>          Творцу в бедах покорна будь».. </a:t>
            </a:r>
            <a:br>
              <a:rPr lang="ru-RU" sz="1600" dirty="0" smtClean="0"/>
            </a:br>
            <a:r>
              <a:rPr lang="ru-RU" sz="1600" dirty="0" smtClean="0"/>
              <a:t/>
            </a:r>
            <a:br>
              <a:rPr lang="ru-RU" sz="1600" dirty="0" smtClean="0"/>
            </a:br>
            <a:r>
              <a:rPr lang="ru-RU" sz="1600" b="1" i="1" dirty="0" smtClean="0"/>
              <a:t>     К какому выводу подводит читателя поэт?</a:t>
            </a:r>
            <a:r>
              <a:rPr lang="ru-RU" sz="1800" dirty="0" smtClean="0"/>
              <a:t/>
            </a:r>
            <a:br>
              <a:rPr lang="ru-RU" sz="1800" dirty="0" smtClean="0"/>
            </a:br>
            <a:endParaRPr lang="ru-RU" sz="1800" dirty="0"/>
          </a:p>
        </p:txBody>
      </p:sp>
      <p:sp>
        <p:nvSpPr>
          <p:cNvPr id="3" name="Подзаголовок 2"/>
          <p:cNvSpPr>
            <a:spLocks noGrp="1"/>
          </p:cNvSpPr>
          <p:nvPr>
            <p:ph type="subTitle" idx="1"/>
          </p:nvPr>
        </p:nvSpPr>
        <p:spPr>
          <a:xfrm>
            <a:off x="928662" y="5072074"/>
            <a:ext cx="7929618" cy="1643074"/>
          </a:xfrm>
        </p:spPr>
        <p:txBody>
          <a:bodyPr>
            <a:normAutofit fontScale="47500" lnSpcReduction="20000"/>
          </a:bodyPr>
          <a:lstStyle/>
          <a:p>
            <a:pPr algn="l"/>
            <a:r>
              <a:rPr lang="ru-RU" sz="2900" dirty="0" smtClean="0"/>
              <a:t>Таким образом</a:t>
            </a:r>
            <a:r>
              <a:rPr lang="ru-RU" sz="2900" b="1" dirty="0" smtClean="0"/>
              <a:t>, </a:t>
            </a:r>
            <a:r>
              <a:rPr lang="ru-RU" sz="2900" dirty="0" smtClean="0"/>
              <a:t>история конкретных людей оказалась гораздо значительнее просто страшного случая. Разумеется, что поэт не так прост, чтобы принять старинный средневековый сюжет за чистую монету. Он прибегает к его помощи для того, чтобы выразить свои философские мысли о смысле жизни и заставить задуматься над вечными вопросами читателей. Неразрешимое противоречие между земной и небесной справедливостью представляет трагическую философию баллады. Бюргер не разделяет призывы скорбных духов к смирению, а лишь свидетельствует о существовании неразрешимого противоречия, которое приводит человека к трагическим последствиям. Эту балладу можно читать и как развлекательное произведение, и как философскую притчу. Вспомните, что такое притча.</a:t>
            </a:r>
          </a:p>
          <a:p>
            <a:endParaRPr lang="ru-RU" sz="1800" dirty="0"/>
          </a:p>
        </p:txBody>
      </p:sp>
      <p:pic>
        <p:nvPicPr>
          <p:cNvPr id="4" name="Picture 5" descr="C:\Users\Кавайная Няка\Desktop\ivanhoe.jpg"/>
          <p:cNvPicPr>
            <a:picLocks noChangeAspect="1" noChangeArrowheads="1"/>
          </p:cNvPicPr>
          <p:nvPr/>
        </p:nvPicPr>
        <p:blipFill>
          <a:blip r:embed="rId2" cstate="print"/>
          <a:srcRect/>
          <a:stretch>
            <a:fillRect/>
          </a:stretch>
        </p:blipFill>
        <p:spPr bwMode="auto">
          <a:xfrm>
            <a:off x="6000760" y="3000372"/>
            <a:ext cx="1551097" cy="192882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28794" y="357166"/>
            <a:ext cx="7215206" cy="6215106"/>
          </a:xfrm>
        </p:spPr>
        <p:txBody>
          <a:bodyPr>
            <a:normAutofit fontScale="90000"/>
          </a:bodyPr>
          <a:lstStyle/>
          <a:p>
            <a:pPr algn="l"/>
            <a:r>
              <a:rPr lang="ru-RU" sz="1600" b="1" i="1" dirty="0" smtClean="0"/>
              <a:t>        Баллада Жуковского «Светлана» (1812г.) </a:t>
            </a:r>
            <a:r>
              <a:rPr lang="ru-RU" sz="1600" dirty="0" smtClean="0"/>
              <a:t>Она является вариацией сюжета баллады «Людмила». </a:t>
            </a:r>
            <a:br>
              <a:rPr lang="ru-RU" sz="1600" dirty="0" smtClean="0"/>
            </a:br>
            <a:r>
              <a:rPr lang="ru-RU" sz="1600" dirty="0" smtClean="0"/>
              <a:t/>
            </a:r>
            <a:br>
              <a:rPr lang="ru-RU" sz="1600" dirty="0" smtClean="0"/>
            </a:br>
            <a:r>
              <a:rPr lang="ru-RU" sz="1300" b="1" i="1" dirty="0" smtClean="0"/>
              <a:t>Задание. </a:t>
            </a:r>
            <a:r>
              <a:rPr lang="ru-RU" sz="1300" dirty="0" smtClean="0"/>
              <a:t>Прочитайте статью учебника на стр. 239. Чем схожи баллады «Людмила» и «Светлана»?</a:t>
            </a:r>
            <a:br>
              <a:rPr lang="ru-RU" sz="1300" dirty="0" smtClean="0"/>
            </a:br>
            <a:r>
              <a:rPr lang="ru-RU" sz="1300" dirty="0" smtClean="0"/>
              <a:t>                  Кому посвящена баллада «Светлана»? О чем повествует баллада «Светлана»?</a:t>
            </a:r>
            <a:br>
              <a:rPr lang="ru-RU" sz="1300" dirty="0" smtClean="0"/>
            </a:br>
            <a:r>
              <a:rPr lang="ru-RU" sz="1300" dirty="0" smtClean="0"/>
              <a:t>                  Перескажите кратко ее сюжет. Какое впечатление произвела на вас эта баллада? Сделайте </a:t>
            </a:r>
            <a:br>
              <a:rPr lang="ru-RU" sz="1300" dirty="0" smtClean="0"/>
            </a:br>
            <a:r>
              <a:rPr lang="ru-RU" sz="1300" dirty="0" smtClean="0"/>
              <a:t>                  вывод. Попробуйте ответить на вопрос: что общего в сюжетах баллад и чем они отличаются? </a:t>
            </a:r>
            <a:br>
              <a:rPr lang="ru-RU" sz="1300" dirty="0" smtClean="0"/>
            </a:br>
            <a:r>
              <a:rPr lang="ru-RU" sz="1300" dirty="0" smtClean="0"/>
              <a:t/>
            </a:r>
            <a:br>
              <a:rPr lang="ru-RU" sz="1300" dirty="0" smtClean="0"/>
            </a:br>
            <a:r>
              <a:rPr lang="ru-RU" sz="1300" dirty="0" smtClean="0"/>
              <a:t>                                    </a:t>
            </a:r>
            <a:br>
              <a:rPr lang="ru-RU" sz="1300" dirty="0" smtClean="0"/>
            </a:br>
            <a:r>
              <a:rPr lang="ru-RU" sz="1300" dirty="0" smtClean="0"/>
              <a:t>                                               События баллады «Светлана» перенесены Жуковским в Россию. Баллада </a:t>
            </a:r>
            <a:br>
              <a:rPr lang="ru-RU" sz="1300" dirty="0" smtClean="0"/>
            </a:br>
            <a:r>
              <a:rPr lang="ru-RU" sz="1300" dirty="0" smtClean="0"/>
              <a:t>                                            начинается с описания народных гаданий. Прочитайте данный отрывок. Поздним </a:t>
            </a:r>
            <a:br>
              <a:rPr lang="ru-RU" sz="1300" dirty="0" smtClean="0"/>
            </a:br>
            <a:r>
              <a:rPr lang="ru-RU" sz="1300" dirty="0" smtClean="0"/>
              <a:t>                                            вечером, сидя перед зеркалом, Светлана мечтает о далеком суженом и незаметно </a:t>
            </a:r>
            <a:br>
              <a:rPr lang="ru-RU" sz="1300" dirty="0" smtClean="0"/>
            </a:br>
            <a:r>
              <a:rPr lang="ru-RU" sz="1300" dirty="0" smtClean="0"/>
              <a:t>                                            засыпает. Во сне ей приходится пережить то, что случилось с Людмилой. Светлана </a:t>
            </a:r>
            <a:br>
              <a:rPr lang="ru-RU" sz="1300" dirty="0" smtClean="0"/>
            </a:br>
            <a:r>
              <a:rPr lang="ru-RU" sz="1300" dirty="0" smtClean="0"/>
              <a:t>                                            просыпается поутру. За окном открывается солнечный пейзаж. Зачитайте этот </a:t>
            </a:r>
            <a:br>
              <a:rPr lang="ru-RU" sz="1300" dirty="0" smtClean="0"/>
            </a:br>
            <a:r>
              <a:rPr lang="ru-RU" sz="1300" dirty="0" smtClean="0"/>
              <a:t>                                            отрывок. Звенит колокольчик. Сани останавливаются. На пороге появляется </a:t>
            </a:r>
            <a:br>
              <a:rPr lang="ru-RU" sz="1300" dirty="0" smtClean="0"/>
            </a:br>
            <a:r>
              <a:rPr lang="ru-RU" sz="1300" dirty="0" smtClean="0"/>
              <a:t>                                            настоящий жених, а не мертвый. Временные рамки не обозначены. Хорошо </a:t>
            </a:r>
            <a:br>
              <a:rPr lang="ru-RU" sz="1300" dirty="0" smtClean="0"/>
            </a:br>
            <a:r>
              <a:rPr lang="ru-RU" sz="1300" dirty="0" smtClean="0"/>
              <a:t>                                            воспроизведен национальный колорит, так же как и в балладе Бюргера, широко </a:t>
            </a:r>
            <a:br>
              <a:rPr lang="ru-RU" sz="1300" dirty="0" smtClean="0"/>
            </a:br>
            <a:r>
              <a:rPr lang="ru-RU" sz="1300" dirty="0" smtClean="0"/>
              <a:t>                                            используется фантастика. Чем же похожи баллады Бюргера и Жуковского и в чем их </a:t>
            </a:r>
            <a:br>
              <a:rPr lang="ru-RU" sz="1300" dirty="0" smtClean="0"/>
            </a:br>
            <a:r>
              <a:rPr lang="ru-RU" sz="1300" dirty="0" smtClean="0"/>
              <a:t>                                            различие? Как вы думаете, чем объясняются различия? Сюжеты баллад </a:t>
            </a:r>
            <a:br>
              <a:rPr lang="ru-RU" sz="1300" dirty="0" smtClean="0"/>
            </a:br>
            <a:r>
              <a:rPr lang="ru-RU" sz="1300" dirty="0" smtClean="0"/>
              <a:t>                                            действительно  схожи. В балладе Василия Андреевича «Светлана»  есть и «черный </a:t>
            </a:r>
            <a:r>
              <a:rPr lang="ru-RU" sz="1300" dirty="0" err="1" smtClean="0"/>
              <a:t>вран</a:t>
            </a:r>
            <a:r>
              <a:rPr lang="ru-RU" sz="1300" dirty="0" smtClean="0"/>
              <a:t>», предвещающий беду, и гроб, и «тайный мрак грядущих дней». Однако в «Светлане» есть то, чего нет и не может быть в балладах Бюргера. Как вы думаете, почему?  Потому что баллада  Жуковского является своего рода литературной шуткой. Сюжетообразующим фактором служит ирония Жуковского по отношению к самому жанру баллады. Фантастика оказывается всего лишь порождением сна, а мрачные балладные ужасы разрешаются неожиданно:</a:t>
            </a:r>
            <a:br>
              <a:rPr lang="ru-RU" sz="1300" dirty="0" smtClean="0"/>
            </a:br>
            <a:r>
              <a:rPr lang="ru-RU" sz="1300" dirty="0" smtClean="0"/>
              <a:t>          Вот баллады толк моей:</a:t>
            </a:r>
            <a:br>
              <a:rPr lang="ru-RU" sz="1300" dirty="0" smtClean="0"/>
            </a:br>
            <a:r>
              <a:rPr lang="ru-RU" sz="1300" dirty="0" smtClean="0"/>
              <a:t>          «Лучший друг нам в жизни сей-</a:t>
            </a:r>
            <a:br>
              <a:rPr lang="ru-RU" sz="1300" dirty="0" smtClean="0"/>
            </a:br>
            <a:r>
              <a:rPr lang="ru-RU" sz="1300" dirty="0" smtClean="0"/>
              <a:t>          Вера в провиденье.</a:t>
            </a:r>
            <a:br>
              <a:rPr lang="ru-RU" sz="1300" dirty="0" smtClean="0"/>
            </a:br>
            <a:r>
              <a:rPr lang="ru-RU" sz="1300" dirty="0" smtClean="0"/>
              <a:t>          Благ зиждителя закон:</a:t>
            </a:r>
            <a:br>
              <a:rPr lang="ru-RU" sz="1300" dirty="0" smtClean="0"/>
            </a:br>
            <a:r>
              <a:rPr lang="ru-RU" sz="1300" dirty="0" smtClean="0"/>
              <a:t>          Здесь несчастье – лживый сон;</a:t>
            </a:r>
            <a:br>
              <a:rPr lang="ru-RU" sz="1300" dirty="0" smtClean="0"/>
            </a:br>
            <a:r>
              <a:rPr lang="ru-RU" sz="1300" dirty="0" smtClean="0"/>
              <a:t>          Счастье – пробужденье».</a:t>
            </a:r>
            <a:br>
              <a:rPr lang="ru-RU" sz="1300" dirty="0" smtClean="0"/>
            </a:br>
            <a:endParaRPr lang="ru-RU" sz="1300" dirty="0"/>
          </a:p>
        </p:txBody>
      </p:sp>
      <p:pic>
        <p:nvPicPr>
          <p:cNvPr id="8194" name="Picture 2" descr="C:\Users\Кавайная Няка\Desktop\0_36e62_ee72dc02_L.jpg"/>
          <p:cNvPicPr>
            <a:picLocks noChangeAspect="1" noChangeArrowheads="1"/>
          </p:cNvPicPr>
          <p:nvPr/>
        </p:nvPicPr>
        <p:blipFill>
          <a:blip r:embed="rId2" cstate="print"/>
          <a:srcRect/>
          <a:stretch>
            <a:fillRect/>
          </a:stretch>
        </p:blipFill>
        <p:spPr bwMode="auto">
          <a:xfrm>
            <a:off x="1500166" y="2000240"/>
            <a:ext cx="1714512" cy="2357977"/>
          </a:xfrm>
          <a:prstGeom prst="rect">
            <a:avLst/>
          </a:prstGeom>
          <a:noFill/>
        </p:spPr>
      </p:pic>
      <p:pic>
        <p:nvPicPr>
          <p:cNvPr id="8195" name="Picture 3" descr="C:\Users\Кавайная Няка\Desktop\0_2c894_a12554c9_XL.jpg"/>
          <p:cNvPicPr>
            <a:picLocks noChangeAspect="1" noChangeArrowheads="1"/>
          </p:cNvPicPr>
          <p:nvPr/>
        </p:nvPicPr>
        <p:blipFill>
          <a:blip r:embed="rId3" cstate="print"/>
          <a:srcRect/>
          <a:stretch>
            <a:fillRect/>
          </a:stretch>
        </p:blipFill>
        <p:spPr bwMode="auto">
          <a:xfrm>
            <a:off x="5715008" y="5072074"/>
            <a:ext cx="2496863" cy="1500223"/>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28728" y="428604"/>
            <a:ext cx="7286676" cy="3357585"/>
          </a:xfrm>
        </p:spPr>
        <p:txBody>
          <a:bodyPr>
            <a:normAutofit fontScale="90000"/>
          </a:bodyPr>
          <a:lstStyle/>
          <a:p>
            <a:pPr algn="l"/>
            <a:r>
              <a:rPr lang="ru-RU" sz="1800" dirty="0" smtClean="0"/>
              <a:t>Таким образом, в балладе Жуковского существует несколько планов, открывающихся постепенно:</a:t>
            </a:r>
            <a:br>
              <a:rPr lang="ru-RU" sz="1800" dirty="0" smtClean="0"/>
            </a:br>
            <a:r>
              <a:rPr lang="ru-RU" sz="1800" dirty="0" smtClean="0"/>
              <a:t>-национальный колорит в стилизованной форме;</a:t>
            </a:r>
            <a:br>
              <a:rPr lang="ru-RU" sz="1800" dirty="0" smtClean="0"/>
            </a:br>
            <a:r>
              <a:rPr lang="ru-RU" sz="1800" dirty="0" smtClean="0"/>
              <a:t>-сон Светланы, в котором  используется сюжет баллады Бюргера «</a:t>
            </a:r>
            <a:r>
              <a:rPr lang="ru-RU" sz="1800" dirty="0" err="1" smtClean="0"/>
              <a:t>Ленора</a:t>
            </a:r>
            <a:r>
              <a:rPr lang="ru-RU" sz="1800" dirty="0" smtClean="0"/>
              <a:t>»;</a:t>
            </a:r>
            <a:br>
              <a:rPr lang="ru-RU" sz="1800" dirty="0" smtClean="0"/>
            </a:br>
            <a:r>
              <a:rPr lang="ru-RU" sz="1800" dirty="0" smtClean="0"/>
              <a:t>-счастливая явь, перечеркивающая ужасный сон, превращающая «Светлану» в ироническую вариацию на тему баллады немецкого поэта;</a:t>
            </a:r>
            <a:br>
              <a:rPr lang="ru-RU" sz="1800" dirty="0" smtClean="0"/>
            </a:br>
            <a:r>
              <a:rPr lang="ru-RU" sz="1800" dirty="0" smtClean="0"/>
              <a:t>-ироническое обращение автора к собственному творению,</a:t>
            </a:r>
            <a:br>
              <a:rPr lang="ru-RU" sz="1800" dirty="0" smtClean="0"/>
            </a:br>
            <a:r>
              <a:rPr lang="ru-RU" sz="1800" dirty="0" smtClean="0"/>
              <a:t> делающее иронию многослойной:</a:t>
            </a:r>
            <a:br>
              <a:rPr lang="ru-RU" sz="1800" dirty="0" smtClean="0"/>
            </a:br>
            <a:r>
              <a:rPr lang="ru-RU" sz="1800" dirty="0" smtClean="0"/>
              <a:t>          Улыбнись, моя краса,</a:t>
            </a:r>
            <a:br>
              <a:rPr lang="ru-RU" sz="1800" dirty="0" smtClean="0"/>
            </a:br>
            <a:r>
              <a:rPr lang="ru-RU" sz="1800" dirty="0" smtClean="0"/>
              <a:t>          На мою балладу;</a:t>
            </a:r>
            <a:br>
              <a:rPr lang="ru-RU" sz="1800" dirty="0" smtClean="0"/>
            </a:br>
            <a:r>
              <a:rPr lang="ru-RU" sz="1800" dirty="0" smtClean="0"/>
              <a:t>          В ней большие чудеса,</a:t>
            </a:r>
            <a:br>
              <a:rPr lang="ru-RU" sz="1800" dirty="0" smtClean="0"/>
            </a:br>
            <a:r>
              <a:rPr lang="ru-RU" sz="1800" dirty="0" smtClean="0"/>
              <a:t>          Очень мало складу.</a:t>
            </a:r>
            <a:br>
              <a:rPr lang="ru-RU" sz="1800" dirty="0" smtClean="0"/>
            </a:br>
            <a:r>
              <a:rPr lang="ru-RU" sz="1800" dirty="0" smtClean="0"/>
              <a:t>Несчастье в контексте баллады – это сон души, а пробуждение – чудесное мгновенье.</a:t>
            </a:r>
            <a:endParaRPr lang="ru-RU" sz="1800" dirty="0"/>
          </a:p>
        </p:txBody>
      </p:sp>
      <p:sp>
        <p:nvSpPr>
          <p:cNvPr id="3" name="Подзаголовок 2"/>
          <p:cNvSpPr>
            <a:spLocks noGrp="1"/>
          </p:cNvSpPr>
          <p:nvPr>
            <p:ph type="subTitle" idx="1"/>
          </p:nvPr>
        </p:nvSpPr>
        <p:spPr>
          <a:xfrm>
            <a:off x="1214414" y="4000504"/>
            <a:ext cx="7429552" cy="2214578"/>
          </a:xfrm>
        </p:spPr>
        <p:txBody>
          <a:bodyPr>
            <a:normAutofit lnSpcReduction="10000"/>
          </a:bodyPr>
          <a:lstStyle/>
          <a:p>
            <a:r>
              <a:rPr lang="ru-RU" sz="1600" b="1" dirty="0" smtClean="0"/>
              <a:t>Задание. </a:t>
            </a:r>
            <a:r>
              <a:rPr lang="ru-RU" sz="1600" dirty="0" smtClean="0"/>
              <a:t>Прочитайте  материал о балладе В.А.Жуковского в учебнике на стр. 243-244. Ответьте на вопросы. </a:t>
            </a:r>
          </a:p>
          <a:p>
            <a:endParaRPr lang="ru-RU" sz="1600" dirty="0" smtClean="0"/>
          </a:p>
          <a:p>
            <a:pPr algn="l"/>
            <a:r>
              <a:rPr lang="ru-RU" sz="1600" dirty="0" smtClean="0"/>
              <a:t>  </a:t>
            </a:r>
            <a:r>
              <a:rPr lang="ru-RU" sz="1600" b="1" i="1" dirty="0" smtClean="0"/>
              <a:t>«Светлана» </a:t>
            </a:r>
            <a:r>
              <a:rPr lang="ru-RU" sz="1600" dirty="0" smtClean="0"/>
              <a:t>В.А.  Жуковского – произведение очень светлое, что подчеркивается светлым колоритом произведения. О чем вам говорит имя героини?  Имя героини, скорее всего, передает сияние солнца, блеск снега, мотив жизни как ясного дня. Это одно из самых оптимистических произведений поэта. С точки зрения автора, смерть любимого человека – это не смерть любви: любовь живет в сердце, в памяти, ею полон мир.</a:t>
            </a:r>
          </a:p>
          <a:p>
            <a:endParaRPr lang="ru-RU"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00100" y="357167"/>
            <a:ext cx="7786742" cy="2571767"/>
          </a:xfrm>
        </p:spPr>
        <p:txBody>
          <a:bodyPr>
            <a:normAutofit/>
          </a:bodyPr>
          <a:lstStyle/>
          <a:p>
            <a:r>
              <a:rPr lang="ru-RU" sz="1600" dirty="0" smtClean="0"/>
              <a:t>По результатам сравнительного анализа идейного содержания двух баллад учащиеся с помощью учителя делают выводы и записывают их в тетради. (Словарная работа проводится по ходу урока). Ответьте на вопросы 1-5 под условным обозначением «Б», стр. 244.</a:t>
            </a:r>
            <a:br>
              <a:rPr lang="ru-RU" sz="1600" dirty="0" smtClean="0"/>
            </a:br>
            <a:r>
              <a:rPr lang="ru-RU" sz="1600" dirty="0" smtClean="0"/>
              <a:t> </a:t>
            </a:r>
            <a:br>
              <a:rPr lang="ru-RU" sz="1600" dirty="0" smtClean="0"/>
            </a:br>
            <a:r>
              <a:rPr lang="ru-RU" sz="1600" dirty="0" smtClean="0"/>
              <a:t> </a:t>
            </a:r>
            <a:br>
              <a:rPr lang="ru-RU" sz="1600" dirty="0" smtClean="0"/>
            </a:br>
            <a:r>
              <a:rPr lang="ru-RU" sz="1600" dirty="0" smtClean="0"/>
              <a:t>Заключительный комментарий учителя: обзорный рассказ о дальнейшей истории баллады от Жуковского до наших дней.</a:t>
            </a:r>
            <a:br>
              <a:rPr lang="ru-RU" sz="1600" dirty="0" smtClean="0"/>
            </a:br>
            <a:endParaRPr lang="ru-RU" sz="1600" dirty="0"/>
          </a:p>
        </p:txBody>
      </p:sp>
      <p:sp>
        <p:nvSpPr>
          <p:cNvPr id="3" name="Подзаголовок 2"/>
          <p:cNvSpPr>
            <a:spLocks noGrp="1"/>
          </p:cNvSpPr>
          <p:nvPr>
            <p:ph type="subTitle" idx="1"/>
          </p:nvPr>
        </p:nvSpPr>
        <p:spPr>
          <a:xfrm>
            <a:off x="1071506" y="3214686"/>
            <a:ext cx="8072494" cy="3429024"/>
          </a:xfrm>
        </p:spPr>
        <p:txBody>
          <a:bodyPr>
            <a:normAutofit fontScale="92500" lnSpcReduction="10000"/>
          </a:bodyPr>
          <a:lstStyle/>
          <a:p>
            <a:pPr algn="l"/>
            <a:r>
              <a:rPr lang="ru-RU" sz="1600" b="1" i="1" dirty="0" smtClean="0"/>
              <a:t>Домашнее задание: </a:t>
            </a:r>
            <a:r>
              <a:rPr lang="ru-RU" sz="1600" dirty="0" smtClean="0"/>
              <a:t>подготовиться к уроку внеклассного чтения. Прочитать «Балладу» Всеволода </a:t>
            </a:r>
            <a:r>
              <a:rPr lang="ru-RU" sz="1600" dirty="0" err="1" smtClean="0"/>
              <a:t>Зельченко</a:t>
            </a:r>
            <a:r>
              <a:rPr lang="ru-RU" sz="1600" dirty="0" smtClean="0"/>
              <a:t> (текст заранее подготовлен учителем для каждого учащегося) и провести небольшое исследование данного произведения, ответив на вопросы: какой известный сюжет использует поэт,  что привлекает его в старинном сюжете, какова  авторская интерпретация известного сюжета, в чем заключается жанровое своеобразие данного произведения? </a:t>
            </a:r>
          </a:p>
          <a:p>
            <a:pPr algn="l"/>
            <a:r>
              <a:rPr lang="ru-RU" sz="1600" b="1" i="1" dirty="0" smtClean="0"/>
              <a:t>Индивидуальные задания. </a:t>
            </a:r>
            <a:r>
              <a:rPr lang="ru-RU" sz="1600" dirty="0" smtClean="0"/>
              <a:t>1. Перечитайте текст баллады «Светлана». Разделите его на смысловые части и озаглавьте их.</a:t>
            </a:r>
          </a:p>
          <a:p>
            <a:pPr algn="l"/>
            <a:r>
              <a:rPr lang="ru-RU" sz="1600" dirty="0" smtClean="0"/>
              <a:t>2. Выучить наизусть понравившийся отрывок баллады (задание под условным обозначением «Д»), стр. 244.</a:t>
            </a:r>
          </a:p>
          <a:p>
            <a:pPr algn="l"/>
            <a:r>
              <a:rPr lang="ru-RU" sz="1600" dirty="0" smtClean="0"/>
              <a:t>3. Провести самостоятельное исследование на тему «Роль цвета в балладе Жуковского «Светлана» (задание под условным обозначением «З»), стр. 244.</a:t>
            </a:r>
          </a:p>
          <a:p>
            <a:pPr algn="l"/>
            <a:r>
              <a:rPr lang="ru-RU" sz="1600" dirty="0" smtClean="0"/>
              <a:t>Учащимся предоставляется право выбора индивидуального  домашнего задания ( 1,2 или3).</a:t>
            </a:r>
          </a:p>
          <a:p>
            <a:r>
              <a:rPr lang="ru-RU" sz="1600" dirty="0" smtClean="0"/>
              <a:t>   </a:t>
            </a:r>
            <a:endParaRPr lang="ru-RU"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4382" y="357166"/>
            <a:ext cx="7929618" cy="5368940"/>
          </a:xfrm>
        </p:spPr>
        <p:txBody>
          <a:bodyPr>
            <a:normAutofit/>
          </a:bodyPr>
          <a:lstStyle/>
          <a:p>
            <a:pPr algn="l"/>
            <a:r>
              <a:rPr lang="ru-RU" sz="2800" dirty="0" smtClean="0"/>
              <a:t>                            </a:t>
            </a:r>
            <a:r>
              <a:rPr lang="ru-RU" sz="2800" b="1" dirty="0" smtClean="0"/>
              <a:t>Литература к уроку:</a:t>
            </a:r>
            <a:r>
              <a:rPr lang="ru-RU" sz="2800" dirty="0" smtClean="0"/>
              <a:t/>
            </a:r>
            <a:br>
              <a:rPr lang="ru-RU" sz="2800" dirty="0" smtClean="0"/>
            </a:br>
            <a:r>
              <a:rPr lang="ru-RU" sz="2800" dirty="0" smtClean="0"/>
              <a:t> </a:t>
            </a:r>
            <a:br>
              <a:rPr lang="ru-RU" sz="2800" dirty="0" smtClean="0"/>
            </a:br>
            <a:r>
              <a:rPr lang="ru-RU" sz="2400" dirty="0" smtClean="0"/>
              <a:t>1.Афанасьев В.В. Жуковский. – М., 1982.</a:t>
            </a:r>
            <a:br>
              <a:rPr lang="ru-RU" sz="2400" dirty="0" smtClean="0"/>
            </a:br>
            <a:r>
              <a:rPr lang="ru-RU" sz="2400" dirty="0" smtClean="0"/>
              <a:t>2.Лазарев В.Л. Уроки Василия Жуковского. – М., 1984.</a:t>
            </a:r>
            <a:br>
              <a:rPr lang="ru-RU" sz="2400" dirty="0" smtClean="0"/>
            </a:br>
            <a:r>
              <a:rPr lang="ru-RU" sz="2400" dirty="0" smtClean="0"/>
              <a:t>3.Пугач В.Е. Русская поэзия на уроках литературы. – </a:t>
            </a:r>
            <a:r>
              <a:rPr lang="ru-RU" sz="2400" dirty="0" err="1" smtClean="0"/>
              <a:t>Спб</a:t>
            </a:r>
            <a:r>
              <a:rPr lang="ru-RU" sz="2400" dirty="0" smtClean="0"/>
              <a:t>., - 2003.</a:t>
            </a:r>
            <a:br>
              <a:rPr lang="ru-RU" sz="2400" dirty="0" smtClean="0"/>
            </a:br>
            <a:r>
              <a:rPr lang="ru-RU" sz="2400" dirty="0" smtClean="0"/>
              <a:t>4. Русская литература от «Слова о полку Игореве» до наших дней. – Казань, -1995. </a:t>
            </a:r>
            <a:r>
              <a:rPr lang="ru-RU" sz="1800" dirty="0" smtClean="0"/>
              <a:t/>
            </a:r>
            <a:br>
              <a:rPr lang="ru-RU" sz="1800" dirty="0" smtClean="0"/>
            </a:br>
            <a:endParaRPr lang="ru-RU"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357166"/>
            <a:ext cx="3500462" cy="6297634"/>
          </a:xfrm>
        </p:spPr>
        <p:txBody>
          <a:bodyPr>
            <a:normAutofit fontScale="90000"/>
          </a:bodyPr>
          <a:lstStyle/>
          <a:p>
            <a:pPr algn="l"/>
            <a:r>
              <a:rPr lang="ru-RU" sz="1600" b="1" dirty="0"/>
              <a:t>Цели урока: </a:t>
            </a:r>
            <a:r>
              <a:rPr lang="ru-RU" sz="1600" dirty="0"/>
              <a:t>познакомить учащихся с историей развития жанра баллады; показать отличия баллады от других лирических жанров; провести сравнительному анализ идейного содержания баллады Готфрида Августа Бюргера  «</a:t>
            </a:r>
            <a:r>
              <a:rPr lang="ru-RU" sz="1600" dirty="0" err="1"/>
              <a:t>Ленора</a:t>
            </a:r>
            <a:r>
              <a:rPr lang="ru-RU" sz="1600" dirty="0"/>
              <a:t>» в переводе  В.А. Жуковского и баллады Жуковского  «Светлана»; </a:t>
            </a:r>
            <a:r>
              <a:rPr lang="ru-RU" sz="1600" dirty="0" smtClean="0"/>
              <a:t>проанализировать идейное содержание баллады </a:t>
            </a:r>
            <a:r>
              <a:rPr lang="ru-RU" sz="1600" dirty="0"/>
              <a:t>«Светлана».</a:t>
            </a:r>
            <a:br>
              <a:rPr lang="ru-RU" sz="1600" dirty="0"/>
            </a:br>
            <a:r>
              <a:rPr lang="ru-RU" sz="1600" dirty="0"/>
              <a:t> </a:t>
            </a:r>
            <a:br>
              <a:rPr lang="ru-RU" sz="1600" dirty="0"/>
            </a:br>
            <a:r>
              <a:rPr lang="ru-RU" sz="1600" b="1" dirty="0"/>
              <a:t>Зрительный ряд: </a:t>
            </a:r>
            <a:r>
              <a:rPr lang="ru-RU" sz="1600" dirty="0"/>
              <a:t>портрет В.А. Жуковского, выставка книг монографического характера по творчеству поэта, сборников его произведений.</a:t>
            </a:r>
            <a:br>
              <a:rPr lang="ru-RU" sz="1600" dirty="0"/>
            </a:br>
            <a:r>
              <a:rPr lang="ru-RU" sz="1600" dirty="0"/>
              <a:t>Компьютерная презентация, подготовленная учителем к данному уроку.</a:t>
            </a:r>
            <a:br>
              <a:rPr lang="ru-RU" sz="1600" dirty="0"/>
            </a:br>
            <a:r>
              <a:rPr lang="ru-RU" sz="1600" dirty="0"/>
              <a:t> </a:t>
            </a:r>
            <a:br>
              <a:rPr lang="ru-RU" sz="1600" dirty="0"/>
            </a:br>
            <a:r>
              <a:rPr lang="ru-RU" sz="1600" b="1" dirty="0"/>
              <a:t>Литературный ряд: </a:t>
            </a:r>
            <a:r>
              <a:rPr lang="ru-RU" sz="1600" dirty="0"/>
              <a:t>баллада Бюргера «</a:t>
            </a:r>
            <a:r>
              <a:rPr lang="ru-RU" sz="1600" dirty="0" err="1"/>
              <a:t>Ленора</a:t>
            </a:r>
            <a:r>
              <a:rPr lang="ru-RU" sz="1600" dirty="0"/>
              <a:t>» в переводе </a:t>
            </a:r>
            <a:r>
              <a:rPr lang="ru-RU" sz="1600" dirty="0" err="1" smtClean="0"/>
              <a:t>Жуковского,баллада</a:t>
            </a:r>
            <a:r>
              <a:rPr lang="ru-RU" sz="1600" dirty="0" smtClean="0"/>
              <a:t/>
            </a:r>
            <a:br>
              <a:rPr lang="ru-RU" sz="1600" dirty="0" smtClean="0"/>
            </a:br>
            <a:r>
              <a:rPr lang="ru-RU" sz="1600" dirty="0" smtClean="0"/>
              <a:t>Жуковского«Светлана»,«Баллада» </a:t>
            </a:r>
            <a:r>
              <a:rPr lang="ru-RU" sz="1600" dirty="0"/>
              <a:t>В. </a:t>
            </a:r>
            <a:r>
              <a:rPr lang="ru-RU" sz="1600" dirty="0" err="1"/>
              <a:t>Зельченко</a:t>
            </a:r>
            <a:r>
              <a:rPr lang="ru-RU" sz="1600" dirty="0"/>
              <a:t>, </a:t>
            </a:r>
            <a:r>
              <a:rPr lang="ru-RU" sz="1600" dirty="0" smtClean="0"/>
              <a:t>статьи </a:t>
            </a:r>
            <a:r>
              <a:rPr lang="ru-RU" sz="1600" dirty="0"/>
              <a:t>А.Квятковского и В.Ерофеева о балладе: «Баллада» и «Мир баллады».</a:t>
            </a:r>
            <a:r>
              <a:rPr lang="ru-RU" sz="1800" dirty="0"/>
              <a:t/>
            </a:r>
            <a:br>
              <a:rPr lang="ru-RU" sz="1800" dirty="0"/>
            </a:br>
            <a:endParaRPr lang="ru-RU" sz="1800" dirty="0"/>
          </a:p>
        </p:txBody>
      </p:sp>
      <p:pic>
        <p:nvPicPr>
          <p:cNvPr id="1026" name="Picture 2" descr="C:\Users\Кавайная Няка\Desktop\kosh2.jpg"/>
          <p:cNvPicPr>
            <a:picLocks noChangeAspect="1" noChangeArrowheads="1"/>
          </p:cNvPicPr>
          <p:nvPr/>
        </p:nvPicPr>
        <p:blipFill>
          <a:blip r:embed="rId2" cstate="print"/>
          <a:srcRect/>
          <a:stretch>
            <a:fillRect/>
          </a:stretch>
        </p:blipFill>
        <p:spPr bwMode="auto">
          <a:xfrm>
            <a:off x="6786578" y="571480"/>
            <a:ext cx="1643074" cy="2176258"/>
          </a:xfrm>
          <a:prstGeom prst="rect">
            <a:avLst/>
          </a:prstGeom>
          <a:noFill/>
        </p:spPr>
      </p:pic>
      <p:pic>
        <p:nvPicPr>
          <p:cNvPr id="1027" name="Picture 3" descr="C:\Users\Кавайная Няка\Desktop\440px-Bryullov_portrait_of_Zhukovsky.jpg"/>
          <p:cNvPicPr>
            <a:picLocks noChangeAspect="1" noChangeArrowheads="1"/>
          </p:cNvPicPr>
          <p:nvPr/>
        </p:nvPicPr>
        <p:blipFill>
          <a:blip r:embed="rId3" cstate="print"/>
          <a:srcRect/>
          <a:stretch>
            <a:fillRect/>
          </a:stretch>
        </p:blipFill>
        <p:spPr bwMode="auto">
          <a:xfrm>
            <a:off x="4429124" y="571480"/>
            <a:ext cx="1484314" cy="2020072"/>
          </a:xfrm>
          <a:prstGeom prst="rect">
            <a:avLst/>
          </a:prstGeom>
          <a:noFill/>
        </p:spPr>
      </p:pic>
      <p:pic>
        <p:nvPicPr>
          <p:cNvPr id="1028" name="Picture 4" descr="C:\Users\Кавайная Няка\Desktop\G_a_buerger_sw.jpeg"/>
          <p:cNvPicPr>
            <a:picLocks noChangeAspect="1" noChangeArrowheads="1"/>
          </p:cNvPicPr>
          <p:nvPr/>
        </p:nvPicPr>
        <p:blipFill>
          <a:blip r:embed="rId4" cstate="print"/>
          <a:srcRect/>
          <a:stretch>
            <a:fillRect/>
          </a:stretch>
        </p:blipFill>
        <p:spPr bwMode="auto">
          <a:xfrm>
            <a:off x="4643438" y="3500438"/>
            <a:ext cx="1714512" cy="2286016"/>
          </a:xfrm>
          <a:prstGeom prst="rect">
            <a:avLst/>
          </a:prstGeom>
          <a:noFill/>
        </p:spPr>
      </p:pic>
      <p:pic>
        <p:nvPicPr>
          <p:cNvPr id="1029" name="Picture 5" descr="C:\Users\Кавайная Няка\Desktop\ivanhoe.jpg"/>
          <p:cNvPicPr>
            <a:picLocks noChangeAspect="1" noChangeArrowheads="1"/>
          </p:cNvPicPr>
          <p:nvPr/>
        </p:nvPicPr>
        <p:blipFill>
          <a:blip r:embed="rId5" cstate="print"/>
          <a:srcRect/>
          <a:stretch>
            <a:fillRect/>
          </a:stretch>
        </p:blipFill>
        <p:spPr bwMode="auto">
          <a:xfrm>
            <a:off x="6786578" y="3500438"/>
            <a:ext cx="1693973" cy="221457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2976" y="274638"/>
            <a:ext cx="4143404" cy="6011882"/>
          </a:xfrm>
        </p:spPr>
        <p:txBody>
          <a:bodyPr>
            <a:normAutofit fontScale="90000"/>
          </a:bodyPr>
          <a:lstStyle/>
          <a:p>
            <a:pPr algn="l"/>
            <a:r>
              <a:rPr lang="ru-RU" sz="1400" dirty="0" smtClean="0"/>
              <a:t>  </a:t>
            </a:r>
            <a:r>
              <a:rPr lang="ru-RU" sz="1400" dirty="0"/>
              <a:t>Сегодня мы с вами познакомимся с жанром, который называется «баллада». На конкурсе «</a:t>
            </a:r>
            <a:r>
              <a:rPr lang="ru-RU" sz="1400" dirty="0" smtClean="0"/>
              <a:t>Евровидение-2010</a:t>
            </a:r>
            <a:r>
              <a:rPr lang="ru-RU" sz="1400" dirty="0"/>
              <a:t>» представитель </a:t>
            </a:r>
            <a:r>
              <a:rPr lang="ru-RU" sz="1400" dirty="0" smtClean="0"/>
              <a:t>России - музыкальный коллектив  Петра </a:t>
            </a:r>
            <a:r>
              <a:rPr lang="ru-RU" sz="1400" dirty="0" err="1" smtClean="0"/>
              <a:t>Налича</a:t>
            </a:r>
            <a:r>
              <a:rPr lang="ru-RU" sz="1400" dirty="0" smtClean="0"/>
              <a:t>  исполнил </a:t>
            </a:r>
            <a:r>
              <a:rPr lang="ru-RU" sz="1400" dirty="0"/>
              <a:t>песню «Потерянный и забытый». </a:t>
            </a:r>
            <a:r>
              <a:rPr lang="ru-RU" sz="1400" dirty="0" smtClean="0"/>
              <a:t>(Звучит </a:t>
            </a:r>
            <a:r>
              <a:rPr lang="ru-RU" sz="1400" dirty="0"/>
              <a:t>фрагмент). К какому жанру можно отнести исполненное </a:t>
            </a:r>
            <a:r>
              <a:rPr lang="ru-RU" sz="1400" dirty="0" smtClean="0"/>
              <a:t> </a:t>
            </a:r>
            <a:r>
              <a:rPr lang="ru-RU" sz="1400" dirty="0"/>
              <a:t>произведение и почему? Можно ли сказать, что эта баллада отличается лиричностью и задушевностью? Баллада хорошо известна как литературный жанр. Почему же стало возможным музыкальное исполнение баллады</a:t>
            </a:r>
            <a:r>
              <a:rPr lang="ru-RU" sz="1400" dirty="0" smtClean="0"/>
              <a:t>?</a:t>
            </a:r>
            <a:br>
              <a:rPr lang="ru-RU" sz="1400" dirty="0" smtClean="0"/>
            </a:br>
            <a:r>
              <a:rPr lang="ru-RU" sz="1400" dirty="0"/>
              <a:t/>
            </a:r>
            <a:br>
              <a:rPr lang="ru-RU" sz="1400" dirty="0"/>
            </a:br>
            <a:r>
              <a:rPr lang="ru-RU" sz="1400" dirty="0" smtClean="0"/>
              <a:t>  </a:t>
            </a:r>
            <a:r>
              <a:rPr lang="ru-RU" sz="1400" dirty="0"/>
              <a:t>Баллада (плясать)- лирический жанр, возникший в поэзии романских стран. Дело в том, что исторически баллада – это музыкальное произведение на историческую, легендарную тему. Чаще всего этот жанр применялся для прославления героев. В основе сюжета баллады может лежать исторический сюжет с элементами фольклора.  Однако  баллада может нести в себе лирическое и очень задушевное, мелодическое настроение.  На протяжении многовековой истории своего существования этот жанр неоднократно претерпевал различные изменения тематического и структурного характера. Первоначально баллада была лирической хоровой песней. Все это говорит о музыкальности данного жанра</a:t>
            </a:r>
            <a:r>
              <a:rPr lang="ru-RU" sz="1400" dirty="0" smtClean="0"/>
              <a:t>. </a:t>
            </a:r>
            <a:br>
              <a:rPr lang="ru-RU" sz="1400" dirty="0" smtClean="0"/>
            </a:br>
            <a:r>
              <a:rPr lang="ru-RU" sz="1400" b="1" dirty="0" smtClean="0"/>
              <a:t>Прослушайте краткие сообщения ребят о французской, итальянской, английской, немецкой балладах. Подумайте, что в них общего и в чем заключаются различия</a:t>
            </a:r>
            <a:r>
              <a:rPr lang="ru-RU" sz="1400" dirty="0" smtClean="0"/>
              <a:t>.</a:t>
            </a:r>
            <a:endParaRPr lang="ru-RU" sz="1400" dirty="0"/>
          </a:p>
        </p:txBody>
      </p:sp>
      <p:sp>
        <p:nvSpPr>
          <p:cNvPr id="3" name="Содержимое 2"/>
          <p:cNvSpPr>
            <a:spLocks noGrp="1"/>
          </p:cNvSpPr>
          <p:nvPr>
            <p:ph idx="1"/>
          </p:nvPr>
        </p:nvSpPr>
        <p:spPr>
          <a:xfrm>
            <a:off x="5572132" y="428604"/>
            <a:ext cx="3114668" cy="5697559"/>
          </a:xfrm>
        </p:spPr>
        <p:txBody>
          <a:bodyPr>
            <a:normAutofit fontScale="92500" lnSpcReduction="10000"/>
          </a:bodyPr>
          <a:lstStyle/>
          <a:p>
            <a:endParaRPr lang="ru-RU" b="1" dirty="0" smtClean="0"/>
          </a:p>
          <a:p>
            <a:endParaRPr lang="ru-RU" b="1" dirty="0" smtClean="0"/>
          </a:p>
          <a:p>
            <a:endParaRPr lang="ru-RU" b="1" dirty="0" smtClean="0"/>
          </a:p>
          <a:p>
            <a:pPr>
              <a:buNone/>
            </a:pPr>
            <a:r>
              <a:rPr lang="ru-RU" b="1" dirty="0" smtClean="0"/>
              <a:t/>
            </a:r>
            <a:br>
              <a:rPr lang="ru-RU" b="1" dirty="0" smtClean="0"/>
            </a:br>
            <a:endParaRPr lang="ru-RU" b="1" dirty="0" smtClean="0"/>
          </a:p>
          <a:p>
            <a:pPr>
              <a:buNone/>
            </a:pPr>
            <a:r>
              <a:rPr lang="ru-RU" sz="1200" b="1" dirty="0" smtClean="0"/>
              <a:t>Потерянный и забытый</a:t>
            </a:r>
          </a:p>
          <a:p>
            <a:r>
              <a:rPr lang="ru-RU" sz="1200" dirty="0" smtClean="0"/>
              <a:t/>
            </a:r>
            <a:br>
              <a:rPr lang="ru-RU" sz="1200" dirty="0" smtClean="0"/>
            </a:br>
            <a:r>
              <a:rPr lang="ru-RU" sz="1200" dirty="0" smtClean="0"/>
              <a:t>Поверь мне,</a:t>
            </a:r>
            <a:br>
              <a:rPr lang="ru-RU" sz="1200" dirty="0" smtClean="0"/>
            </a:br>
            <a:r>
              <a:rPr lang="ru-RU" sz="1200" dirty="0" smtClean="0"/>
              <a:t>Милостивый Бог,</a:t>
            </a:r>
            <a:br>
              <a:rPr lang="ru-RU" sz="1200" dirty="0" smtClean="0"/>
            </a:br>
            <a:r>
              <a:rPr lang="ru-RU" sz="1200" dirty="0" smtClean="0"/>
              <a:t>Прошу, будь добр ко мне, Господь!</a:t>
            </a:r>
            <a:br>
              <a:rPr lang="ru-RU" sz="1200" dirty="0" smtClean="0"/>
            </a:br>
            <a:r>
              <a:rPr lang="ru-RU" sz="1200" dirty="0" smtClean="0"/>
              <a:t>Я хочу её любви сейчас</a:t>
            </a:r>
            <a:br>
              <a:rPr lang="ru-RU" sz="1200" dirty="0" smtClean="0"/>
            </a:br>
            <a:r>
              <a:rPr lang="ru-RU" sz="1200" dirty="0" smtClean="0"/>
              <a:t>И я хочу ощущать это тепло сейчас.</a:t>
            </a:r>
            <a:br>
              <a:rPr lang="ru-RU" sz="1200" dirty="0" smtClean="0"/>
            </a:br>
            <a:r>
              <a:rPr lang="ru-RU" sz="1200" dirty="0" smtClean="0"/>
              <a:t>Все эти поцелуи и нежные объятия</a:t>
            </a:r>
          </a:p>
          <a:p>
            <a:r>
              <a:rPr lang="ru-RU" sz="1200" dirty="0" smtClean="0"/>
              <a:t>Вот я здесь,</a:t>
            </a:r>
            <a:br>
              <a:rPr lang="ru-RU" sz="1200" dirty="0" smtClean="0"/>
            </a:br>
            <a:r>
              <a:rPr lang="ru-RU" sz="1200" dirty="0" smtClean="0"/>
              <a:t>Потерянный и забытый,</a:t>
            </a:r>
            <a:br>
              <a:rPr lang="ru-RU" sz="1200" dirty="0" smtClean="0"/>
            </a:br>
            <a:r>
              <a:rPr lang="ru-RU" sz="1200" dirty="0" smtClean="0"/>
              <a:t>Это самое тяжелое время -</a:t>
            </a:r>
            <a:br>
              <a:rPr lang="ru-RU" sz="1200" dirty="0" smtClean="0"/>
            </a:br>
            <a:r>
              <a:rPr lang="ru-RU" sz="1200" dirty="0" smtClean="0"/>
              <a:t>Время, когда я впервые любил.</a:t>
            </a:r>
            <a:br>
              <a:rPr lang="ru-RU" sz="1200" dirty="0" smtClean="0"/>
            </a:br>
            <a:r>
              <a:rPr lang="ru-RU" sz="1200" dirty="0" smtClean="0"/>
              <a:t>Сейчас из-за этого,</a:t>
            </a:r>
            <a:br>
              <a:rPr lang="ru-RU" sz="1200" dirty="0" smtClean="0"/>
            </a:br>
            <a:r>
              <a:rPr lang="ru-RU" sz="1200" dirty="0" smtClean="0"/>
              <a:t>Сейчас из-за этого я пою,</a:t>
            </a:r>
            <a:br>
              <a:rPr lang="ru-RU" sz="1200" dirty="0" smtClean="0"/>
            </a:br>
            <a:r>
              <a:rPr lang="ru-RU" sz="1200" dirty="0" smtClean="0"/>
              <a:t>Милостивый Бог,</a:t>
            </a:r>
            <a:br>
              <a:rPr lang="ru-RU" sz="1200" dirty="0" smtClean="0"/>
            </a:br>
            <a:r>
              <a:rPr lang="ru-RU" sz="1200" dirty="0" smtClean="0"/>
              <a:t>И я сейчас надеюсь, что ты услышишь меня.</a:t>
            </a:r>
            <a:br>
              <a:rPr lang="ru-RU" sz="1200" dirty="0" smtClean="0"/>
            </a:br>
            <a:r>
              <a:rPr lang="ru-RU" sz="1200" dirty="0" smtClean="0"/>
              <a:t>О, да…</a:t>
            </a:r>
          </a:p>
          <a:p>
            <a:pPr>
              <a:buNone/>
            </a:pPr>
            <a:r>
              <a:rPr lang="ru-RU" sz="1200" dirty="0" smtClean="0"/>
              <a:t>          (фрагмент)</a:t>
            </a:r>
          </a:p>
          <a:p>
            <a:endParaRPr lang="ru-RU" dirty="0"/>
          </a:p>
        </p:txBody>
      </p:sp>
      <p:pic>
        <p:nvPicPr>
          <p:cNvPr id="3074" name="Picture 2" descr="C:\Users\Кавайная Няка\Desktop\7D_02_Show_Nalich_f02_fmt.jpg"/>
          <p:cNvPicPr>
            <a:picLocks noChangeAspect="1" noChangeArrowheads="1"/>
          </p:cNvPicPr>
          <p:nvPr/>
        </p:nvPicPr>
        <p:blipFill>
          <a:blip r:embed="rId2" cstate="print"/>
          <a:srcRect/>
          <a:stretch>
            <a:fillRect/>
          </a:stretch>
        </p:blipFill>
        <p:spPr bwMode="auto">
          <a:xfrm>
            <a:off x="6072198" y="642918"/>
            <a:ext cx="1357322" cy="1982695"/>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0100" y="428604"/>
            <a:ext cx="3429024" cy="6286544"/>
          </a:xfrm>
        </p:spPr>
        <p:txBody>
          <a:bodyPr>
            <a:normAutofit/>
          </a:bodyPr>
          <a:lstStyle/>
          <a:p>
            <a:pPr algn="l"/>
            <a:r>
              <a:rPr lang="ru-RU" sz="1200" dirty="0"/>
              <a:t> Классическая французская баллада 14-15 веков – это лирическое произведение без сюжета или с ослабленным сюжетом, состоящее из </a:t>
            </a:r>
            <a:r>
              <a:rPr lang="ru-RU" sz="1200" dirty="0" smtClean="0"/>
              <a:t>28 </a:t>
            </a:r>
            <a:r>
              <a:rPr lang="ru-RU" sz="1200" dirty="0"/>
              <a:t>строк. Стихотворный метр баллады – пятистопный или четырехстопный ямб. Классическая французская баллада является канонической, точно разработанной формой лирического стихотворения. Такие произведения есть в творчестве классиков французской поэзии К. </a:t>
            </a:r>
            <a:r>
              <a:rPr lang="ru-RU" sz="1200" dirty="0" err="1"/>
              <a:t>Маро</a:t>
            </a:r>
            <a:r>
              <a:rPr lang="ru-RU" sz="1200" dirty="0"/>
              <a:t>, П. </a:t>
            </a:r>
            <a:r>
              <a:rPr lang="ru-RU" sz="1200" dirty="0" err="1" smtClean="0"/>
              <a:t>Ронсара</a:t>
            </a:r>
            <a:r>
              <a:rPr lang="ru-RU" sz="1200" dirty="0" smtClean="0"/>
              <a:t> (читают французскую  балладу). </a:t>
            </a:r>
            <a:r>
              <a:rPr lang="ru-RU" sz="1200" dirty="0"/>
              <a:t>Итальянская баллада отличается от французской  более свободной формой строфики, примером чему   могут служить баллады Данте и </a:t>
            </a:r>
            <a:r>
              <a:rPr lang="ru-RU" sz="1200" dirty="0" smtClean="0"/>
              <a:t>Петрарки (читают итальянскую балладу). </a:t>
            </a:r>
            <a:r>
              <a:rPr lang="ru-RU" sz="1200" dirty="0"/>
              <a:t>Английская баллада не похожа ни на французскую, ни на итальянскую баллады. Она представляет собой  сюжетную эпическую поэму строго строфической формы (обычно это четверостишия), строится  она на фантастическом, легендарно-историческом, бытовом материале. Такова, например, баллада о Робине Гуде. Вспомните, о чем эта баллада? (Просмотр фрагмента фильма). Виднейшими представителями  балладного жанра в Англии были Р. Бернс и Р. Стивенсон. В Германии произошло постепенное изменение баллады от хороводной песни к сюжетной лиро-эпической </a:t>
            </a:r>
            <a:r>
              <a:rPr lang="ru-RU" sz="1200" dirty="0" err="1"/>
              <a:t>полупоэме</a:t>
            </a:r>
            <a:r>
              <a:rPr lang="ru-RU" sz="1200" dirty="0"/>
              <a:t> на материале сказаний, легенд или античных мифов. Такие баллады писали Ф. Шиллер, И. Гете. </a:t>
            </a:r>
          </a:p>
        </p:txBody>
      </p:sp>
      <p:pic>
        <p:nvPicPr>
          <p:cNvPr id="4098" name="Picture 2" descr="C:\Users\Кавайная Няка\Desktop\no12_15.jpg"/>
          <p:cNvPicPr>
            <a:picLocks noChangeAspect="1" noChangeArrowheads="1"/>
          </p:cNvPicPr>
          <p:nvPr/>
        </p:nvPicPr>
        <p:blipFill>
          <a:blip r:embed="rId2" cstate="print"/>
          <a:srcRect/>
          <a:stretch>
            <a:fillRect/>
          </a:stretch>
        </p:blipFill>
        <p:spPr bwMode="auto">
          <a:xfrm>
            <a:off x="4929190" y="357166"/>
            <a:ext cx="1095557" cy="1500198"/>
          </a:xfrm>
          <a:prstGeom prst="rect">
            <a:avLst/>
          </a:prstGeom>
          <a:noFill/>
        </p:spPr>
      </p:pic>
      <p:pic>
        <p:nvPicPr>
          <p:cNvPr id="4099" name="Picture 3" descr="C:\Users\Кавайная Няка\Desktop\no12_16.jpg"/>
          <p:cNvPicPr>
            <a:picLocks noChangeAspect="1" noChangeArrowheads="1"/>
          </p:cNvPicPr>
          <p:nvPr/>
        </p:nvPicPr>
        <p:blipFill>
          <a:blip r:embed="rId3" cstate="print"/>
          <a:srcRect/>
          <a:stretch>
            <a:fillRect/>
          </a:stretch>
        </p:blipFill>
        <p:spPr bwMode="auto">
          <a:xfrm>
            <a:off x="6215074" y="1500174"/>
            <a:ext cx="1143008" cy="1588870"/>
          </a:xfrm>
          <a:prstGeom prst="rect">
            <a:avLst/>
          </a:prstGeom>
          <a:noFill/>
        </p:spPr>
      </p:pic>
      <p:pic>
        <p:nvPicPr>
          <p:cNvPr id="4100" name="Picture 4" descr="C:\Users\Кавайная Няка\Desktop\220px-Dante_alighieri.jpg"/>
          <p:cNvPicPr>
            <a:picLocks noChangeAspect="1" noChangeArrowheads="1"/>
          </p:cNvPicPr>
          <p:nvPr/>
        </p:nvPicPr>
        <p:blipFill>
          <a:blip r:embed="rId4" cstate="print"/>
          <a:srcRect/>
          <a:stretch>
            <a:fillRect/>
          </a:stretch>
        </p:blipFill>
        <p:spPr bwMode="auto">
          <a:xfrm>
            <a:off x="7358082" y="285728"/>
            <a:ext cx="1335730" cy="1730377"/>
          </a:xfrm>
          <a:prstGeom prst="rect">
            <a:avLst/>
          </a:prstGeom>
          <a:noFill/>
        </p:spPr>
      </p:pic>
      <p:pic>
        <p:nvPicPr>
          <p:cNvPr id="4101" name="Picture 5" descr="C:\Users\Кавайная Няка\Desktop\220px-Francesco_Petrarch_by_Justo_de_Gante.jpg"/>
          <p:cNvPicPr>
            <a:picLocks noChangeAspect="1" noChangeArrowheads="1"/>
          </p:cNvPicPr>
          <p:nvPr/>
        </p:nvPicPr>
        <p:blipFill>
          <a:blip r:embed="rId5" cstate="print"/>
          <a:srcRect/>
          <a:stretch>
            <a:fillRect/>
          </a:stretch>
        </p:blipFill>
        <p:spPr bwMode="auto">
          <a:xfrm>
            <a:off x="7786710" y="2786058"/>
            <a:ext cx="1096969" cy="1398591"/>
          </a:xfrm>
          <a:prstGeom prst="rect">
            <a:avLst/>
          </a:prstGeom>
          <a:noFill/>
        </p:spPr>
      </p:pic>
      <p:pic>
        <p:nvPicPr>
          <p:cNvPr id="4102" name="Picture 6" descr="C:\Users\Кавайная Няка\Desktop\180px-Robert_Burns_1.jpg"/>
          <p:cNvPicPr>
            <a:picLocks noChangeAspect="1" noChangeArrowheads="1"/>
          </p:cNvPicPr>
          <p:nvPr/>
        </p:nvPicPr>
        <p:blipFill>
          <a:blip r:embed="rId6" cstate="print"/>
          <a:srcRect/>
          <a:stretch>
            <a:fillRect/>
          </a:stretch>
        </p:blipFill>
        <p:spPr bwMode="auto">
          <a:xfrm>
            <a:off x="5429256" y="4929198"/>
            <a:ext cx="1285884" cy="1721657"/>
          </a:xfrm>
          <a:prstGeom prst="rect">
            <a:avLst/>
          </a:prstGeom>
          <a:noFill/>
        </p:spPr>
      </p:pic>
      <p:pic>
        <p:nvPicPr>
          <p:cNvPr id="4103" name="Picture 7" descr="C:\Users\Кавайная Няка\Desktop\250px-Robert_louis_stevenson.jpg"/>
          <p:cNvPicPr>
            <a:picLocks noChangeAspect="1" noChangeArrowheads="1"/>
          </p:cNvPicPr>
          <p:nvPr/>
        </p:nvPicPr>
        <p:blipFill>
          <a:blip r:embed="rId7" cstate="print"/>
          <a:srcRect/>
          <a:stretch>
            <a:fillRect/>
          </a:stretch>
        </p:blipFill>
        <p:spPr bwMode="auto">
          <a:xfrm>
            <a:off x="4786314" y="3071810"/>
            <a:ext cx="1102580" cy="1785949"/>
          </a:xfrm>
          <a:prstGeom prst="rect">
            <a:avLst/>
          </a:prstGeom>
          <a:noFill/>
        </p:spPr>
      </p:pic>
      <p:pic>
        <p:nvPicPr>
          <p:cNvPr id="4104" name="Picture 8" descr="C:\Users\Кавайная Няка\Desktop\250px-Anton_Graff_-_Friedrich_Schiller.jpg"/>
          <p:cNvPicPr>
            <a:picLocks noChangeAspect="1" noChangeArrowheads="1"/>
          </p:cNvPicPr>
          <p:nvPr/>
        </p:nvPicPr>
        <p:blipFill>
          <a:blip r:embed="rId8" cstate="print"/>
          <a:srcRect/>
          <a:stretch>
            <a:fillRect/>
          </a:stretch>
        </p:blipFill>
        <p:spPr bwMode="auto">
          <a:xfrm>
            <a:off x="6143636" y="3286124"/>
            <a:ext cx="1157560" cy="1500198"/>
          </a:xfrm>
          <a:prstGeom prst="rect">
            <a:avLst/>
          </a:prstGeom>
          <a:noFill/>
        </p:spPr>
      </p:pic>
      <p:pic>
        <p:nvPicPr>
          <p:cNvPr id="4105" name="Picture 9" descr="C:\Users\Кавайная Няка\Desktop\220px-Goethe_(Stieler_1828).jpg"/>
          <p:cNvPicPr>
            <a:picLocks noChangeAspect="1" noChangeArrowheads="1"/>
          </p:cNvPicPr>
          <p:nvPr/>
        </p:nvPicPr>
        <p:blipFill>
          <a:blip r:embed="rId9" cstate="print"/>
          <a:srcRect/>
          <a:stretch>
            <a:fillRect/>
          </a:stretch>
        </p:blipFill>
        <p:spPr bwMode="auto">
          <a:xfrm>
            <a:off x="7572396" y="5000636"/>
            <a:ext cx="1285883" cy="157228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85728"/>
            <a:ext cx="3614734" cy="857256"/>
          </a:xfrm>
        </p:spPr>
        <p:txBody>
          <a:bodyPr>
            <a:noAutofit/>
          </a:bodyPr>
          <a:lstStyle/>
          <a:p>
            <a:r>
              <a:rPr lang="ru-RU" sz="1200" dirty="0" smtClean="0"/>
              <a:t>Образцом немецкой баллады может служить «Лесной царь» Гете, перевод которой сделан В.А. Жуковским. </a:t>
            </a:r>
            <a:endParaRPr lang="ru-RU" sz="1200" dirty="0"/>
          </a:p>
        </p:txBody>
      </p:sp>
      <p:sp>
        <p:nvSpPr>
          <p:cNvPr id="4" name="Текст 3"/>
          <p:cNvSpPr>
            <a:spLocks noGrp="1"/>
          </p:cNvSpPr>
          <p:nvPr>
            <p:ph type="body" idx="2"/>
          </p:nvPr>
        </p:nvSpPr>
        <p:spPr>
          <a:xfrm>
            <a:off x="457200" y="1571612"/>
            <a:ext cx="3008313" cy="5000660"/>
          </a:xfrm>
        </p:spPr>
        <p:txBody>
          <a:bodyPr>
            <a:normAutofit fontScale="92500" lnSpcReduction="20000"/>
          </a:bodyPr>
          <a:lstStyle/>
          <a:p>
            <a:r>
              <a:rPr lang="ru-RU" b="1" dirty="0" smtClean="0"/>
              <a:t>ЛЕСНОЙ ЦАРЬ</a:t>
            </a:r>
            <a:r>
              <a:rPr lang="ru-RU" dirty="0" smtClean="0"/>
              <a:t> </a:t>
            </a:r>
            <a:br>
              <a:rPr lang="ru-RU" dirty="0" smtClean="0"/>
            </a:br>
            <a:r>
              <a:rPr lang="ru-RU" dirty="0" smtClean="0"/>
              <a:t/>
            </a:r>
            <a:br>
              <a:rPr lang="ru-RU" dirty="0" smtClean="0"/>
            </a:br>
            <a:r>
              <a:rPr lang="ru-RU" dirty="0" smtClean="0"/>
              <a:t>Кто скачет, кто мчится под хладною мглой?</a:t>
            </a:r>
            <a:br>
              <a:rPr lang="ru-RU" dirty="0" smtClean="0"/>
            </a:br>
            <a:r>
              <a:rPr lang="ru-RU" dirty="0" smtClean="0"/>
              <a:t>Ездок запоздалый, с ним сын молодой.</a:t>
            </a:r>
            <a:br>
              <a:rPr lang="ru-RU" dirty="0" smtClean="0"/>
            </a:br>
            <a:r>
              <a:rPr lang="ru-RU" dirty="0" smtClean="0"/>
              <a:t>К отцу, весь издрогнув, малютка приник;</a:t>
            </a:r>
            <a:br>
              <a:rPr lang="ru-RU" dirty="0" smtClean="0"/>
            </a:br>
            <a:r>
              <a:rPr lang="ru-RU" dirty="0" smtClean="0"/>
              <a:t>Обняв, его держит и греет старик.</a:t>
            </a:r>
            <a:br>
              <a:rPr lang="ru-RU" dirty="0" smtClean="0"/>
            </a:br>
            <a:r>
              <a:rPr lang="ru-RU" dirty="0" smtClean="0"/>
              <a:t/>
            </a:r>
            <a:br>
              <a:rPr lang="ru-RU" dirty="0" smtClean="0"/>
            </a:br>
            <a:r>
              <a:rPr lang="ru-RU" dirty="0" smtClean="0"/>
              <a:t>"Дитя, что ко мне ты так робко прильнул?"</a:t>
            </a:r>
            <a:br>
              <a:rPr lang="ru-RU" dirty="0" smtClean="0"/>
            </a:br>
            <a:r>
              <a:rPr lang="ru-RU" dirty="0" smtClean="0"/>
              <a:t>"Родимый, лесной царь в глаза мне сверкнул:</a:t>
            </a:r>
            <a:br>
              <a:rPr lang="ru-RU" dirty="0" smtClean="0"/>
            </a:br>
            <a:r>
              <a:rPr lang="ru-RU" dirty="0" smtClean="0"/>
              <a:t>Он в темной короне, с густой бородой".</a:t>
            </a:r>
            <a:br>
              <a:rPr lang="ru-RU" dirty="0" smtClean="0"/>
            </a:br>
            <a:r>
              <a:rPr lang="ru-RU" dirty="0" smtClean="0"/>
              <a:t>"О нет, то белеет туман над водой".</a:t>
            </a:r>
            <a:br>
              <a:rPr lang="ru-RU" dirty="0" smtClean="0"/>
            </a:br>
            <a:r>
              <a:rPr lang="ru-RU" dirty="0" smtClean="0"/>
              <a:t/>
            </a:r>
            <a:br>
              <a:rPr lang="ru-RU" dirty="0" smtClean="0"/>
            </a:br>
            <a:r>
              <a:rPr lang="ru-RU" dirty="0" smtClean="0"/>
              <a:t>"Дитя, оглянись, младенец, ко мне;</a:t>
            </a:r>
            <a:br>
              <a:rPr lang="ru-RU" dirty="0" smtClean="0"/>
            </a:br>
            <a:r>
              <a:rPr lang="ru-RU" dirty="0" smtClean="0"/>
              <a:t>Веселого много в моей стороне:</a:t>
            </a:r>
            <a:br>
              <a:rPr lang="ru-RU" dirty="0" smtClean="0"/>
            </a:br>
            <a:r>
              <a:rPr lang="ru-RU" dirty="0" smtClean="0"/>
              <a:t>Цветы бирюзовые, жемчужны струи;</a:t>
            </a:r>
            <a:br>
              <a:rPr lang="ru-RU" dirty="0" smtClean="0"/>
            </a:br>
            <a:r>
              <a:rPr lang="ru-RU" dirty="0" smtClean="0"/>
              <a:t>Из золота слиты чертоги мои".</a:t>
            </a:r>
            <a:br>
              <a:rPr lang="ru-RU" dirty="0" smtClean="0"/>
            </a:br>
            <a:r>
              <a:rPr lang="ru-RU" dirty="0" smtClean="0"/>
              <a:t/>
            </a:r>
            <a:br>
              <a:rPr lang="ru-RU" dirty="0" smtClean="0"/>
            </a:br>
            <a:r>
              <a:rPr lang="ru-RU" dirty="0" smtClean="0"/>
              <a:t>"Родимый, лесной царь со мной говорит:</a:t>
            </a:r>
            <a:br>
              <a:rPr lang="ru-RU" dirty="0" smtClean="0"/>
            </a:br>
            <a:r>
              <a:rPr lang="ru-RU" dirty="0" smtClean="0"/>
              <a:t>Он золото, перлы и радость сулит".</a:t>
            </a:r>
            <a:br>
              <a:rPr lang="ru-RU" dirty="0" smtClean="0"/>
            </a:br>
            <a:r>
              <a:rPr lang="ru-RU" dirty="0" smtClean="0"/>
              <a:t>"О нет, мой младенец, ослышался ты:</a:t>
            </a:r>
            <a:br>
              <a:rPr lang="ru-RU" dirty="0" smtClean="0"/>
            </a:br>
            <a:r>
              <a:rPr lang="ru-RU" dirty="0" smtClean="0"/>
              <a:t>То ветер, проснувшись, колыхнул листы"</a:t>
            </a:r>
            <a:endParaRPr lang="ru-RU" dirty="0"/>
          </a:p>
        </p:txBody>
      </p:sp>
      <p:sp>
        <p:nvSpPr>
          <p:cNvPr id="3" name="Содержимое 2"/>
          <p:cNvSpPr>
            <a:spLocks noGrp="1"/>
          </p:cNvSpPr>
          <p:nvPr>
            <p:ph sz="half" idx="1"/>
          </p:nvPr>
        </p:nvSpPr>
        <p:spPr>
          <a:xfrm>
            <a:off x="457200" y="1643050"/>
            <a:ext cx="8153400" cy="4857784"/>
          </a:xfrm>
        </p:spPr>
        <p:txBody>
          <a:bodyPr>
            <a:normAutofit fontScale="92500" lnSpcReduction="10000"/>
          </a:bodyPr>
          <a:lstStyle/>
          <a:p>
            <a:pPr>
              <a:buNone/>
            </a:pPr>
            <a:endParaRPr lang="ru-RU" dirty="0" smtClean="0"/>
          </a:p>
          <a:p>
            <a:pPr>
              <a:buNone/>
            </a:pPr>
            <a:endParaRPr lang="ru-RU" dirty="0" smtClean="0"/>
          </a:p>
          <a:p>
            <a:endParaRPr lang="ru-RU" dirty="0" smtClean="0"/>
          </a:p>
          <a:p>
            <a:endParaRPr lang="ru-RU" dirty="0" smtClean="0"/>
          </a:p>
          <a:p>
            <a:endParaRPr lang="ru-RU" dirty="0" smtClean="0"/>
          </a:p>
          <a:p>
            <a:endParaRPr lang="ru-RU" dirty="0" smtClean="0"/>
          </a:p>
          <a:p>
            <a:pPr>
              <a:buNone/>
            </a:pPr>
            <a:endParaRPr lang="ru-RU" dirty="0" smtClean="0"/>
          </a:p>
          <a:p>
            <a:pPr>
              <a:buNone/>
            </a:pPr>
            <a:endParaRPr lang="ru-RU" sz="1600" i="1" dirty="0" smtClean="0"/>
          </a:p>
          <a:p>
            <a:pPr>
              <a:buNone/>
            </a:pPr>
            <a:r>
              <a:rPr lang="ru-RU" sz="1600" i="1" dirty="0" smtClean="0"/>
              <a:t>                                                                                    Дома вы познакомились с отрывком из статьи</a:t>
            </a:r>
          </a:p>
          <a:p>
            <a:pPr>
              <a:buNone/>
            </a:pPr>
            <a:r>
              <a:rPr lang="ru-RU" sz="1600" i="1" dirty="0" smtClean="0"/>
              <a:t>                                                                                   А.П. Квятковского «баллады». </a:t>
            </a:r>
            <a:r>
              <a:rPr lang="ru-RU" sz="1600" b="1" i="1" dirty="0" smtClean="0"/>
              <a:t> </a:t>
            </a:r>
            <a:r>
              <a:rPr lang="ru-RU" sz="1600" b="1" dirty="0" smtClean="0"/>
              <a:t>Что вы можете </a:t>
            </a:r>
          </a:p>
          <a:p>
            <a:pPr>
              <a:buNone/>
            </a:pPr>
            <a:r>
              <a:rPr lang="ru-RU" sz="1600" b="1" dirty="0" smtClean="0"/>
              <a:t>                                                                                 дополнить к сказанному в статье? </a:t>
            </a:r>
            <a:endParaRPr lang="ru-RU" sz="1600" b="1" dirty="0"/>
          </a:p>
        </p:txBody>
      </p:sp>
      <p:pic>
        <p:nvPicPr>
          <p:cNvPr id="5122" name="Picture 2" descr="C:\Users\Кавайная Няка\Desktop\220px-Goethe_(Stieler_1828).jpg"/>
          <p:cNvPicPr>
            <a:picLocks noChangeAspect="1" noChangeArrowheads="1"/>
          </p:cNvPicPr>
          <p:nvPr/>
        </p:nvPicPr>
        <p:blipFill>
          <a:blip r:embed="rId2" cstate="print"/>
          <a:srcRect/>
          <a:stretch>
            <a:fillRect/>
          </a:stretch>
        </p:blipFill>
        <p:spPr bwMode="auto">
          <a:xfrm>
            <a:off x="4500562" y="571480"/>
            <a:ext cx="1893893" cy="2500330"/>
          </a:xfrm>
          <a:prstGeom prst="rect">
            <a:avLst/>
          </a:prstGeom>
          <a:noFill/>
        </p:spPr>
      </p:pic>
      <p:pic>
        <p:nvPicPr>
          <p:cNvPr id="5123" name="Picture 3" descr="C:\Users\Кавайная Няка\Desktop\kosh7.jpg"/>
          <p:cNvPicPr>
            <a:picLocks noChangeAspect="1" noChangeArrowheads="1"/>
          </p:cNvPicPr>
          <p:nvPr/>
        </p:nvPicPr>
        <p:blipFill>
          <a:blip r:embed="rId3" cstate="print"/>
          <a:srcRect/>
          <a:stretch>
            <a:fillRect/>
          </a:stretch>
        </p:blipFill>
        <p:spPr bwMode="auto">
          <a:xfrm>
            <a:off x="6572264" y="1500174"/>
            <a:ext cx="2357454" cy="337253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42900"/>
            <a:ext cx="7772400" cy="1714511"/>
          </a:xfrm>
        </p:spPr>
        <p:txBody>
          <a:bodyPr>
            <a:normAutofit/>
          </a:bodyPr>
          <a:lstStyle/>
          <a:p>
            <a:r>
              <a:rPr lang="ru-RU" dirty="0" smtClean="0"/>
              <a:t/>
            </a:r>
            <a:br>
              <a:rPr lang="ru-RU" dirty="0" smtClean="0"/>
            </a:br>
            <a:endParaRPr lang="ru-RU" dirty="0"/>
          </a:p>
        </p:txBody>
      </p:sp>
      <p:sp>
        <p:nvSpPr>
          <p:cNvPr id="3" name="Подзаголовок 2"/>
          <p:cNvSpPr>
            <a:spLocks noGrp="1"/>
          </p:cNvSpPr>
          <p:nvPr>
            <p:ph type="subTitle" idx="1"/>
          </p:nvPr>
        </p:nvSpPr>
        <p:spPr>
          <a:xfrm>
            <a:off x="3714744" y="1000108"/>
            <a:ext cx="4857784" cy="5286412"/>
          </a:xfrm>
        </p:spPr>
        <p:txBody>
          <a:bodyPr>
            <a:noAutofit/>
          </a:bodyPr>
          <a:lstStyle/>
          <a:p>
            <a:pPr algn="l"/>
            <a:r>
              <a:rPr lang="ru-RU" sz="1400" dirty="0" smtClean="0"/>
              <a:t>Остановимся подробнее на особенностях немецкой баллады, в частности на творчестве Готфрида Августа Бюргера. Готовясь дома к сегодняшнему уроку, </a:t>
            </a:r>
            <a:r>
              <a:rPr lang="ru-RU" sz="1400" b="1" dirty="0" smtClean="0"/>
              <a:t>вы познакомились с отрывками из статьи В. Ерофеева «Мир баллады». Что вы узнали об особенностях жанра немецкой баллады и творчестве Бюргера? </a:t>
            </a:r>
          </a:p>
          <a:p>
            <a:pPr algn="l"/>
            <a:r>
              <a:rPr lang="ru-RU" sz="1400" dirty="0" smtClean="0"/>
              <a:t> Готфрид Август Бюргер (1747-1794), немецкий поэт. Изучал богословие в Галле и юриспруденцию в Геттингенском университете, доцентом которого был с 1784 года. Здесь он читал лекции по эстетике. До этого 12 лет Готфрид Август Бюргер прослужил  чиновником в окружном управлении. Бюргер известен своими балладами, поднявшими этот жанр немецкой поэзии до уровня подлинного искусства.  </a:t>
            </a:r>
          </a:p>
          <a:p>
            <a:pPr algn="l"/>
            <a:r>
              <a:rPr lang="ru-RU" sz="1400" dirty="0" smtClean="0"/>
              <a:t>Своим рождением литературная баллада обязана именно этому поэту, который в 26 лет, в 1773 году, написал балладу «</a:t>
            </a:r>
            <a:r>
              <a:rPr lang="ru-RU" sz="1400" dirty="0" err="1" smtClean="0"/>
              <a:t>Ленора</a:t>
            </a:r>
            <a:r>
              <a:rPr lang="ru-RU" sz="1400" dirty="0" smtClean="0"/>
              <a:t>» («</a:t>
            </a:r>
            <a:r>
              <a:rPr lang="en-US" sz="1400" dirty="0" smtClean="0"/>
              <a:t>Lenore</a:t>
            </a:r>
            <a:r>
              <a:rPr lang="ru-RU" sz="1400" dirty="0" smtClean="0"/>
              <a:t>»).Это произведение оказалось не робкой попыткой молодого поэта, а шедевром и образцом, которому подражали в своих переводах многие поэты стран Европы. Так, на английский язык балладу перевел В. Скотт, а на русский язык – В.А. Жуковский. Особенностью баллады стало то, что в ней автор сохранил момент невероятности, чудесности события, однако рассказывал об этом по-своему, что позволило усилить элемент творческой свободы поэта. </a:t>
            </a:r>
          </a:p>
        </p:txBody>
      </p:sp>
      <p:pic>
        <p:nvPicPr>
          <p:cNvPr id="6147" name="Picture 3"/>
          <p:cNvPicPr>
            <a:picLocks noChangeAspect="1" noChangeArrowheads="1"/>
          </p:cNvPicPr>
          <p:nvPr/>
        </p:nvPicPr>
        <p:blipFill>
          <a:blip r:embed="rId2" cstate="print"/>
          <a:srcRect/>
          <a:stretch>
            <a:fillRect/>
          </a:stretch>
        </p:blipFill>
        <p:spPr bwMode="auto">
          <a:xfrm>
            <a:off x="428595" y="1214422"/>
            <a:ext cx="3107553" cy="47863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5918" y="274638"/>
            <a:ext cx="6215106" cy="1797040"/>
          </a:xfrm>
        </p:spPr>
        <p:txBody>
          <a:bodyPr>
            <a:noAutofit/>
          </a:bodyPr>
          <a:lstStyle/>
          <a:p>
            <a:r>
              <a:rPr lang="ru-RU" sz="2400" dirty="0"/>
              <a:t>Готфрид Август Бюргер-родоначальник немецкой </a:t>
            </a:r>
            <a:r>
              <a:rPr lang="ru-RU" sz="2400" dirty="0" smtClean="0"/>
              <a:t>баллады</a:t>
            </a:r>
            <a:endParaRPr lang="ru-RU" sz="2400" dirty="0"/>
          </a:p>
        </p:txBody>
      </p:sp>
      <p:sp>
        <p:nvSpPr>
          <p:cNvPr id="3" name="Содержимое 2"/>
          <p:cNvSpPr>
            <a:spLocks noGrp="1"/>
          </p:cNvSpPr>
          <p:nvPr>
            <p:ph idx="1"/>
          </p:nvPr>
        </p:nvSpPr>
        <p:spPr>
          <a:xfrm>
            <a:off x="857224" y="1714488"/>
            <a:ext cx="7829576" cy="4714908"/>
          </a:xfrm>
        </p:spPr>
        <p:txBody>
          <a:bodyPr/>
          <a:lstStyle/>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pic>
        <p:nvPicPr>
          <p:cNvPr id="2050" name="Picture 2" descr="C:\Users\Кавайная Няка\Desktop\book.jpg"/>
          <p:cNvPicPr>
            <a:picLocks noChangeAspect="1" noChangeArrowheads="1"/>
          </p:cNvPicPr>
          <p:nvPr/>
        </p:nvPicPr>
        <p:blipFill>
          <a:blip r:embed="rId2" cstate="print"/>
          <a:srcRect/>
          <a:stretch>
            <a:fillRect/>
          </a:stretch>
        </p:blipFill>
        <p:spPr bwMode="auto">
          <a:xfrm>
            <a:off x="2928926" y="1928802"/>
            <a:ext cx="3959240" cy="471490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14414" y="0"/>
            <a:ext cx="3643338" cy="6858000"/>
          </a:xfrm>
        </p:spPr>
        <p:txBody>
          <a:bodyPr>
            <a:normAutofit fontScale="90000"/>
          </a:bodyPr>
          <a:lstStyle/>
          <a:p>
            <a:pPr algn="l"/>
            <a:r>
              <a:rPr lang="ru-RU" sz="1800" dirty="0" smtClean="0"/>
              <a:t/>
            </a:r>
            <a:br>
              <a:rPr lang="ru-RU" sz="1800" dirty="0" smtClean="0"/>
            </a:br>
            <a:r>
              <a:rPr lang="ru-RU" sz="1800" dirty="0" smtClean="0"/>
              <a:t>Бюргер снял контраст между формой и содержанием благодаря серьезности изложения, которое велось в его поэмах на простом, доступном широкой публике языке. Представьте себе: чудесный страшный сюжет, рассказанный серьезно и захватывающе, - немудрено, что балладе был обеспечен успех! Разумеется, Бюргер  не на столько наивен, чтобы поверить в страшный сюжет и внушить страх читателю. Дело в том, что многое в его балладах превращается в своеобразный символ, обнажающий сложную проблематику, вековые поиски справедливости, а ужасное, таинственное и страшное как бы уходит на второй план. Из поздних баллад широко известны «Песнь храбреца» и «Дочь пастора из </a:t>
            </a:r>
            <a:r>
              <a:rPr lang="ru-RU" sz="1800" dirty="0" err="1" smtClean="0"/>
              <a:t>Таубенайна</a:t>
            </a:r>
            <a:r>
              <a:rPr lang="ru-RU" sz="1800" dirty="0" smtClean="0"/>
              <a:t>». Бюргер хорошо известен и как переводчик, который переводил Шекспира и отрывки из «Илиады» и «Одиссеи», с которыми мы знакомились в этом учебном году.</a:t>
            </a:r>
            <a:r>
              <a:rPr lang="ru-RU" dirty="0" smtClean="0"/>
              <a:t/>
            </a:r>
            <a:br>
              <a:rPr lang="ru-RU" dirty="0" smtClean="0"/>
            </a:br>
            <a:endParaRPr lang="ru-RU" dirty="0"/>
          </a:p>
        </p:txBody>
      </p:sp>
      <p:sp>
        <p:nvSpPr>
          <p:cNvPr id="3" name="Подзаголовок 2"/>
          <p:cNvSpPr>
            <a:spLocks noGrp="1"/>
          </p:cNvSpPr>
          <p:nvPr>
            <p:ph type="subTitle" idx="1"/>
          </p:nvPr>
        </p:nvSpPr>
        <p:spPr>
          <a:xfrm>
            <a:off x="5000628" y="428604"/>
            <a:ext cx="3786214" cy="5929354"/>
          </a:xfrm>
        </p:spPr>
        <p:txBody>
          <a:bodyPr>
            <a:normAutofit/>
          </a:bodyPr>
          <a:lstStyle/>
          <a:p>
            <a:pPr algn="l"/>
            <a:r>
              <a:rPr lang="ru-RU" sz="1600" dirty="0" smtClean="0">
                <a:solidFill>
                  <a:schemeClr val="accent5">
                    <a:lumMod val="75000"/>
                  </a:schemeClr>
                </a:solidFill>
                <a:latin typeface="+mj-lt"/>
              </a:rPr>
              <a:t>Многие баллады Бюргера можно читать  по-разному – и как развлекательное произведение, щекочущее нервы, и как философскую притчу. Причем автор в своих балладах не призван отвечать на все поставленные вопросы. Он остается в тени и заставляет читателя искать решение вопросов, поставленных в балладе. Автор как бы вытесняется из баллады своими персонажами и на любой вопрос, обращенный к нему, может ответить: «Это не я. Это они».</a:t>
            </a:r>
          </a:p>
          <a:p>
            <a:pPr algn="l"/>
            <a:r>
              <a:rPr lang="ru-RU" sz="1600" dirty="0" smtClean="0">
                <a:solidFill>
                  <a:schemeClr val="accent5">
                    <a:lumMod val="75000"/>
                  </a:schemeClr>
                </a:solidFill>
                <a:latin typeface="+mj-lt"/>
              </a:rPr>
              <a:t>Творчество Бюргера очень привлекало В.А.Жуковского. Особенно ему понравилась баллада «</a:t>
            </a:r>
            <a:r>
              <a:rPr lang="ru-RU" sz="1600" dirty="0" err="1" smtClean="0">
                <a:solidFill>
                  <a:schemeClr val="accent5">
                    <a:lumMod val="75000"/>
                  </a:schemeClr>
                </a:solidFill>
                <a:latin typeface="+mj-lt"/>
              </a:rPr>
              <a:t>Ленора</a:t>
            </a:r>
            <a:r>
              <a:rPr lang="ru-RU" sz="1600" dirty="0" smtClean="0">
                <a:solidFill>
                  <a:schemeClr val="accent5">
                    <a:lumMod val="75000"/>
                  </a:schemeClr>
                </a:solidFill>
                <a:latin typeface="+mj-lt"/>
              </a:rPr>
              <a:t>», к которой он обращался трижды («Людмила», «Светлана», «</a:t>
            </a:r>
            <a:r>
              <a:rPr lang="ru-RU" sz="1600" dirty="0" err="1" smtClean="0">
                <a:solidFill>
                  <a:schemeClr val="accent5">
                    <a:lumMod val="75000"/>
                  </a:schemeClr>
                </a:solidFill>
                <a:latin typeface="+mj-lt"/>
              </a:rPr>
              <a:t>Ленора</a:t>
            </a:r>
            <a:r>
              <a:rPr lang="ru-RU" sz="1600" dirty="0" smtClean="0">
                <a:solidFill>
                  <a:schemeClr val="accent5">
                    <a:lumMod val="75000"/>
                  </a:schemeClr>
                </a:solidFill>
                <a:latin typeface="+mj-lt"/>
              </a:rPr>
              <a:t>»).</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14810" y="500042"/>
            <a:ext cx="4471990" cy="6072230"/>
          </a:xfrm>
        </p:spPr>
        <p:txBody>
          <a:bodyPr>
            <a:normAutofit fontScale="25000" lnSpcReduction="20000"/>
          </a:bodyPr>
          <a:lstStyle/>
          <a:p>
            <a:r>
              <a:rPr lang="ru-RU" sz="5500" dirty="0" smtClean="0"/>
              <a:t> Перед вами портрет русского поэта Василия Андреевича Жуковского, написанный в 1816 году русским художником Орестом Кипренским.  Все в этом портрете подчинено раскрытию внутреннего мира поэта-романтика: его задумчивый, самоуглубленный взгляд, колеблемые ветром волосы. Это В.А. Жуковский времени его наибольшей популярности, автор элегий и баллад.</a:t>
            </a:r>
          </a:p>
          <a:p>
            <a:r>
              <a:rPr lang="ru-RU" sz="5500" dirty="0" smtClean="0"/>
              <a:t>Литературные склонности Жуковского проявились еще в отроческом возрасте.  Сам Василий Андреевич считал начальной вехой своего творческого пути 1802 год, когда на страницах журнала «Вестник Европы» был помещен его вольный перевод элегии английского поэта Т. Грея «Сельское кладбище».</a:t>
            </a:r>
          </a:p>
          <a:p>
            <a:r>
              <a:rPr lang="ru-RU" sz="5500" b="1" i="1" dirty="0" smtClean="0"/>
              <a:t>Прочитайте статью о Жуковском в вашем учебнике на стр. 238-239. Ответьте на вопросы:</a:t>
            </a:r>
          </a:p>
          <a:p>
            <a:pPr lvl="0"/>
            <a:r>
              <a:rPr lang="ru-RU" sz="5500" b="1" dirty="0" smtClean="0"/>
              <a:t>В каком </a:t>
            </a:r>
            <a:r>
              <a:rPr lang="ru-RU" sz="5500" dirty="0" smtClean="0"/>
              <a:t>возрасте и с каким произведение дебютировал  Жуковский?</a:t>
            </a:r>
          </a:p>
          <a:p>
            <a:pPr lvl="0"/>
            <a:r>
              <a:rPr lang="ru-RU" sz="5500" b="1" dirty="0" smtClean="0"/>
              <a:t>Каковы</a:t>
            </a:r>
            <a:r>
              <a:rPr lang="ru-RU" sz="5500" dirty="0" smtClean="0"/>
              <a:t> основные мотивы творчества поэта?</a:t>
            </a:r>
          </a:p>
          <a:p>
            <a:pPr lvl="0"/>
            <a:r>
              <a:rPr lang="ru-RU" sz="5500" b="1" dirty="0" smtClean="0"/>
              <a:t>Вспомните</a:t>
            </a:r>
            <a:r>
              <a:rPr lang="ru-RU" sz="5500" dirty="0" smtClean="0"/>
              <a:t>, какой жанр называется элегией. Какие элегии принесли известность Жуковскому?</a:t>
            </a:r>
          </a:p>
          <a:p>
            <a:pPr lvl="0"/>
            <a:r>
              <a:rPr lang="ru-RU" sz="5500" b="1" dirty="0" smtClean="0"/>
              <a:t>Почему</a:t>
            </a:r>
            <a:r>
              <a:rPr lang="ru-RU" sz="5500" dirty="0" smtClean="0"/>
              <a:t> Пушкин назвал поэта «гением перевода»? Баллады каких зарубежных поэтов переводил Жуковский?  </a:t>
            </a:r>
          </a:p>
          <a:p>
            <a:endParaRPr lang="ru-RU" dirty="0"/>
          </a:p>
        </p:txBody>
      </p:sp>
      <p:pic>
        <p:nvPicPr>
          <p:cNvPr id="4" name="Picture 3" descr="C:\Users\Кавайная Няка\Desktop\440px-Bryullov_portrait_of_Zhukovsky.jpg"/>
          <p:cNvPicPr>
            <a:picLocks noChangeAspect="1" noChangeArrowheads="1"/>
          </p:cNvPicPr>
          <p:nvPr/>
        </p:nvPicPr>
        <p:blipFill>
          <a:blip r:embed="rId2" cstate="print"/>
          <a:srcRect/>
          <a:stretch>
            <a:fillRect/>
          </a:stretch>
        </p:blipFill>
        <p:spPr bwMode="auto">
          <a:xfrm>
            <a:off x="1500166" y="642918"/>
            <a:ext cx="1857388" cy="2333359"/>
          </a:xfrm>
          <a:prstGeom prst="rect">
            <a:avLst/>
          </a:prstGeom>
          <a:noFill/>
        </p:spPr>
      </p:pic>
      <p:pic>
        <p:nvPicPr>
          <p:cNvPr id="7170" name="Picture 2" descr="C:\Users\Кавайная Няка\Desktop\1010191-0191_201_.jpg"/>
          <p:cNvPicPr>
            <a:picLocks noChangeAspect="1" noChangeArrowheads="1"/>
          </p:cNvPicPr>
          <p:nvPr/>
        </p:nvPicPr>
        <p:blipFill>
          <a:blip r:embed="rId3" cstate="print"/>
          <a:srcRect/>
          <a:stretch>
            <a:fillRect/>
          </a:stretch>
        </p:blipFill>
        <p:spPr bwMode="auto">
          <a:xfrm>
            <a:off x="1500166" y="3429000"/>
            <a:ext cx="1995869" cy="2643206"/>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325</TotalTime>
  <Words>1497</Words>
  <Application>Microsoft Office PowerPoint</Application>
  <PresentationFormat>Экран (4:3)</PresentationFormat>
  <Paragraphs>71</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Солнцестояние</vt:lpstr>
      <vt:lpstr>Василий Андреевич Жуковский. Баллада «Светлана» (урок литературы в 7 классе по учебнику Г.В.Москвина, Н.Н.Пуряевой, Е.Л.Ерохиной)  </vt:lpstr>
      <vt:lpstr>Цели урока: познакомить учащихся с историей развития жанра баллады; показать отличия баллады от других лирических жанров; провести сравнительному анализ идейного содержания баллады Готфрида Августа Бюргера  «Ленора» в переводе  В.А. Жуковского и баллады Жуковского  «Светлана»; проанализировать идейное содержание баллады «Светлана».   Зрительный ряд: портрет В.А. Жуковского, выставка книг монографического характера по творчеству поэта, сборников его произведений. Компьютерная презентация, подготовленная учителем к данному уроку.   Литературный ряд: баллада Бюргера «Ленора» в переводе Жуковского,баллада Жуковского«Светлана»,«Баллада» В. Зельченко, статьи А.Квятковского и В.Ерофеева о балладе: «Баллада» и «Мир баллады». </vt:lpstr>
      <vt:lpstr>  Сегодня мы с вами познакомимся с жанром, который называется «баллада». На конкурсе «Евровидение-2010» представитель России - музыкальный коллектив  Петра Налича  исполнил песню «Потерянный и забытый». (Звучит фрагмент). К какому жанру можно отнести исполненное  произведение и почему? Можно ли сказать, что эта баллада отличается лиричностью и задушевностью? Баллада хорошо известна как литературный жанр. Почему же стало возможным музыкальное исполнение баллады?    Баллада (плясать)- лирический жанр, возникший в поэзии романских стран. Дело в том, что исторически баллада – это музыкальное произведение на историческую, легендарную тему. Чаще всего этот жанр применялся для прославления героев. В основе сюжета баллады может лежать исторический сюжет с элементами фольклора.  Однако  баллада может нести в себе лирическое и очень задушевное, мелодическое настроение.  На протяжении многовековой истории своего существования этот жанр неоднократно претерпевал различные изменения тематического и структурного характера. Первоначально баллада была лирической хоровой песней. Все это говорит о музыкальности данного жанра.  Прослушайте краткие сообщения ребят о французской, итальянской, английской, немецкой балладах. Подумайте, что в них общего и в чем заключаются различия.</vt:lpstr>
      <vt:lpstr> Классическая французская баллада 14-15 веков – это лирическое произведение без сюжета или с ослабленным сюжетом, состоящее из 28 строк. Стихотворный метр баллады – пятистопный или четырехстопный ямб. Классическая французская баллада является канонической, точно разработанной формой лирического стихотворения. Такие произведения есть в творчестве классиков французской поэзии К. Маро, П. Ронсара (читают французскую  балладу). Итальянская баллада отличается от французской  более свободной формой строфики, примером чему   могут служить баллады Данте и Петрарки (читают итальянскую балладу). Английская баллада не похожа ни на французскую, ни на итальянскую баллады. Она представляет собой  сюжетную эпическую поэму строго строфической формы (обычно это четверостишия), строится  она на фантастическом, легендарно-историческом, бытовом материале. Такова, например, баллада о Робине Гуде. Вспомните, о чем эта баллада? (Просмотр фрагмента фильма). Виднейшими представителями  балладного жанра в Англии были Р. Бернс и Р. Стивенсон. В Германии произошло постепенное изменение баллады от хороводной песни к сюжетной лиро-эпической полупоэме на материале сказаний, легенд или античных мифов. Такие баллады писали Ф. Шиллер, И. Гете. </vt:lpstr>
      <vt:lpstr>Образцом немецкой баллады может служить «Лесной царь» Гете, перевод которой сделан В.А. Жуковским. </vt:lpstr>
      <vt:lpstr> </vt:lpstr>
      <vt:lpstr>Готфрид Август Бюргер-родоначальник немецкой баллады</vt:lpstr>
      <vt:lpstr> Бюргер снял контраст между формой и содержанием благодаря серьезности изложения, которое велось в его поэмах на простом, доступном широкой публике языке. Представьте себе: чудесный страшный сюжет, рассказанный серьезно и захватывающе, - немудрено, что балладе был обеспечен успех! Разумеется, Бюргер  не на столько наивен, чтобы поверить в страшный сюжет и внушить страх читателю. Дело в том, что многое в его балладах превращается в своеобразный символ, обнажающий сложную проблематику, вековые поиски справедливости, а ужасное, таинственное и страшное как бы уходит на второй план. Из поздних баллад широко известны «Песнь храбреца» и «Дочь пастора из Таубенайна». Бюргер хорошо известен и как переводчик, который переводил Шекспира и отрывки из «Илиады» и «Одиссеи», с которыми мы знакомились в этом учебном году. </vt:lpstr>
      <vt:lpstr>Слайд 9</vt:lpstr>
      <vt:lpstr> Необходимо отметить, что в вопросах не зря упоминается А.С.Пушкин. Дело в том, что Александр Сергеевич называл себя учеником В.А.Жуковского. В день, когда Пушкин закончил свою первую поэму «Руслан и Людмила», Василий Андреевич подарил ему свой портрет с многозначительной надписью: «Победителю – ученику от побежденного учителя». Как вы понимаете смысл этой надписи? Не случайно вам был задан вопрос и о переводческой деятельности Жуковского. Поэт считается мастером стихотворного перевода. Жуковский сделал достоянием русской литературы многие жемчужины мирового поэтического искусства. Но переводил он прежде всего то, что отвечало его собственному внутреннему строю, и тем самым чужое становилось для него способом выражения глубоко личных дум и чувств. Жуковский переводил не только элегии и баллады. Хорошо известны его переводы из дренеиндийского и иранского эпосов, а также перевод поэмы Гомера «Одиссея». И только смерть помешала ему завершить начатый перевод «Иллиады»   </vt:lpstr>
      <vt:lpstr>  Баллада Бюргера «Ленора» в переводе Жуковского.   Леноре снится страшный сон. Ее жених  не вернулся с войны. Ленора убита горем, она не может смириться с этой потерей, как советует ей мать, и бунтует. В балладе открыто не выражаются причины гибели Вильгельма, однако читатель понимает, что жених Леноры пал жертвой именно «монархов вражеских держав», которые в войне преследовали свои цели и интересы. Но героиня баллады предъявляет счет за убитого жениха не Фридерику, за которым ее милый пошел на войну, а богу, - адресат выбран на том основании, что именно ему Ленора молилась о возвращении жениха. Ленора перестает ходить в церковь, создает свое представление о рае и аде. За этот грех она жестоко наказана: обезумевшая девушка не видит в Вильгельме мертвеца и позволяет мертвому жениху  увести себя в могилу. Завершается баллада своеобразным итогом, который подводит хор духов, призывая людей к терпению и смирению:            Рука с рукой летает,            Виясь над ней, толпа теней            И так ей припевает:          «Терпи, терпи, хоть ноет грудь;           Творцу в бедах покорна будь»..        К какому выводу подводит читателя поэт? </vt:lpstr>
      <vt:lpstr>        Баллада Жуковского «Светлана» (1812г.) Она является вариацией сюжета баллады «Людмила».   Задание. Прочитайте статью учебника на стр. 239. Чем схожи баллады «Людмила» и «Светлана»?                   Кому посвящена баллада «Светлана»? О чем повествует баллада «Светлана»?                   Перескажите кратко ее сюжет. Какое впечатление произвела на вас эта баллада? Сделайте                    вывод. Попробуйте ответить на вопрос: что общего в сюжетах баллад и чем они отличаются?                                                                                       События баллады «Светлана» перенесены Жуковским в Россию. Баллада                                              начинается с описания народных гаданий. Прочитайте данный отрывок. Поздним                                              вечером, сидя перед зеркалом, Светлана мечтает о далеком суженом и незаметно                                              засыпает. Во сне ей приходится пережить то, что случилось с Людмилой. Светлана                                              просыпается поутру. За окном открывается солнечный пейзаж. Зачитайте этот                                              отрывок. Звенит колокольчик. Сани останавливаются. На пороге появляется                                              настоящий жених, а не мертвый. Временные рамки не обозначены. Хорошо                                              воспроизведен национальный колорит, так же как и в балладе Бюргера, широко                                              используется фантастика. Чем же похожи баллады Бюргера и Жуковского и в чем их                                              различие? Как вы думаете, чем объясняются различия? Сюжеты баллад                                              действительно  схожи. В балладе Василия Андреевича «Светлана»  есть и «черный вран», предвещающий беду, и гроб, и «тайный мрак грядущих дней». Однако в «Светлане» есть то, чего нет и не может быть в балладах Бюргера. Как вы думаете, почему?  Потому что баллада  Жуковского является своего рода литературной шуткой. Сюжетообразующим фактором служит ирония Жуковского по отношению к самому жанру баллады. Фантастика оказывается всего лишь порождением сна, а мрачные балладные ужасы разрешаются неожиданно:           Вот баллады толк моей:           «Лучший друг нам в жизни сей-           Вера в провиденье.           Благ зиждителя закон:           Здесь несчастье – лживый сон;           Счастье – пробужденье». </vt:lpstr>
      <vt:lpstr>Таким образом, в балладе Жуковского существует несколько планов, открывающихся постепенно: -национальный колорит в стилизованной форме; -сон Светланы, в котором  используется сюжет баллады Бюргера «Ленора»; -счастливая явь, перечеркивающая ужасный сон, превращающая «Светлану» в ироническую вариацию на тему баллады немецкого поэта; -ироническое обращение автора к собственному творению,  делающее иронию многослойной:           Улыбнись, моя краса,           На мою балладу;           В ней большие чудеса,           Очень мало складу. Несчастье в контексте баллады – это сон души, а пробуждение – чудесное мгновенье.</vt:lpstr>
      <vt:lpstr>По результатам сравнительного анализа идейного содержания двух баллад учащиеся с помощью учителя делают выводы и записывают их в тетради. (Словарная работа проводится по ходу урока). Ответьте на вопросы 1-5 под условным обозначением «Б», стр. 244.     Заключительный комментарий учителя: обзорный рассказ о дальнейшей истории баллады от Жуковского до наших дней. </vt:lpstr>
      <vt:lpstr>                            Литература к уроку:   1.Афанасьев В.В. Жуковский. – М., 1982. 2.Лазарев В.Л. Уроки Василия Жуковского. – М., 1984. 3.Пугач В.Е. Русская поэзия на уроках литературы. – Спб., - 2003. 4. Русская литература от «Слова о полку Игореве» до наших дней. – Казань, -1995.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Василий Андреевич Жуковский Баллада «Светлана» урок литературы в 7 классе</dc:title>
  <dc:creator>Кавайная Няка</dc:creator>
  <cp:lastModifiedBy>Пользователь</cp:lastModifiedBy>
  <cp:revision>61</cp:revision>
  <dcterms:created xsi:type="dcterms:W3CDTF">2010-06-04T09:51:16Z</dcterms:created>
  <dcterms:modified xsi:type="dcterms:W3CDTF">2012-12-05T16:58:46Z</dcterms:modified>
</cp:coreProperties>
</file>