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notesMasterIdLst>
    <p:notesMasterId r:id="rId40"/>
  </p:notesMasterIdLst>
  <p:sldIdLst>
    <p:sldId id="279" r:id="rId2"/>
    <p:sldId id="280" r:id="rId3"/>
    <p:sldId id="313" r:id="rId4"/>
    <p:sldId id="312" r:id="rId5"/>
    <p:sldId id="274" r:id="rId6"/>
    <p:sldId id="322" r:id="rId7"/>
    <p:sldId id="257" r:id="rId8"/>
    <p:sldId id="326" r:id="rId9"/>
    <p:sldId id="275" r:id="rId10"/>
    <p:sldId id="325" r:id="rId11"/>
    <p:sldId id="311" r:id="rId12"/>
    <p:sldId id="316" r:id="rId13"/>
    <p:sldId id="291" r:id="rId14"/>
    <p:sldId id="328" r:id="rId15"/>
    <p:sldId id="283" r:id="rId16"/>
    <p:sldId id="327" r:id="rId17"/>
    <p:sldId id="286" r:id="rId18"/>
    <p:sldId id="265" r:id="rId19"/>
    <p:sldId id="329" r:id="rId20"/>
    <p:sldId id="287" r:id="rId21"/>
    <p:sldId id="288" r:id="rId22"/>
    <p:sldId id="330" r:id="rId23"/>
    <p:sldId id="308" r:id="rId24"/>
    <p:sldId id="318" r:id="rId25"/>
    <p:sldId id="284" r:id="rId26"/>
    <p:sldId id="292" r:id="rId27"/>
    <p:sldId id="305" r:id="rId28"/>
    <p:sldId id="289" r:id="rId29"/>
    <p:sldId id="304" r:id="rId30"/>
    <p:sldId id="306" r:id="rId31"/>
    <p:sldId id="293" r:id="rId32"/>
    <p:sldId id="294" r:id="rId33"/>
    <p:sldId id="331" r:id="rId34"/>
    <p:sldId id="296" r:id="rId35"/>
    <p:sldId id="324" r:id="rId36"/>
    <p:sldId id="334" r:id="rId37"/>
    <p:sldId id="333" r:id="rId38"/>
    <p:sldId id="33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5" autoAdjust="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54B9A-0EFF-4854-BDD2-300686C6FA13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AA456-2B4E-459B-9E47-13FB010E61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AA456-2B4E-459B-9E47-13FB010E614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B6FBE9-4731-4D0A-B726-ABDEC5FD03E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2D0E94-26B7-403E-BEEF-B32DD74E60A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34E7C-27FA-4FA1-B70B-4AA90D9A617B}" type="datetimeFigureOut">
              <a:rPr lang="ru-RU" smtClean="0"/>
              <a:pPr/>
              <a:t>11.11.2012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C59CA-9378-492E-B8BE-D81F8D2218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xreferat.ru/71/2884-1-primenenie-metoda-proektov-v-nachal-noiy-shkole.html" TargetMode="External"/><Relationship Id="rId2" Type="http://schemas.openxmlformats.org/officeDocument/2006/relationships/hyperlink" Target="http://www.profistart.ru/ps/blog/28008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pedsovet.su/load/145-1-0-457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de-mne.ru/photos/5.07776617E+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816171"/>
          </a:xfrm>
          <a:prstGeom prst="rect">
            <a:avLst/>
          </a:prstGeom>
          <a:noFill/>
        </p:spPr>
      </p:pic>
      <p:pic>
        <p:nvPicPr>
          <p:cNvPr id="1028" name="Picture 4" descr="http://webzon.narod.ru/images/img10612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71942"/>
            <a:ext cx="3714744" cy="2811432"/>
          </a:xfrm>
          <a:prstGeom prst="rect">
            <a:avLst/>
          </a:prstGeom>
          <a:noFill/>
        </p:spPr>
      </p:pic>
      <p:pic>
        <p:nvPicPr>
          <p:cNvPr id="1030" name="Picture 6" descr="http://webzon.narod.ru/images/img10612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4"/>
            <a:ext cx="3486150" cy="26193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87824" y="5157192"/>
            <a:ext cx="273630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ГБОУ СОШ № 274</a:t>
            </a:r>
            <a:endParaRPr lang="ru-RU" sz="24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49694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Рекомендации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для  учителя при  организации  Групповой деятельности: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84784"/>
            <a:ext cx="85689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·  Нельзя принуждать к общей работе детей, которые не хотят вместе   работать;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·   Найти  индивидуальное место ученику, который хочет работать один;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·  Нельзя требовать в классе абсолютной тишины, так как дети должны обменяться мнениями, прежде чем представят «продукт» своего труда;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· В классе существует условный сигнал, говорящий о превышении допустимого уровня шума (обыкновенный колокольчик);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·  Нельзя наказывать детей лишением права участвовать в совместной работе;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·   В групповой работе нельзя ожидать быстрых результатов, всё осваивается практически. Не стоит переходить к более сложной работе, пока не будут проработаны простейшие формы общения. Нужно время, нужна практика, разбор ошибок. Это требует от учителя кропотливой работы.</a:t>
            </a:r>
            <a:endParaRPr lang="ru-RU" sz="16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0"/>
            <a:ext cx="7934992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Групповые формы работы можно использовать на разных этапах урока: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484784"/>
            <a:ext cx="770485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этап актуализации знаний (при выполнении устной работы); </a:t>
            </a:r>
          </a:p>
          <a:p>
            <a:pPr marL="342900" indent="-342900">
              <a:buFontTx/>
              <a:buAutoNum type="arabicPeriod"/>
            </a:pPr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этапе закрепления и повторения (при проведении самостоятельной работы);</a:t>
            </a:r>
          </a:p>
          <a:p>
            <a:pPr marL="342900" indent="-342900">
              <a:buAutoNum type="arabicPeriod"/>
            </a:pPr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этапе открытия новых знаний (при реализации проблемных ситуаций);</a:t>
            </a:r>
          </a:p>
          <a:p>
            <a:pPr marL="342900" indent="-342900">
              <a:buAutoNum type="arabicPeriod"/>
            </a:pPr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 подведении итога урока (при выполнении  обобщений и формулировки выводов).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0"/>
            <a:ext cx="793499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Групповая форма работы при закреплении и повторении: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357430"/>
            <a:ext cx="856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В СВОЕЙ работе с учениками </a:t>
            </a:r>
            <a:r>
              <a:rPr lang="ru-RU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используЮ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преимущественно групповую форму работы на этапе закрепления и повторения.</a:t>
            </a:r>
          </a:p>
          <a:p>
            <a:pPr marL="342900" indent="-342900"/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0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ХоЧУ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поделиться опытом групповой работы в теме  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«Устные приёмы сложения и вычитания двузначных чисел».</a:t>
            </a:r>
          </a:p>
          <a:p>
            <a:pPr marL="342900" indent="-342900"/>
            <a:endParaRPr lang="ru-RU" sz="20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На данном этапе целесообразно использовать пособие из комплекта 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spectra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</a:p>
          <a:p>
            <a:pPr marL="342900" indent="-342900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pPr marL="342900" indent="-342900"/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на\Documents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042852" cy="3241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 descr="C:\Users\марина\Documents\Мои сканированные изображения\2012-02 (фев)\сканирование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" y="5013176"/>
            <a:ext cx="4067944" cy="17192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4" descr="C:\Users\марина\Documents\Мои сканированные изображения\2012-02 (фев)\сканирование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5448" y="0"/>
            <a:ext cx="4968552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79512" y="404664"/>
            <a:ext cx="370790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spectra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1484784"/>
            <a:ext cx="793499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процессе подготовки к вычитанию однозначных чисел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рина\Pictures\Новая папка (4)\S7300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марина\Pictures\Новая папка (4)\S7300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4379979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марина\Pictures\Новая папка (4)\S7300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6632"/>
            <a:ext cx="4355976" cy="344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44008" y="3944090"/>
            <a:ext cx="4499992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Трудное  задание  всегда  легче выполнять вместе.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Недаром говорят: "Одна голова - хорошо, а две - лучше!"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если работать группой</a:t>
            </a:r>
            <a:r>
              <a:rPr kumimoji="0" lang="ru-RU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тогда любое задание         ВЫПОЛНИМО.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dirty="0" smtClean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70790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spectra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7664" y="1052736"/>
            <a:ext cx="67687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одном из последующих уроков учащиеся  закрепляли приёмы вычитания:</a:t>
            </a:r>
          </a:p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- из двузначного числа однозначное без перехода через   десяток; </a:t>
            </a:r>
          </a:p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-   с переходом через десяток;</a:t>
            </a:r>
          </a:p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- из двузначного числа двузначное без перехода через десяток;</a:t>
            </a:r>
          </a:p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- с переходом через десяток.</a:t>
            </a:r>
          </a:p>
          <a:p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Некоторым детям вычитание даётся с трудом, т.к. приёмы вычислений разные. ОНИ ИХ ПУТАЮТ.</a:t>
            </a:r>
          </a:p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А в группе такая работа даёт хороший результат,</a:t>
            </a:r>
          </a:p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Ведь в процессе вычислений дети делятся друг с другом своими знаниями.</a:t>
            </a:r>
          </a:p>
          <a:p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916832"/>
            <a:ext cx="3178696" cy="2448272"/>
          </a:xfrm>
        </p:spPr>
        <p:txBody>
          <a:bodyPr>
            <a:normAutofit/>
          </a:bodyPr>
          <a:lstStyle/>
          <a:p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 descr="C:\Users\марина\Pictures\Новая папка (4)\S730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272808" cy="609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67744" y="6309320"/>
            <a:ext cx="4407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Результат – собранная пирамида</a:t>
            </a:r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ина\Pictures\панкова\DSC0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6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 descr="C:\Users\марина\Pictures\DSC0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90336"/>
            <a:ext cx="76746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Крайне важно пробудить в детях интерес к математике. Помочь в этом могут игровые элементы на уроке, которые имеют успех у школьников всех возрастов.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404664"/>
            <a:ext cx="793499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Групповая работа в форме игры 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332656"/>
            <a:ext cx="51480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/>
          </a:p>
          <a:p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Менкес </a:t>
            </a:r>
          </a:p>
          <a:p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Марина Васильевна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/>
          </a:p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Почетный работник общего образования Российской Федерации,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Ветеран труда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Учитель высшей категории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Председатель методического объединения учителей начальных классов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Моя фот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3731438" cy="551723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арина\Pictures\Новая папка (4)\S7300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88024" cy="4725144"/>
          </a:xfrm>
          <a:prstGeom prst="rect">
            <a:avLst/>
          </a:prstGeom>
          <a:noFill/>
        </p:spPr>
      </p:pic>
      <p:pic>
        <p:nvPicPr>
          <p:cNvPr id="7171" name="Picture 3" descr="C:\Users\марина\Pictures\Новая папка (4)\S7300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9924" y="2924944"/>
            <a:ext cx="5244075" cy="39330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734342"/>
            <a:ext cx="3851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 – путешествие «В космос!» 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0"/>
            <a:ext cx="5148064" cy="18158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Вычитание однозначных чисел на основе   Состава числа 10.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марина\Pictures\Новая папка (4)\S7300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924944"/>
            <a:ext cx="4860032" cy="3933056"/>
          </a:xfrm>
          <a:prstGeom prst="rect">
            <a:avLst/>
          </a:prstGeom>
          <a:noFill/>
        </p:spPr>
      </p:pic>
      <p:pic>
        <p:nvPicPr>
          <p:cNvPr id="4" name="Picture 2" descr="C:\Users\марина\Pictures\Новая папка (4)\S7300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4860032" cy="3356992"/>
          </a:xfrm>
          <a:prstGeom prst="rect">
            <a:avLst/>
          </a:prstGeom>
          <a:noFill/>
        </p:spPr>
      </p:pic>
      <p:pic>
        <p:nvPicPr>
          <p:cNvPr id="8196" name="Picture 4" descr="C:\Users\марина\Pictures\Новая папка (4)\S7300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4283968" cy="3933056"/>
          </a:xfrm>
          <a:prstGeom prst="rect">
            <a:avLst/>
          </a:prstGeom>
          <a:noFill/>
        </p:spPr>
      </p:pic>
      <p:pic>
        <p:nvPicPr>
          <p:cNvPr id="8197" name="Picture 5" descr="C:\Users\марина\Pictures\Новая папка (4)\S7300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55976" cy="29249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627784" y="2852936"/>
            <a:ext cx="6516216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 – путешествие «На остров Вычитания» 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323528" y="626205"/>
            <a:ext cx="8496944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С целью привлечь каждого ребенка к решению устных упражнений используем</a:t>
            </a:r>
            <a:r>
              <a:rPr kumimoji="0" lang="ru-RU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такой вид групповой работы, как </a:t>
            </a:r>
            <a:endParaRPr kumimoji="0" lang="ru-RU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«математическая эстафета».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32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Эту игру можно проводить как в начале урока (с целью повторения ранее изученного), так и в конце (на этапе закрепления пройденного материала).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Класс делится на 4- 6 команд. Игроки каждой команды поочередно выполняют серию однотипных заданий, которые заранее выписывают на доске и заготавливают на каждую команду отдельно, причем каждому необходимо проверить предыдущие выполненные задания и исправить ошибки, если таковые имеются. Выигрывает команда, первой справившаяся со всеми заданиями и верно их решившая.</a:t>
            </a:r>
            <a:endParaRPr kumimoji="0" lang="ru-RU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0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ина\Pictures\S7300185 (frame 618)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28117" cy="4221088"/>
          </a:xfrm>
          <a:prstGeom prst="rect">
            <a:avLst/>
          </a:prstGeom>
          <a:noFill/>
        </p:spPr>
      </p:pic>
      <p:pic>
        <p:nvPicPr>
          <p:cNvPr id="1027" name="Picture 3" descr="C:\Users\марина\Pictures\S7300185 (frame 1794)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46" y="3068960"/>
            <a:ext cx="5052053" cy="37890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528" y="4725144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Эстафета «Букет для мамы»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0"/>
            <a:ext cx="793499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Групповая форма работы на этапе открытия новых знаний: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700808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При знакомстве со сложением и вычитанием в пределах 100 составляем алгоритм поразрядного сложения чисел.</a:t>
            </a:r>
          </a:p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spectra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есть пособия, которые обозначают отдельные единицы, десятки, сотни и т.д. </a:t>
            </a:r>
          </a:p>
          <a:p>
            <a:endParaRPr lang="ru-RU" sz="20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Работая с большим интересом, ученики  освоили способ действий, дополняя число до ближайшего, оканчивающегося нулём, а потом прибавляли оставшиеся единицы и аналогично выполняли вычитание.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рина\Pictures\S7300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5436096" cy="4077072"/>
          </a:xfrm>
          <a:prstGeom prst="rect">
            <a:avLst/>
          </a:prstGeom>
          <a:noFill/>
        </p:spPr>
      </p:pic>
      <p:pic>
        <p:nvPicPr>
          <p:cNvPr id="4" name="Picture 2" descr="C:\Users\марина\Pictures\S7300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1947" y="3068960"/>
            <a:ext cx="5052053" cy="3789040"/>
          </a:xfrm>
          <a:prstGeom prst="rect">
            <a:avLst/>
          </a:prstGeom>
          <a:noFill/>
        </p:spPr>
      </p:pic>
      <p:pic>
        <p:nvPicPr>
          <p:cNvPr id="5" name="Picture 2" descr="C:\Users\марина\Pictures\S7300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3995936" cy="3573016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907704" y="6304002"/>
            <a:ext cx="4824536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у нас всё получилось!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марина\Pictures\S7300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860032" y="0"/>
            <a:ext cx="4283968" cy="31700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Групповая</a:t>
            </a:r>
            <a:r>
              <a:rPr kumimoji="0" lang="ru-RU" sz="20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форма работы целесообразна при выполнении 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лабораторных работ,</a:t>
            </a:r>
            <a:r>
              <a:rPr kumimoji="0" lang="ru-RU" sz="20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например,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 изучении понятия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Масса как величина». С этой целью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роводим опыты.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нализируем, делаем выводы.</a:t>
            </a:r>
            <a:endParaRPr kumimoji="0" lang="ru-RU" sz="20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марина\Pictures\S730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2914"/>
            <a:ext cx="4499992" cy="3665085"/>
          </a:xfrm>
          <a:prstGeom prst="rect">
            <a:avLst/>
          </a:prstGeom>
          <a:noFill/>
        </p:spPr>
      </p:pic>
      <p:pic>
        <p:nvPicPr>
          <p:cNvPr id="2050" name="Picture 2" descr="C:\Users\марина\Pictures\S7300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4916946" cy="357301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1772816"/>
            <a:ext cx="7934992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Групповая работа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над текстовой задачей</a:t>
            </a: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марина\Pictures\Новая папка (4)\S730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80928"/>
            <a:ext cx="4788023" cy="4077072"/>
          </a:xfrm>
          <a:prstGeom prst="rect">
            <a:avLst/>
          </a:prstGeom>
          <a:noFill/>
        </p:spPr>
      </p:pic>
      <p:pic>
        <p:nvPicPr>
          <p:cNvPr id="59395" name="Picture 3" descr="C:\Users\марина\Pictures\Новая папка (4)\S730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9516" y="2780928"/>
            <a:ext cx="4344484" cy="4077072"/>
          </a:xfrm>
          <a:prstGeom prst="rect">
            <a:avLst/>
          </a:prstGeom>
          <a:noFill/>
        </p:spPr>
      </p:pic>
      <p:pic>
        <p:nvPicPr>
          <p:cNvPr id="59396" name="Picture 4" descr="C:\Users\марина\Pictures\Новая папка (4)\S73001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32040" cy="270892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32040" y="33265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Особое внимание на уроках математики в начальных классах уделяется учителем  обучению решения текстовых задач.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44824"/>
            <a:ext cx="8568952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-85725" algn="l"/>
              </a:tabLst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Объединяемся   в группы, распределяем роли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-85725" algn="l"/>
              </a:tabLst>
            </a:pP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1)    А -  </a:t>
            </a:r>
            <a:r>
              <a:rPr lang="ru-RU" sz="20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аналитик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- задаёт вопросы по содержанию задачи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Ф.И…………………………………………………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2)  КМ -  </a:t>
            </a:r>
            <a:r>
              <a:rPr lang="ru-RU" sz="20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конструктор модели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– отвечает за точность схемы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Ф.И. ………………………………………… ……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3) П  -  </a:t>
            </a:r>
            <a:r>
              <a:rPr lang="ru-RU" sz="20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плановик 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– организует составление плана решения задачи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Ф.И. ………………………………………………..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4)   О -  </a:t>
            </a:r>
            <a:r>
              <a:rPr lang="ru-RU" sz="20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оформитель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– записывает решение задачи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Ф.И. ………………………………………………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5)  В -  </a:t>
            </a:r>
            <a:r>
              <a:rPr lang="ru-RU" sz="2000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выступающий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- проговаривает решение группе, затем классу.</a:t>
            </a:r>
            <a:endParaRPr lang="ru-RU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88640"/>
            <a:ext cx="7934992" cy="1315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Правила работы в группе над задачей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рина\Pictures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776864" cy="597842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764704"/>
            <a:ext cx="8712968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1) </a:t>
            </a:r>
            <a:r>
              <a:rPr lang="ru-RU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Читаем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задачу, </a:t>
            </a:r>
            <a:r>
              <a:rPr lang="ru-RU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подчёркиваем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опорные слова.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2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) А 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аналитик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спрашивает: - О чём говорится в задаче?</a:t>
            </a:r>
          </a:p>
          <a:p>
            <a:pPr marL="1257300"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-  Что известно?</a:t>
            </a:r>
          </a:p>
          <a:p>
            <a:pPr marL="1257300"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-  Что нужно найти?</a:t>
            </a:r>
          </a:p>
          <a:p>
            <a:pPr marL="1257300"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-  Всем понятен вопрос задачи?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3)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КМ  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конструктор модели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проговаривает: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- Составляем  </a:t>
            </a:r>
            <a:r>
              <a:rPr lang="ru-RU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краткую запись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схему, таблицу.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- Что известно? Какой вопрос?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4)П  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плановик 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спрашивает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:  - Что можно узнать сначала?</a:t>
            </a:r>
          </a:p>
          <a:p>
            <a:pPr marL="1485900"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- Каким действием?</a:t>
            </a:r>
          </a:p>
          <a:p>
            <a:pPr marL="1485900"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- Что можно узнать потом, если известно… и …?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- Каким действием? и т.д.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Составляем </a:t>
            </a:r>
            <a:r>
              <a:rPr lang="ru-RU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план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решения задачи.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5)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 </a:t>
            </a:r>
            <a:r>
              <a:rPr lang="ru-RU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оформитель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уточняет каждое действие, результаты вычисления, наименования, пояснения, фиксирует на общем листе или маркерной доске.</a:t>
            </a:r>
            <a:r>
              <a:rPr lang="ru-RU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Записываем решение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задачи, ответ (в тетради).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6) В </a:t>
            </a:r>
            <a:r>
              <a:rPr lang="ru-RU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выступающий  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проговаривает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решение группе, затем классу. </a:t>
            </a:r>
            <a:endParaRPr lang="ru-RU" sz="12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(3)</a:t>
            </a:r>
            <a:endParaRPr lang="ru-RU" sz="1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0"/>
            <a:ext cx="7934992" cy="6783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Рабочая карта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0"/>
            <a:ext cx="7934992" cy="67832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Итог урока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79512" y="997279"/>
            <a:ext cx="874846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ru-RU" sz="20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Завершить урок можно, применив такие методы, как игра. НАПРИМЕР,  «Ромашка».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Дети отрывают лепестки ромашки, по кругу передают разноцветные листы и отвечают на главные вопросы,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относящиеся к теме урока, мероприятия, записанные на обратной стороне.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Эти методы помогают эффективно, грамотно и интересно подвести итоги урока.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«Для учителя этот этап очень важен, поскольку позволяет выяснить,  что ученики усвоили хорошо, а на что необходимо обратить внимание на следующем уроке.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Кроме того, обратная связь позволяет учителю скорректировать последующую работу».                                      </a:t>
            </a:r>
            <a:r>
              <a:rPr kumimoji="0" lang="ru-RU" sz="12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12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4)</a:t>
            </a:r>
            <a:endParaRPr kumimoji="0" lang="ru-RU" sz="12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3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рина\Pictures\S730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0"/>
            <a:ext cx="793499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Положительные моменты работы группами: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endParaRPr lang="ru-RU" b="1" dirty="0" smtClean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 smtClean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395536" y="1907540"/>
            <a:ext cx="842493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2400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</a:t>
            </a: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</a:t>
            </a:r>
            <a:r>
              <a:rPr kumimoji="0" lang="ru-RU" sz="2400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коммуникативных компетенций;</a:t>
            </a:r>
          </a:p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умения слушать и слышать  товарищей;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развитие оценки и самооценки;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развитие уверенности в своих знаниях, но не самоуверенности.</a:t>
            </a:r>
            <a:endParaRPr kumimoji="0" lang="ru-RU" sz="24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3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93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0"/>
            <a:ext cx="793499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Отрицательные стороны работы группами: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23528" y="1556792"/>
            <a:ext cx="842493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некоторые дети отмалчиваются, теряются;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необходим дополнительный раздаточный материал, который готовит учитель;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трудно следить одновременно за работой всех групп;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объективность оценки за работу иногда нарушается.</a:t>
            </a:r>
            <a:endParaRPr kumimoji="0" lang="ru-RU" sz="2400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Учителю в своей работе надо обратить внимание на то , что при комплектовании групп важно учитывать характер межличностных отношений учащихся.  </a:t>
            </a:r>
          </a:p>
          <a:p>
            <a:endParaRPr lang="ru-RU" sz="2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Психолог </a:t>
            </a:r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Ю.Н.Кулюткин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по этому поводу пишет: 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«В группу должны подбираться учащиеся, между которыми сложились отношения доброжелательности. Только в этом случае возникает психологическая атмосфера взаимопонимания и взаимопомощи, снимаются тревожность и страх».</a:t>
            </a:r>
          </a:p>
          <a:p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2564904"/>
            <a:ext cx="8229600" cy="1143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СПАСИБО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kumimoji="0" lang="ru-RU" sz="40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Что почитать о групповой форме работы?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296597" cy="5373216"/>
          </a:xfrm>
        </p:spPr>
        <p:txBody>
          <a:bodyPr>
            <a:noAutofit/>
          </a:bodyPr>
          <a:lstStyle/>
          <a:p>
            <a:r>
              <a:rPr lang="ru-RU" sz="1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Цукерман</a:t>
            </a: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Г.А. Введение в школьную жизнь. - М.: Новая жизнь, 1994. </a:t>
            </a:r>
          </a:p>
          <a:p>
            <a:r>
              <a:rPr lang="ru-RU" sz="1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Цукерман</a:t>
            </a: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Г.А. Виды общения в обучении. Томск : Пеленг, 1993.</a:t>
            </a:r>
          </a:p>
          <a:p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Глазкова А. Организация индивидуальной, групповой, коллективной деятельности. // Начальная школа.- 1999,   № 10 </a:t>
            </a:r>
          </a:p>
          <a:p>
            <a:r>
              <a:rPr lang="ru-RU" sz="1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Чередов</a:t>
            </a: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И.М. Формы учебной работы в средней школе: Книга для учителя. М.: Просвещение, 1988</a:t>
            </a:r>
          </a:p>
          <a:p>
            <a:r>
              <a:rPr lang="ru-RU" sz="1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Курятов</a:t>
            </a: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В.М. Как организовать обучение в малых группах. СПб.: Педагогика, 2000</a:t>
            </a:r>
          </a:p>
          <a:p>
            <a:pPr>
              <a:buFontTx/>
              <a:buNone/>
            </a:pP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Танцоров С.Т. Групповая работа в развивающем обучении. Рига: «Эксперимент», 1996 </a:t>
            </a:r>
          </a:p>
          <a:p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Ю.Н. </a:t>
            </a:r>
            <a:r>
              <a:rPr lang="ru-RU" sz="1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Кулюткин</a:t>
            </a: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Психология обучения взрослых.-М.,1985, с.119 </a:t>
            </a:r>
          </a:p>
          <a:p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Урок в восьмилетней школе/Под ред. М.А. Данилова. М., 1966. С. 184/</a:t>
            </a:r>
          </a:p>
          <a:p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Краткий справочник по педагогической технологии. / Под ред. Н.Е. </a:t>
            </a:r>
            <a:r>
              <a:rPr lang="ru-RU" sz="18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Щурковой</a:t>
            </a:r>
            <a:r>
              <a:rPr lang="ru-RU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М.: Новая школа, 1997./</a:t>
            </a:r>
            <a:endParaRPr lang="ru-RU" sz="1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nimBg="1"/>
      <p:bldP spid="3277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437849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Краткий справочник по педагогической технологии. / Под ред. Н.Е. </a:t>
            </a:r>
            <a:r>
              <a:rPr lang="ru-RU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Щурковой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М.: Новая школа, 1997.)</a:t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Ю.Н. </a:t>
            </a:r>
            <a:r>
              <a:rPr lang="ru-RU" sz="1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Кулюткин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Психология обучения взрослых.-М.,1985, с.119/</a:t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1. </a:t>
            </a:r>
            <a:r>
              <a:rPr lang="ru-RU" sz="1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2"/>
              </a:rPr>
              <a:t>http://www.profistart.ru/ps/blog/28008.html</a:t>
            </a:r>
            <a:r>
              <a:rPr lang="ru-RU" sz="1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u="sng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2. </a:t>
            </a:r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3"/>
              </a:rPr>
              <a:t>http://xreferat.ru/71/2884-1-primenenie-metoda-proektov-v-nachal-noiy-shkole.html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3.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Экспериментальная разработка «Обучение распределению ролей в группе 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(на примере решения задач на уроках математики)»</a:t>
            </a: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Ткаченко Римма Анатольевна</a:t>
            </a:r>
            <a:b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4.  </a:t>
            </a:r>
            <a:r>
              <a:rPr lang="en-US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hlinkClick r:id="rId4"/>
              </a:rPr>
              <a:t>http://pedsovet.su/load/145-1-0-4578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 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24744"/>
            <a:ext cx="8208912" cy="37856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«Использование групповой и парной форм работы на уроках математики»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76672"/>
            <a:ext cx="7643834" cy="31700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«Страшная опасность – это безделье за партой; безделье шесть часов ежедневно, безделье месяцы и годы. Это развращает, морально калечит человека – и ни что не может возместить того, что упущено в самой главной сфере, где человек должен быть тружеником – в сфере мысли».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В. А. Сухомлинский 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4149080"/>
            <a:ext cx="6146486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Групповая  деятельность – 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это «организованное взаимодействие двух или более индивидов как совокупного субъекта с миром, объединенных единой целью и совместными усилиями по ее достижению»                        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Е.Н.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Щуркова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С введением новых стандартов, многие учителя в начальной школе стали использовать новую форму организации учебного процесса - групповую.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Групповая работа – это совместная деятельность 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детей и учителя, где реализуются все виды взаимодействий: </a:t>
            </a:r>
            <a:r>
              <a:rPr lang="ru-RU" sz="2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«учитель – ученик, ученик- ученик, ученик – группа, ученик – учитель</a:t>
            </a: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На смену репродуктивной деятельности приходит исследовательская, поисковая, коллективно – распределенная деятельность. </a:t>
            </a:r>
          </a:p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Групповую работу характеризует непосредственное взаимодействие между учащимися, их совместная согласованная деятельность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                                                           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(1)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357167"/>
            <a:ext cx="81439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endParaRPr lang="ru-RU" sz="4000" dirty="0"/>
          </a:p>
          <a:p>
            <a:pPr algn="ctr"/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00166" y="357166"/>
            <a:ext cx="6314806" cy="646331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 групповой работы: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1928802"/>
            <a:ext cx="87154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-взаимообогащение,</a:t>
            </a:r>
            <a:endParaRPr lang="en-US" sz="2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воспитание коммуникативной культуры учащихся,</a:t>
            </a:r>
            <a:endParaRPr lang="en-US" sz="2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Воспитание культурных навыков ведения дискуссий, умение строить свое поведение с учетом позиций других людей</a:t>
            </a:r>
            <a:endParaRPr lang="en-US" sz="2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240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-приобретения навыков, необходимых для жизни в обществе, ответственность, такт.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0648"/>
            <a:ext cx="839782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применения Групповой формы работы: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3116"/>
            <a:ext cx="842968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растет самокритичность ребенка,</a:t>
            </a:r>
          </a:p>
          <a:p>
            <a:pPr lvl="0">
              <a:buFontTx/>
              <a:buChar char="-"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возрастает глубина изучаемого материала,</a:t>
            </a:r>
          </a:p>
          <a:p>
            <a:pPr lvl="0">
              <a:buFontTx/>
              <a:buChar char="-"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растет познавательная и творческая самостоятельность учащихся,</a:t>
            </a:r>
          </a:p>
          <a:p>
            <a:pPr lvl="0">
              <a:buFontTx/>
              <a:buChar char="-"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возрастает сплоченность класса,</a:t>
            </a:r>
          </a:p>
          <a:p>
            <a:pPr lvl="0">
              <a:buFontTx/>
              <a:buChar char="-"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меняется характер взаимоотношений между детьми, дети согласовывают свои действия,</a:t>
            </a:r>
          </a:p>
          <a:p>
            <a:pPr lvl="0">
              <a:buFontTx/>
              <a:buChar char="-"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FontTx/>
              <a:buChar char="-"/>
            </a:pPr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учатся делать выводы по предметному содержанию,</a:t>
            </a:r>
          </a:p>
          <a:p>
            <a:pPr lvl="0">
              <a:buFontTx/>
              <a:buChar char="-"/>
            </a:pPr>
            <a:endParaRPr lang="ru-RU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 формируется терминологическая речь.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0"/>
            <a:ext cx="793499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Подготовительная работа к Групповой деятельности: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836712"/>
            <a:ext cx="838842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Правила работы в группе</a:t>
            </a:r>
            <a:endParaRPr lang="en-U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1.Работай в группе дружно, помни - вы одна команда.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2.Принимай активное участие в работе, не стой в стороне.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3.Не бойся высказывать своё мнение.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4.Работай тихо, не старайся всех перекричать. Уважай  мнение других участников группы.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5.Думай сам, а не рассчитывай на других.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6. Отвечай у доски громко, чётко, кратко.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7. В случае неправильного ответа группы не вини никого, отвечай за себя. Помни, что каждый человек имеет право на ошибку.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8. Если вы не можете выбрать того, кто будет представлять вашу группу у доски, то примените считалочку или жребий</a:t>
            </a:r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                               (2)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499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</TotalTime>
  <Words>1405</Words>
  <Application>Microsoft Office PowerPoint</Application>
  <PresentationFormat>Экран (4:3)</PresentationFormat>
  <Paragraphs>203</Paragraphs>
  <Slides>38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Что почитать о групповой форме работы?</vt:lpstr>
      <vt:lpstr>Краткий справочник по педагогической технологии. / Под ред. Н.Е. Щурковой. М.: Новая школа, 1997.)  Ю.Н. Кулюткин. Психология обучения взрослых.-М.,1985, с.119/        1. http://www.profistart.ru/ps/blog/28008.html 2. http://xreferat.ru/71/2884-1-primenenie-metoda-proektov-v-nachal-noiy-shkole.html 3. Экспериментальная разработка «Обучение распределению ролей в группе  (на примере решения задач на уроках математики)» Ткаченко Римма Анатольевна 4.  http://pedsovet.su/load/145-1-0-4578 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</dc:creator>
  <cp:lastModifiedBy>марина</cp:lastModifiedBy>
  <cp:revision>136</cp:revision>
  <dcterms:created xsi:type="dcterms:W3CDTF">2012-02-06T16:11:28Z</dcterms:created>
  <dcterms:modified xsi:type="dcterms:W3CDTF">2012-11-11T08:59:46Z</dcterms:modified>
</cp:coreProperties>
</file>