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7" r:id="rId5"/>
    <p:sldId id="259" r:id="rId6"/>
    <p:sldId id="260" r:id="rId7"/>
    <p:sldId id="271" r:id="rId8"/>
    <p:sldId id="262" r:id="rId9"/>
    <p:sldId id="275" r:id="rId10"/>
    <p:sldId id="274" r:id="rId11"/>
    <p:sldId id="265" r:id="rId12"/>
    <p:sldId id="272" r:id="rId13"/>
    <p:sldId id="27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cat>
            <c:strRef>
              <c:f>Лист1!$A$2:$A$4</c:f>
              <c:strCache>
                <c:ptCount val="3"/>
                <c:pt idx="0">
                  <c:v>нравится питание</c:v>
                </c:pt>
                <c:pt idx="1">
                  <c:v>не нравится питание</c:v>
                </c:pt>
                <c:pt idx="2">
                  <c:v>не определились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cat>
            <c:strRef>
              <c:f>Лист2!$A$2:$A$5</c:f>
              <c:strCache>
                <c:ptCount val="4"/>
                <c:pt idx="0">
                  <c:v>самые предпочитаемые блюда</c:v>
                </c:pt>
                <c:pt idx="1">
                  <c:v>фрукты</c:v>
                </c:pt>
                <c:pt idx="2">
                  <c:v>пицца</c:v>
                </c:pt>
                <c:pt idx="3">
                  <c:v>сосиска в тесте</c:v>
                </c:pt>
              </c:strCache>
            </c:strRef>
          </c:cat>
          <c:val>
            <c:numRef>
              <c:f>Лист2!$B$2:$B$5</c:f>
              <c:numCache>
                <c:formatCode>General</c:formatCode>
                <c:ptCount val="4"/>
                <c:pt idx="1">
                  <c:v>43</c:v>
                </c:pt>
                <c:pt idx="2">
                  <c:v>38</c:v>
                </c:pt>
                <c:pt idx="3">
                  <c:v>35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092195330216518"/>
          <c:y val="2.6036563173660078E-4"/>
          <c:w val="0.31574494666703995"/>
          <c:h val="0.99947926873652659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Pt>
            <c:idx val="7"/>
            <c:explosion val="3"/>
          </c:dPt>
          <c:cat>
            <c:strRef>
              <c:f>Лист4!$A$2:$A$9</c:f>
              <c:strCache>
                <c:ptCount val="8"/>
                <c:pt idx="0">
                  <c:v>творог</c:v>
                </c:pt>
                <c:pt idx="1">
                  <c:v>компот</c:v>
                </c:pt>
                <c:pt idx="2">
                  <c:v>омлет</c:v>
                </c:pt>
                <c:pt idx="3">
                  <c:v>кисель</c:v>
                </c:pt>
                <c:pt idx="4">
                  <c:v>молоко</c:v>
                </c:pt>
                <c:pt idx="5">
                  <c:v>сыр</c:v>
                </c:pt>
                <c:pt idx="6">
                  <c:v>кефир</c:v>
                </c:pt>
                <c:pt idx="7">
                  <c:v>рыба</c:v>
                </c:pt>
              </c:strCache>
            </c:strRef>
          </c:cat>
          <c:val>
            <c:numRef>
              <c:f>Лист4!$B$2:$B$9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0.59375</cdr:x>
      <cdr:y>0.31594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0"/>
          <a:ext cx="135732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600" b="0" cap="none" spc="0" dirty="0">
            <a:ln w="10160">
              <a:solidFill>
                <a:schemeClr val="accent1"/>
              </a:solidFill>
              <a:prstDash val="solid"/>
            </a:ln>
            <a:solidFill>
              <a:srgbClr val="FFFFFF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50019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Разговор о правильном питании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лана\Desktop\dieta-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2143116"/>
            <a:ext cx="3571901" cy="4332296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dieta-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472440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42875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Изучаем школьное меню!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4480" y="1428736"/>
            <a:ext cx="6429420" cy="49292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Понедельник – </a:t>
            </a:r>
            <a:r>
              <a:rPr lang="ru-RU" sz="2400" b="1" dirty="0" smtClean="0">
                <a:solidFill>
                  <a:schemeClr val="tx1"/>
                </a:solidFill>
              </a:rPr>
              <a:t>пирожки с повидлом, чай с сахаром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Вторник</a:t>
            </a:r>
            <a:r>
              <a:rPr lang="ru-RU" sz="2400" b="1" dirty="0" smtClean="0">
                <a:solidFill>
                  <a:srgbClr val="002060"/>
                </a:solidFill>
              </a:rPr>
              <a:t> - борщ, компот из свежих яблок, хлеб пшеничный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Среда</a:t>
            </a:r>
            <a:r>
              <a:rPr lang="ru-RU" sz="2400" b="1" dirty="0" smtClean="0">
                <a:solidFill>
                  <a:srgbClr val="002060"/>
                </a:solidFill>
              </a:rPr>
              <a:t> - – каша манная, чай с сахаром и лимоном, хлеб пшеничный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Четверг</a:t>
            </a:r>
            <a:r>
              <a:rPr lang="ru-RU" sz="2400" b="1" dirty="0" smtClean="0">
                <a:solidFill>
                  <a:srgbClr val="002060"/>
                </a:solidFill>
              </a:rPr>
              <a:t> – макароны отварные, сардельки, соус томатный, чай с сахаром, хлеб пшеничный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Пятница</a:t>
            </a:r>
            <a:r>
              <a:rPr lang="ru-RU" sz="2400" b="1" dirty="0" smtClean="0">
                <a:solidFill>
                  <a:srgbClr val="002060"/>
                </a:solidFill>
              </a:rPr>
              <a:t> – суп полевой с фрикадельками, чай с сахаром, хлеб пшеничный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Светлана\Desktop\dieta-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928794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Советы </a:t>
            </a:r>
            <a:r>
              <a:rPr lang="ru-RU" dirty="0" err="1" smtClean="0">
                <a:solidFill>
                  <a:srgbClr val="FF0000"/>
                </a:solidFill>
              </a:rPr>
              <a:t>Неболита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215238" cy="5072098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Для иммунитета и сердца.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Что есть?</a:t>
            </a:r>
            <a:r>
              <a:rPr lang="ru-RU" sz="2000" dirty="0" smtClean="0">
                <a:solidFill>
                  <a:srgbClr val="7030A0"/>
                </a:solidFill>
              </a:rPr>
              <a:t>  Свежая морковь, блюда из тыквы, зеленые листовые овощи, цитрусовые.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Для выведения шлаков.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Что есть?</a:t>
            </a:r>
            <a:r>
              <a:rPr lang="ru-RU" sz="2000" dirty="0" smtClean="0">
                <a:solidFill>
                  <a:srgbClr val="7030A0"/>
                </a:solidFill>
              </a:rPr>
              <a:t> Отруби и продукты содержащие отруби, капуста и курага.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Для волос и кожи.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Что есть?  </a:t>
            </a:r>
            <a:r>
              <a:rPr lang="ru-RU" sz="2000" dirty="0" smtClean="0">
                <a:solidFill>
                  <a:srgbClr val="7030A0"/>
                </a:solidFill>
              </a:rPr>
              <a:t>Сыр, мясные субпродукты - печень, почки, мозги, яичные желтки.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Для работоспособности и памяти.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Что есть?</a:t>
            </a:r>
            <a:r>
              <a:rPr lang="ru-RU" sz="2000" dirty="0" smtClean="0">
                <a:solidFill>
                  <a:srgbClr val="7030A0"/>
                </a:solidFill>
              </a:rPr>
              <a:t> Морепродукты, орехи, семена , цельно-зерновой хлеб, цельные продукты, печень, дрожжи.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Для зрения.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Что есть?</a:t>
            </a:r>
            <a:r>
              <a:rPr lang="ru-RU" sz="2000" dirty="0" smtClean="0">
                <a:solidFill>
                  <a:srgbClr val="7030A0"/>
                </a:solidFill>
              </a:rPr>
              <a:t> Чернику, свежую тертую морковь со сметаной.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Для молодости.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Что есть?</a:t>
            </a:r>
            <a:r>
              <a:rPr lang="ru-RU" sz="2000" dirty="0" smtClean="0">
                <a:solidFill>
                  <a:srgbClr val="7030A0"/>
                </a:solidFill>
              </a:rPr>
              <a:t> Нерафинированное подсолнечное масло , рисовые и овсяные отруби, орехи.</a:t>
            </a:r>
          </a:p>
          <a:p>
            <a:endParaRPr lang="ru-RU" sz="2000" dirty="0" smtClean="0"/>
          </a:p>
          <a:p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71437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0"/>
            <a:ext cx="6400800" cy="5138758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FF0000"/>
                </a:solidFill>
              </a:rPr>
              <a:t>Сами с усами!</a:t>
            </a:r>
            <a:endParaRPr lang="ru-RU" sz="13800" dirty="0"/>
          </a:p>
        </p:txBody>
      </p:sp>
      <p:pic>
        <p:nvPicPr>
          <p:cNvPr id="7170" name="Picture 2" descr="C:\Users\Светлана\Desktop\dieta-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504"/>
            <a:ext cx="371477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нварь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714609" y="2786056"/>
            <a:ext cx="3571901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ИГРА 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«Наша пищевая тарелка»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7147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Углеводы          Белки  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              Жиры          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121SSCAM\SDC11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"/>
            <a:ext cx="7715304" cy="1714487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 Будьте здоровы!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опроса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14612" y="1571613"/>
          <a:ext cx="3286148" cy="214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000100" y="3786190"/>
          <a:ext cx="292895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932040" y="3717032"/>
          <a:ext cx="342902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072098"/>
          </a:xfrm>
        </p:spPr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rgbClr val="FF0000"/>
                </a:solidFill>
              </a:rPr>
              <a:t>?- </a:t>
            </a:r>
            <a:r>
              <a:rPr lang="ru-RU" sz="7200" b="1" dirty="0" smtClean="0">
                <a:solidFill>
                  <a:schemeClr val="tx2"/>
                </a:solidFill>
              </a:rPr>
              <a:t>обсудим</a:t>
            </a:r>
            <a:r>
              <a:rPr lang="ru-RU" sz="6600" b="1" dirty="0" smtClean="0">
                <a:solidFill>
                  <a:schemeClr val="tx2"/>
                </a:solidFill>
              </a:rPr>
              <a:t/>
            </a:r>
            <a:br>
              <a:rPr lang="ru-RU" sz="6600" b="1" dirty="0" smtClean="0">
                <a:solidFill>
                  <a:schemeClr val="tx2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! –</a:t>
            </a:r>
            <a:r>
              <a:rPr lang="ru-RU" sz="5400" b="1" dirty="0" smtClean="0">
                <a:solidFill>
                  <a:schemeClr val="tx2"/>
                </a:solidFill>
              </a:rPr>
              <a:t> </a:t>
            </a:r>
            <a:r>
              <a:rPr lang="ru-RU" sz="7200" b="1" dirty="0" smtClean="0">
                <a:solidFill>
                  <a:schemeClr val="tx2"/>
                </a:solidFill>
              </a:rPr>
              <a:t>запомним</a:t>
            </a:r>
            <a:r>
              <a:rPr lang="ru-RU" sz="11500" b="1" dirty="0" smtClean="0">
                <a:solidFill>
                  <a:srgbClr val="FF0000"/>
                </a:solidFill>
              </a:rPr>
              <a:t/>
            </a:r>
            <a:br>
              <a:rPr lang="ru-RU" sz="115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. - </a:t>
            </a:r>
            <a:r>
              <a:rPr lang="ru-RU" sz="7200" b="1" dirty="0" smtClean="0">
                <a:solidFill>
                  <a:schemeClr val="tx2"/>
                </a:solidFill>
              </a:rPr>
              <a:t>узнаем</a:t>
            </a:r>
            <a:endParaRPr lang="ru-RU" sz="115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928827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Готовим завтрак, обед, полдник и ужин</a:t>
            </a:r>
            <a:r>
              <a:rPr lang="ru-RU" sz="7200" dirty="0" smtClean="0">
                <a:solidFill>
                  <a:srgbClr val="FF0000"/>
                </a:solidFill>
              </a:rPr>
              <a:t>…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 descr="C:\Users\Светлана\Desktop\dieta-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428868"/>
            <a:ext cx="535785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8588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Меню школьника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3852874"/>
          </a:xfrm>
        </p:spPr>
        <p:txBody>
          <a:bodyPr>
            <a:normAutofit fontScale="25000" lnSpcReduction="20000"/>
          </a:bodyPr>
          <a:lstStyle/>
          <a:p>
            <a:endParaRPr lang="ru-RU" sz="7000" b="1" dirty="0" smtClean="0">
              <a:solidFill>
                <a:srgbClr val="FF0000"/>
              </a:solidFill>
            </a:endParaRPr>
          </a:p>
          <a:p>
            <a:r>
              <a:rPr lang="ru-RU" sz="9600" b="1" dirty="0" smtClean="0">
                <a:solidFill>
                  <a:schemeClr val="bg1"/>
                </a:solidFill>
              </a:rPr>
              <a:t>Завтрак</a:t>
            </a:r>
            <a:r>
              <a:rPr lang="ru-RU" sz="9600" dirty="0" smtClean="0">
                <a:solidFill>
                  <a:schemeClr val="bg1"/>
                </a:solidFill>
              </a:rPr>
              <a:t>    Каша на молоке,</a:t>
            </a:r>
          </a:p>
          <a:p>
            <a:r>
              <a:rPr lang="ru-RU" sz="9600" dirty="0" smtClean="0">
                <a:solidFill>
                  <a:schemeClr val="bg1"/>
                </a:solidFill>
              </a:rPr>
              <a:t> хлеб пшеничный  с маслом, сыр, чай с сахаром (сок).</a:t>
            </a:r>
          </a:p>
          <a:p>
            <a:r>
              <a:rPr lang="ru-RU" sz="9600" b="1" dirty="0" smtClean="0">
                <a:solidFill>
                  <a:schemeClr val="bg1"/>
                </a:solidFill>
              </a:rPr>
              <a:t>Обед </a:t>
            </a:r>
            <a:r>
              <a:rPr lang="ru-RU" sz="9600" dirty="0" smtClean="0">
                <a:solidFill>
                  <a:schemeClr val="bg1"/>
                </a:solidFill>
              </a:rPr>
              <a:t>       Салат из свежих овощей, суп  с гренками, запеканка с    отварным мясом (гречка отварная с котлетой) , компот (кисель), хлеб ржаной.</a:t>
            </a:r>
          </a:p>
          <a:p>
            <a:r>
              <a:rPr lang="ru-RU" sz="9600" b="1" dirty="0" smtClean="0">
                <a:solidFill>
                  <a:schemeClr val="bg1"/>
                </a:solidFill>
              </a:rPr>
              <a:t>Полдник </a:t>
            </a:r>
            <a:r>
              <a:rPr lang="ru-RU" sz="9600" dirty="0" smtClean="0">
                <a:solidFill>
                  <a:schemeClr val="bg1"/>
                </a:solidFill>
              </a:rPr>
              <a:t>      Молоко, творожная запеканка, булочка, фрукты</a:t>
            </a:r>
          </a:p>
          <a:p>
            <a:r>
              <a:rPr lang="ru-RU" sz="9600" b="1" dirty="0" smtClean="0">
                <a:solidFill>
                  <a:schemeClr val="bg1"/>
                </a:solidFill>
              </a:rPr>
              <a:t>Ужин </a:t>
            </a:r>
            <a:r>
              <a:rPr lang="ru-RU" sz="9600" dirty="0" smtClean="0">
                <a:solidFill>
                  <a:schemeClr val="bg1"/>
                </a:solidFill>
              </a:rPr>
              <a:t>          Рыба запеченная, рис, чай с сахаром, хлеб пшеничный, кефир.</a:t>
            </a:r>
          </a:p>
          <a:p>
            <a:r>
              <a:rPr lang="ru-RU" sz="9600" dirty="0" smtClean="0"/>
              <a:t> 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Пирамиды питания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ветлана\Desktop\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175000" cy="4786346"/>
          </a:xfrm>
          <a:prstGeom prst="rect">
            <a:avLst/>
          </a:prstGeom>
          <a:noFill/>
        </p:spPr>
      </p:pic>
      <p:pic>
        <p:nvPicPr>
          <p:cNvPr id="3075" name="Picture 3" descr="C:\Users\Светлана\Desktop\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38100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Традиции питания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38528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Светлана\Desktop\Анна\PICT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857232"/>
            <a:ext cx="4452937" cy="2928934"/>
          </a:xfrm>
          <a:prstGeom prst="rect">
            <a:avLst/>
          </a:prstGeom>
          <a:noFill/>
        </p:spPr>
      </p:pic>
      <p:pic>
        <p:nvPicPr>
          <p:cNvPr id="6148" name="Picture 4" descr="C:\Users\Светлана\Desktop\Анна\PICT0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3857652" cy="2786081"/>
          </a:xfrm>
          <a:prstGeom prst="rect">
            <a:avLst/>
          </a:prstGeom>
          <a:noFill/>
        </p:spPr>
      </p:pic>
      <p:pic>
        <p:nvPicPr>
          <p:cNvPr id="6149" name="Picture 5" descr="C:\Users\Светлана\Desktop\Анна\PICT0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5"/>
            <a:ext cx="4000496" cy="3286125"/>
          </a:xfrm>
          <a:prstGeom prst="rect">
            <a:avLst/>
          </a:prstGeom>
          <a:noFill/>
        </p:spPr>
      </p:pic>
      <p:pic>
        <p:nvPicPr>
          <p:cNvPr id="6150" name="Picture 6" descr="C:\Users\Светлана\Desktop\Анна\PICT0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214686"/>
            <a:ext cx="5429256" cy="3643314"/>
          </a:xfrm>
          <a:prstGeom prst="rect">
            <a:avLst/>
          </a:prstGeom>
          <a:noFill/>
        </p:spPr>
      </p:pic>
      <p:pic>
        <p:nvPicPr>
          <p:cNvPr id="6151" name="Picture 7" descr="C:\Users\Светлана\Desktop\spatel-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1429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358114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Большинство продуктов содержат в себе все питательные вещества, но в разных количествах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Бб</a:t>
            </a:r>
            <a:endParaRPr lang="ru-RU" dirty="0"/>
          </a:p>
        </p:txBody>
      </p:sp>
      <p:pic>
        <p:nvPicPr>
          <p:cNvPr id="4098" name="Picture 2" descr="C:\Users\Светлана\Desktop\dieta-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500174"/>
            <a:ext cx="2143139" cy="1785950"/>
          </a:xfrm>
          <a:prstGeom prst="rect">
            <a:avLst/>
          </a:prstGeom>
          <a:noFill/>
        </p:spPr>
      </p:pic>
      <p:pic>
        <p:nvPicPr>
          <p:cNvPr id="4099" name="Picture 3" descr="C:\Users\Светлана\Desktop\dieta-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2214578" cy="1714512"/>
          </a:xfrm>
          <a:prstGeom prst="rect">
            <a:avLst/>
          </a:prstGeom>
          <a:noFill/>
        </p:spPr>
      </p:pic>
      <p:pic>
        <p:nvPicPr>
          <p:cNvPr id="4100" name="Picture 4" descr="C:\Users\Светлана\Desktop\dieta-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14620"/>
            <a:ext cx="2026607" cy="1543871"/>
          </a:xfrm>
          <a:prstGeom prst="rect">
            <a:avLst/>
          </a:prstGeom>
          <a:noFill/>
        </p:spPr>
      </p:pic>
      <p:pic>
        <p:nvPicPr>
          <p:cNvPr id="4101" name="Picture 5" descr="C:\Users\Светлана\Desktop\dieta-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571744"/>
            <a:ext cx="2298690" cy="1857388"/>
          </a:xfrm>
          <a:prstGeom prst="rect">
            <a:avLst/>
          </a:prstGeom>
          <a:noFill/>
        </p:spPr>
      </p:pic>
      <p:pic>
        <p:nvPicPr>
          <p:cNvPr id="4102" name="Picture 6" descr="C:\Users\Светлана\Desktop\dieta-2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786058"/>
            <a:ext cx="1928826" cy="1714512"/>
          </a:xfrm>
          <a:prstGeom prst="rect">
            <a:avLst/>
          </a:prstGeom>
          <a:noFill/>
        </p:spPr>
      </p:pic>
      <p:pic>
        <p:nvPicPr>
          <p:cNvPr id="4103" name="Picture 7" descr="C:\Users\Светлана\Desktop\dieta-2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000504"/>
            <a:ext cx="2071701" cy="1785950"/>
          </a:xfrm>
          <a:prstGeom prst="rect">
            <a:avLst/>
          </a:prstGeom>
          <a:noFill/>
        </p:spPr>
      </p:pic>
      <p:pic>
        <p:nvPicPr>
          <p:cNvPr id="4105" name="Picture 9" descr="C:\Users\Светлана\Desktop\jir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286256"/>
            <a:ext cx="1643074" cy="1905000"/>
          </a:xfrm>
          <a:prstGeom prst="rect">
            <a:avLst/>
          </a:prstGeom>
          <a:noFill/>
        </p:spPr>
      </p:pic>
      <p:pic>
        <p:nvPicPr>
          <p:cNvPr id="4106" name="Picture 10" descr="C:\Users\Светлана\Desktop\image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1142984"/>
            <a:ext cx="1285884" cy="1566865"/>
          </a:xfrm>
          <a:prstGeom prst="rect">
            <a:avLst/>
          </a:prstGeom>
          <a:noFill/>
        </p:spPr>
      </p:pic>
      <p:pic>
        <p:nvPicPr>
          <p:cNvPr id="4107" name="Picture 11" descr="C:\Users\Светлана\Desktop\i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8275" y="3614738"/>
            <a:ext cx="14001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00065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Белки – строительный материал, нужны для роста и нормального функционирования клеток организма;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Углеводы – энергетическая функция;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Жиры – оберегают от холода, «запасный» потенциал организма, обеспечивают работу гормонов;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308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Разговор о правильном питании</vt:lpstr>
      <vt:lpstr>Результаты опроса</vt:lpstr>
      <vt:lpstr>?- обсудим ! – запомним . - узнаем</vt:lpstr>
      <vt:lpstr>Готовим завтрак, обед, полдник и ужин…</vt:lpstr>
      <vt:lpstr>Меню школьника</vt:lpstr>
      <vt:lpstr>Пирамиды питания</vt:lpstr>
      <vt:lpstr>Традиции питания</vt:lpstr>
      <vt:lpstr>Большинство продуктов содержат в себе все питательные вещества, но в разных количествах.</vt:lpstr>
      <vt:lpstr> Белки – строительный материал, нужны для роста и нормального функционирования клеток организма; Углеводы – энергетическая функция; Жиры – оберегают от холода, «запасный» потенциал организма, обеспечивают работу гормонов; </vt:lpstr>
      <vt:lpstr>      Изучаем школьное меню!</vt:lpstr>
      <vt:lpstr>Советы Неболита</vt:lpstr>
      <vt:lpstr>Слайд 12</vt:lpstr>
      <vt:lpstr>ИГРА  «Наша пищевая тарелка»</vt:lpstr>
      <vt:lpstr>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Разговор о правильном питании</dc:title>
  <dc:creator>Светлана</dc:creator>
  <cp:lastModifiedBy>Светлана</cp:lastModifiedBy>
  <cp:revision>68</cp:revision>
  <dcterms:created xsi:type="dcterms:W3CDTF">2011-02-13T13:25:45Z</dcterms:created>
  <dcterms:modified xsi:type="dcterms:W3CDTF">2012-07-28T12:09:08Z</dcterms:modified>
</cp:coreProperties>
</file>