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4" r:id="rId4"/>
    <p:sldId id="262" r:id="rId5"/>
    <p:sldId id="263" r:id="rId6"/>
    <p:sldId id="266" r:id="rId7"/>
    <p:sldId id="261" r:id="rId8"/>
    <p:sldId id="267" r:id="rId9"/>
    <p:sldId id="268" r:id="rId10"/>
    <p:sldId id="269" r:id="rId11"/>
    <p:sldId id="270" r:id="rId12"/>
    <p:sldId id="272" r:id="rId13"/>
    <p:sldId id="271" r:id="rId14"/>
    <p:sldId id="275" r:id="rId15"/>
    <p:sldId id="273" r:id="rId16"/>
    <p:sldId id="274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CC75-7A30-4DB5-B77B-E1E40D2F44E7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ACB7-2AD1-459C-A86E-706F2C6CA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CC75-7A30-4DB5-B77B-E1E40D2F44E7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ACB7-2AD1-459C-A86E-706F2C6CA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CC75-7A30-4DB5-B77B-E1E40D2F44E7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ACB7-2AD1-459C-A86E-706F2C6CA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CC75-7A30-4DB5-B77B-E1E40D2F44E7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ACB7-2AD1-459C-A86E-706F2C6CA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CC75-7A30-4DB5-B77B-E1E40D2F44E7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ACB7-2AD1-459C-A86E-706F2C6CA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CC75-7A30-4DB5-B77B-E1E40D2F44E7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ACB7-2AD1-459C-A86E-706F2C6CA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CC75-7A30-4DB5-B77B-E1E40D2F44E7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ACB7-2AD1-459C-A86E-706F2C6CA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CC75-7A30-4DB5-B77B-E1E40D2F44E7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ACB7-2AD1-459C-A86E-706F2C6CA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CC75-7A30-4DB5-B77B-E1E40D2F44E7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ACB7-2AD1-459C-A86E-706F2C6CA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CC75-7A30-4DB5-B77B-E1E40D2F44E7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ACB7-2AD1-459C-A86E-706F2C6CA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CC75-7A30-4DB5-B77B-E1E40D2F44E7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ACB7-2AD1-459C-A86E-706F2C6CA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ECC75-7A30-4DB5-B77B-E1E40D2F44E7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5ACB7-2AD1-459C-A86E-706F2C6CA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azeta.aif.ru/online/superstar/60/34_0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4format.ru/photo.open.php?file=4220dea1.jp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kartinki/literatura/Romantizm/034-Larra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4format.ru/photo.open.php?file=41667f25.jp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collection.edu.ru/catalog/rubr/efb933dc-d58d-48db-aa7f-ed9926480d13/116573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rintsmuseum.ru/artist/engravings/4/51/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4format.ru/photo.open.php?file=4220d70d.jp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4format.ru/photo.open.php?file=41f522b9.jp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4format.ru/photo.open.php?file=4290e792.jp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maximgorkiy.narod.ru/ob_poete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4format.ru/photo.open.php?file=41667545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1053;&#1080;&#1094;&#1096;&#1077;,_&#1060;&#1088;&#1080;&#1076;&#1088;&#1080;&#1093;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keness.ru/blog/topic/9958/maksim_gorkiy_pokhozh_na_fridrikha_nicshe.php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u-allusions.livejournal.com/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roznanie.ru/teacher/?class=11litra&amp;content=7e2b5a65d19c04ceafcb373d8c633d1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4format.ru/photo.open.php?file=41667f25.jp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4format.ru/photo.open.php?file=4166789c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photo/mgalerea/post1034311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4968552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Концепция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Человека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в творчестве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А.М. Горького.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Эволюция взглядов.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7134" y="404664"/>
            <a:ext cx="3173338" cy="543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652120" y="5805264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i="1" dirty="0" smtClean="0">
                <a:solidFill>
                  <a:srgbClr val="800000"/>
                </a:solidFill>
                <a:latin typeface="Book Antiqua" pitchFamily="18" charset="0"/>
                <a:hlinkClick r:id="rId3"/>
              </a:rPr>
              <a:t>http://gazeta.aif.ru/online/superstar/60/34_01</a:t>
            </a:r>
            <a:endParaRPr lang="ru-RU" sz="1400" b="1" i="1" dirty="0">
              <a:solidFill>
                <a:srgbClr val="800000"/>
              </a:solidFill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36912"/>
            <a:ext cx="432048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Bookman Old Style" pitchFamily="18" charset="0"/>
              </a:rPr>
              <a:t>Творчество разделилось </a:t>
            </a:r>
          </a:p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Bookman Old Style" pitchFamily="18" charset="0"/>
              </a:rPr>
              <a:t>на 2 этапа </a:t>
            </a:r>
            <a:endParaRPr lang="ru-RU" sz="2400" dirty="0">
              <a:solidFill>
                <a:srgbClr val="800000"/>
              </a:solidFill>
              <a:latin typeface="Bookman Old Style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79512" y="3861048"/>
            <a:ext cx="2160240" cy="792088"/>
            <a:chOff x="395536" y="2780928"/>
            <a:chExt cx="2160240" cy="79208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95536" y="2780928"/>
              <a:ext cx="2160240" cy="792088"/>
            </a:xfrm>
            <a:prstGeom prst="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0987" y="2924944"/>
              <a:ext cx="2079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993300"/>
                  </a:solidFill>
                  <a:latin typeface="Book Antiqua" pitchFamily="18" charset="0"/>
                </a:rPr>
                <a:t>До  1917 года</a:t>
              </a:r>
              <a:endParaRPr lang="ru-RU" sz="2400" b="1" dirty="0">
                <a:solidFill>
                  <a:srgbClr val="993300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987824" y="3861048"/>
            <a:ext cx="2160240" cy="792088"/>
            <a:chOff x="2555776" y="2780928"/>
            <a:chExt cx="2160240" cy="79208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555776" y="2780928"/>
              <a:ext cx="2160240" cy="792088"/>
            </a:xfrm>
            <a:prstGeom prst="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87824" y="2924944"/>
              <a:ext cx="13211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993300"/>
                  </a:solidFill>
                  <a:latin typeface="Book Antiqua" pitchFamily="18" charset="0"/>
                </a:rPr>
                <a:t>и после</a:t>
              </a:r>
              <a:endParaRPr lang="ru-RU" sz="2400" b="1" dirty="0">
                <a:solidFill>
                  <a:srgbClr val="993300"/>
                </a:solidFill>
                <a:latin typeface="Book Antiqua" pitchFamily="18" charset="0"/>
              </a:endParaRPr>
            </a:p>
          </p:txBody>
        </p:sp>
      </p:grpSp>
      <p:sp>
        <p:nvSpPr>
          <p:cNvPr id="13" name="Стрелка вниз 12"/>
          <p:cNvSpPr/>
          <p:nvPr/>
        </p:nvSpPr>
        <p:spPr>
          <a:xfrm>
            <a:off x="1259632" y="3501008"/>
            <a:ext cx="288032" cy="360040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563888" y="3501008"/>
            <a:ext cx="288032" cy="360040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3580" y="116632"/>
            <a:ext cx="5040508" cy="65862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179512" y="5733256"/>
            <a:ext cx="352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800000"/>
                </a:solidFill>
                <a:latin typeface="Book Antiqua" pitchFamily="18" charset="0"/>
              </a:rPr>
              <a:t>Легенда о </a:t>
            </a:r>
            <a:r>
              <a:rPr lang="ru-RU" sz="1600" b="1" i="1" dirty="0" err="1" smtClean="0">
                <a:solidFill>
                  <a:srgbClr val="800000"/>
                </a:solidFill>
                <a:latin typeface="Book Antiqua" pitchFamily="18" charset="0"/>
              </a:rPr>
              <a:t>Данко</a:t>
            </a:r>
            <a:r>
              <a:rPr lang="ru-RU" sz="1600" b="1" i="1" dirty="0" smtClean="0">
                <a:solidFill>
                  <a:srgbClr val="800000"/>
                </a:solidFill>
                <a:latin typeface="Book Antiqua" pitchFamily="18" charset="0"/>
              </a:rPr>
              <a:t>. Художник Г. </a:t>
            </a:r>
            <a:r>
              <a:rPr lang="ru-RU" sz="1600" b="1" i="1" dirty="0" err="1" smtClean="0">
                <a:solidFill>
                  <a:srgbClr val="800000"/>
                </a:solidFill>
                <a:latin typeface="Book Antiqua" pitchFamily="18" charset="0"/>
              </a:rPr>
              <a:t>Пейда</a:t>
            </a:r>
            <a:r>
              <a:rPr lang="ru-RU" sz="1600" b="1" i="1" dirty="0" smtClean="0">
                <a:solidFill>
                  <a:srgbClr val="800000"/>
                </a:solidFill>
                <a:latin typeface="Book Antiqua" pitchFamily="18" charset="0"/>
              </a:rPr>
              <a:t>. 1955 г.</a:t>
            </a:r>
          </a:p>
          <a:p>
            <a:r>
              <a:rPr lang="en-US" sz="1200" b="1" i="1" dirty="0" smtClean="0">
                <a:solidFill>
                  <a:srgbClr val="800000"/>
                </a:solidFill>
                <a:latin typeface="Book Antiqua" pitchFamily="18" charset="0"/>
                <a:hlinkClick r:id="rId3"/>
              </a:rPr>
              <a:t>http://www.a4format.ru/photo.open.php?file=4220dea1.jpg</a:t>
            </a:r>
            <a:endParaRPr lang="ru-RU" sz="1200" b="1" i="1" dirty="0">
              <a:solidFill>
                <a:srgbClr val="800000"/>
              </a:solidFill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34563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Bookman Old Style" pitchFamily="18" charset="0"/>
              </a:rPr>
              <a:t>— Что сделаю я для людей?! — сильнее грома крикнул </a:t>
            </a:r>
            <a:r>
              <a:rPr lang="ru-RU" sz="2000" b="1" dirty="0" err="1" smtClean="0">
                <a:solidFill>
                  <a:srgbClr val="800000"/>
                </a:solidFill>
                <a:latin typeface="Bookman Old Style" pitchFamily="18" charset="0"/>
              </a:rPr>
              <a:t>Данко</a:t>
            </a:r>
            <a:r>
              <a:rPr lang="ru-RU" sz="2000" b="1" dirty="0" smtClean="0">
                <a:solidFill>
                  <a:srgbClr val="800000"/>
                </a:solidFill>
                <a:latin typeface="Bookman Old Style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800000"/>
                </a:solidFill>
                <a:latin typeface="Bookman Old Style" pitchFamily="18" charset="0"/>
              </a:rPr>
              <a:t>И вдруг он разорвал руками себе грудь и вырвал из нее свое сердце и высоко поднял его над головой.</a:t>
            </a:r>
          </a:p>
          <a:p>
            <a:r>
              <a:rPr lang="ru-RU" sz="2000" b="1" dirty="0" smtClean="0">
                <a:solidFill>
                  <a:srgbClr val="800000"/>
                </a:solidFill>
                <a:latin typeface="Bookman Old Style" pitchFamily="18" charset="0"/>
              </a:rPr>
              <a:t>Оно пылало так ярко, как солнце, и ярче солнца, и весь лес замолчал, освещенный этим факелом великой любви к людям…</a:t>
            </a:r>
            <a:endParaRPr lang="ru-RU" sz="2000" b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5148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602128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i="1" dirty="0" smtClean="0">
                <a:latin typeface="Book Antiqua" pitchFamily="18" charset="0"/>
                <a:hlinkClick r:id="rId3"/>
              </a:rPr>
              <a:t>http://900igr.net/kartinki/literatura/Romantizm/034-Larra.html</a:t>
            </a:r>
            <a:endParaRPr lang="ru-RU" sz="1200" b="1" i="1" dirty="0"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326261"/>
            <a:ext cx="3995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  <a:latin typeface="Bookman Old Style" pitchFamily="18" charset="0"/>
              </a:rPr>
              <a:t>«…Видишь, он стал уже как тень и таким будет вечно! Он не понимает ни речи людей, ни их поступков — ничего. И все ищет, ходит, ходит... Ему нет жизни, и смерть не улыбается ему. И нет ему места среди людей... Вот как был поражен человек за гордость!»</a:t>
            </a:r>
            <a:endParaRPr lang="ru-RU" sz="2400" b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98629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800000"/>
                </a:solidFill>
                <a:latin typeface="Bookman Old Style" pitchFamily="18" charset="0"/>
              </a:rPr>
              <a:t>«Песня о Соколе»</a:t>
            </a:r>
          </a:p>
          <a:p>
            <a:pPr algn="ctr"/>
            <a:r>
              <a:rPr lang="ru-RU" sz="2800" b="1" i="1" dirty="0" smtClean="0">
                <a:solidFill>
                  <a:srgbClr val="800000"/>
                </a:solidFill>
                <a:latin typeface="Bookman Old Style" pitchFamily="18" charset="0"/>
              </a:rPr>
              <a:t>1895 г.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4664"/>
            <a:ext cx="4104456" cy="541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7504" y="5805264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800000"/>
                </a:solidFill>
                <a:latin typeface="Book Antiqua" pitchFamily="18" charset="0"/>
              </a:rPr>
              <a:t>М. Горький. Москва. Фото 1903–1905 гг.</a:t>
            </a:r>
          </a:p>
          <a:p>
            <a:r>
              <a:rPr lang="en-US" sz="1200" b="1" i="1" dirty="0" smtClean="0">
                <a:solidFill>
                  <a:srgbClr val="800000"/>
                </a:solidFill>
                <a:latin typeface="Book Antiqua" pitchFamily="18" charset="0"/>
                <a:hlinkClick r:id="rId3"/>
              </a:rPr>
              <a:t>http://www.a4format.ru/photo.open.php?file=41667f25.jpg</a:t>
            </a:r>
            <a:endParaRPr lang="ru-RU" sz="1200" b="1" i="1" dirty="0">
              <a:solidFill>
                <a:srgbClr val="800000"/>
              </a:solidFill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1037049"/>
            <a:ext cx="4752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800000"/>
                </a:solidFill>
                <a:latin typeface="Book Antiqua" pitchFamily="18" charset="0"/>
              </a:rPr>
              <a:t>«Всё дремлет, но дремлет напряженно чутко, и кажется, что вот в следующую секунду всё встрепенется и зазвучит в стройной гармонии неизъяснимо сладких звуков. Эти звуки расскажут про тайны мира, разъяснят их уму, а потом погасят его, как призрачный огонек, и увлекут с собой душу высоко в темно-синюю бездну, откуда навстречу ей трепетные узоры звезд тоже зазвучат дивной музыкой откровения...»</a:t>
            </a:r>
            <a:endParaRPr lang="ru-RU" sz="2400" b="1" i="1" dirty="0">
              <a:solidFill>
                <a:srgbClr val="8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88640"/>
            <a:ext cx="3267075" cy="5143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4355976" y="538067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 smtClean="0">
                <a:solidFill>
                  <a:srgbClr val="800000"/>
                </a:solidFill>
                <a:latin typeface="Book Antiqua" pitchFamily="18" charset="0"/>
              </a:rPr>
              <a:t>Иллюстрация художника И. </a:t>
            </a:r>
            <a:r>
              <a:rPr lang="ru-RU" b="1" i="1" dirty="0" err="1" smtClean="0">
                <a:solidFill>
                  <a:srgbClr val="800000"/>
                </a:solidFill>
                <a:latin typeface="Book Antiqua" pitchFamily="18" charset="0"/>
              </a:rPr>
              <a:t>Тоидзе</a:t>
            </a:r>
            <a:r>
              <a:rPr lang="ru-RU" b="1" i="1" dirty="0" smtClean="0">
                <a:solidFill>
                  <a:srgbClr val="800000"/>
                </a:solidFill>
                <a:latin typeface="Book Antiqua" pitchFamily="18" charset="0"/>
              </a:rPr>
              <a:t> </a:t>
            </a:r>
          </a:p>
          <a:p>
            <a:pPr algn="r"/>
            <a:r>
              <a:rPr lang="ru-RU" b="1" i="1" dirty="0" smtClean="0">
                <a:solidFill>
                  <a:srgbClr val="800000"/>
                </a:solidFill>
                <a:latin typeface="Book Antiqua" pitchFamily="18" charset="0"/>
              </a:rPr>
              <a:t>к «Песне о Соколе» М. Горького. 1953 г.</a:t>
            </a:r>
          </a:p>
          <a:p>
            <a:pPr algn="r"/>
            <a:r>
              <a:rPr lang="en-US" sz="1200" b="1" i="1" dirty="0" smtClean="0">
                <a:solidFill>
                  <a:srgbClr val="800000"/>
                </a:solidFill>
                <a:latin typeface="Book Antiqua" pitchFamily="18" charset="0"/>
                <a:hlinkClick r:id="rId3"/>
              </a:rPr>
              <a:t>http://school-collection.edu.ru/catalog/rubr/efb933dc-d58d-48db-aa7f-ed9926480d13/116573/</a:t>
            </a:r>
            <a:endParaRPr lang="ru-RU" sz="1200" b="1" i="1" dirty="0">
              <a:solidFill>
                <a:srgbClr val="800000"/>
              </a:solidFill>
              <a:latin typeface="Book Antiqua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5882" t="3365" r="5882" b="3918"/>
          <a:stretch>
            <a:fillRect/>
          </a:stretch>
        </p:blipFill>
        <p:spPr bwMode="auto">
          <a:xfrm>
            <a:off x="323528" y="1287962"/>
            <a:ext cx="3456384" cy="54534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79512" y="365755"/>
            <a:ext cx="4716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800000"/>
                </a:solidFill>
                <a:latin typeface="Book Antiqua" pitchFamily="18" charset="0"/>
              </a:rPr>
              <a:t>Иллюстрация художника А.Д. Гончарова к «Песне о Соколе» М. Горького. 1955 г.</a:t>
            </a:r>
          </a:p>
          <a:p>
            <a:r>
              <a:rPr lang="en-US" sz="1200" b="1" i="1" dirty="0" smtClean="0">
                <a:latin typeface="Book Antiqua" pitchFamily="18" charset="0"/>
                <a:hlinkClick r:id="rId5"/>
              </a:rPr>
              <a:t>http://www.printsmuseum.ru/artist/engravings/4/51/</a:t>
            </a:r>
            <a:endParaRPr lang="ru-RU" sz="1200" b="1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8640"/>
            <a:ext cx="4048125" cy="5905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4644008" y="6093296"/>
            <a:ext cx="42363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rgbClr val="800000"/>
                </a:solidFill>
                <a:latin typeface="Book Antiqua" pitchFamily="18" charset="0"/>
              </a:rPr>
              <a:t>М. Горький. Фото 1890-х</a:t>
            </a:r>
          </a:p>
          <a:p>
            <a:pPr algn="r"/>
            <a:r>
              <a:rPr lang="en-US" sz="1200" b="1" i="1" dirty="0" smtClean="0">
                <a:solidFill>
                  <a:srgbClr val="800000"/>
                </a:solidFill>
                <a:latin typeface="Book Antiqua" pitchFamily="18" charset="0"/>
                <a:hlinkClick r:id="rId3"/>
              </a:rPr>
              <a:t>http://www.a4format.ru/photo.open.php?file=4220d70d.jpg</a:t>
            </a:r>
            <a:endParaRPr lang="ru-RU" sz="1200" b="1" i="1" dirty="0">
              <a:solidFill>
                <a:srgbClr val="800000"/>
              </a:solidFill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8640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800000"/>
                </a:solidFill>
                <a:latin typeface="Bookman Old Style" pitchFamily="18" charset="0"/>
              </a:rPr>
              <a:t>«Макар </a:t>
            </a:r>
            <a:r>
              <a:rPr lang="ru-RU" sz="2800" b="1" i="1" dirty="0" err="1" smtClean="0">
                <a:solidFill>
                  <a:srgbClr val="800000"/>
                </a:solidFill>
                <a:latin typeface="Bookman Old Style" pitchFamily="18" charset="0"/>
              </a:rPr>
              <a:t>Чудра</a:t>
            </a:r>
            <a:r>
              <a:rPr lang="ru-RU" sz="2800" b="1" i="1" dirty="0" smtClean="0">
                <a:solidFill>
                  <a:srgbClr val="800000"/>
                </a:solidFill>
                <a:latin typeface="Bookman Old Style" pitchFamily="18" charset="0"/>
              </a:rPr>
              <a:t>»</a:t>
            </a:r>
          </a:p>
          <a:p>
            <a:pPr algn="ctr"/>
            <a:r>
              <a:rPr lang="ru-RU" sz="2800" b="1" i="1" dirty="0" smtClean="0">
                <a:solidFill>
                  <a:srgbClr val="800000"/>
                </a:solidFill>
                <a:latin typeface="Bookman Old Style" pitchFamily="18" charset="0"/>
              </a:rPr>
              <a:t>рассказ, 1892г.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4016" y="126876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800000"/>
                </a:solidFill>
                <a:latin typeface="Book Antiqua" pitchFamily="18" charset="0"/>
              </a:rPr>
              <a:t>Это первое печатное произведение А.М. Горького. </a:t>
            </a:r>
          </a:p>
          <a:p>
            <a:r>
              <a:rPr lang="ru-RU" sz="2800" b="1" i="1" dirty="0" smtClean="0">
                <a:solidFill>
                  <a:srgbClr val="800000"/>
                </a:solidFill>
                <a:latin typeface="Book Antiqua" pitchFamily="18" charset="0"/>
              </a:rPr>
              <a:t>Впервые напечатано в 1892 году в газете «Кавказ» под псевдонимом  — Максим Горький.</a:t>
            </a:r>
            <a:endParaRPr lang="ru-RU" sz="2800" b="1" i="1" dirty="0">
              <a:solidFill>
                <a:srgbClr val="8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436914" cy="651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716016" y="5838363"/>
            <a:ext cx="42536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800000"/>
                </a:solidFill>
                <a:latin typeface="Book Antiqua" pitchFamily="18" charset="0"/>
              </a:rPr>
              <a:t>Макар </a:t>
            </a:r>
            <a:r>
              <a:rPr lang="ru-RU" b="1" i="1" dirty="0" err="1" smtClean="0">
                <a:solidFill>
                  <a:srgbClr val="800000"/>
                </a:solidFill>
                <a:latin typeface="Book Antiqua" pitchFamily="18" charset="0"/>
              </a:rPr>
              <a:t>Чудра</a:t>
            </a:r>
            <a:r>
              <a:rPr lang="ru-RU" b="1" i="1" dirty="0" smtClean="0">
                <a:solidFill>
                  <a:srgbClr val="800000"/>
                </a:solidFill>
                <a:latin typeface="Book Antiqua" pitchFamily="18" charset="0"/>
              </a:rPr>
              <a:t>. Художник П. Пинкисевич</a:t>
            </a:r>
          </a:p>
          <a:p>
            <a:r>
              <a:rPr lang="en-US" sz="1200" b="1" i="1" dirty="0" smtClean="0">
                <a:solidFill>
                  <a:srgbClr val="800000"/>
                </a:solidFill>
                <a:latin typeface="Book Antiqua" pitchFamily="18" charset="0"/>
                <a:hlinkClick r:id="rId3"/>
              </a:rPr>
              <a:t>http://www.a4format.ru/photo.open.php?file=41f522b9.jpg</a:t>
            </a:r>
            <a:endParaRPr lang="ru-RU" sz="1200" b="1" i="1" dirty="0">
              <a:solidFill>
                <a:srgbClr val="800000"/>
              </a:solidFill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188640"/>
            <a:ext cx="3995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  <a:latin typeface="Bookman Old Style" pitchFamily="18" charset="0"/>
              </a:rPr>
              <a:t>— Что ж,— он родился затем, что ли, чтоб поковырять землю, да и умереть, не успев даже могилы самому себе выковырять? Ведома ему воля? Ширь степная понятна? Говор морской волны веселит ему сердце? Он раб — как только родился, всю жизнь раб, и все тут!..</a:t>
            </a:r>
            <a:endParaRPr lang="ru-RU" sz="2400" b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745604"/>
            <a:ext cx="4511121" cy="55637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179512" y="5910371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800000"/>
                </a:solidFill>
                <a:latin typeface="Book Antiqua" pitchFamily="18" charset="0"/>
              </a:rPr>
              <a:t>Смерть </a:t>
            </a:r>
            <a:r>
              <a:rPr lang="ru-RU" b="1" i="1" dirty="0" err="1" smtClean="0">
                <a:solidFill>
                  <a:srgbClr val="800000"/>
                </a:solidFill>
                <a:latin typeface="Book Antiqua" pitchFamily="18" charset="0"/>
              </a:rPr>
              <a:t>Лойко</a:t>
            </a:r>
            <a:r>
              <a:rPr lang="ru-RU" b="1" i="1" dirty="0" smtClean="0">
                <a:solidFill>
                  <a:srgbClr val="800000"/>
                </a:solidFill>
                <a:latin typeface="Book Antiqua" pitchFamily="18" charset="0"/>
              </a:rPr>
              <a:t> и </a:t>
            </a:r>
            <a:r>
              <a:rPr lang="ru-RU" b="1" i="1" dirty="0" err="1" smtClean="0">
                <a:solidFill>
                  <a:srgbClr val="800000"/>
                </a:solidFill>
                <a:latin typeface="Book Antiqua" pitchFamily="18" charset="0"/>
              </a:rPr>
              <a:t>Радды</a:t>
            </a:r>
            <a:r>
              <a:rPr lang="ru-RU" b="1" i="1" dirty="0" smtClean="0">
                <a:solidFill>
                  <a:srgbClr val="800000"/>
                </a:solidFill>
                <a:latin typeface="Book Antiqua" pitchFamily="18" charset="0"/>
              </a:rPr>
              <a:t>. Художник В. Макеев. 1966–1967</a:t>
            </a:r>
          </a:p>
          <a:p>
            <a:r>
              <a:rPr lang="en-US" sz="1200" b="1" i="1" dirty="0" smtClean="0">
                <a:solidFill>
                  <a:srgbClr val="800000"/>
                </a:solidFill>
                <a:latin typeface="Book Antiqua" pitchFamily="18" charset="0"/>
                <a:hlinkClick r:id="rId3"/>
              </a:rPr>
              <a:t>http://www.a4format.ru/photo.open.php?file=4290e792.jpg</a:t>
            </a:r>
            <a:endParaRPr lang="ru-RU" sz="1200" b="1" i="1" dirty="0">
              <a:solidFill>
                <a:srgbClr val="800000"/>
              </a:solidFill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0648"/>
            <a:ext cx="40324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  <a:latin typeface="Bookman Old Style" pitchFamily="18" charset="0"/>
              </a:rPr>
              <a:t>…Мало осталось на свете удалых цыган, мало, </a:t>
            </a:r>
            <a:r>
              <a:rPr lang="ru-RU" sz="2400" b="1" dirty="0" err="1" smtClean="0">
                <a:solidFill>
                  <a:srgbClr val="800000"/>
                </a:solidFill>
                <a:latin typeface="Bookman Old Style" pitchFamily="18" charset="0"/>
              </a:rPr>
              <a:t>Лойко</a:t>
            </a:r>
            <a:r>
              <a:rPr lang="ru-RU" sz="2400" b="1" dirty="0" smtClean="0">
                <a:solidFill>
                  <a:srgbClr val="800000"/>
                </a:solidFill>
                <a:latin typeface="Bookman Old Style" pitchFamily="18" charset="0"/>
              </a:rPr>
              <a:t>. Никогда я никого не любила, </a:t>
            </a:r>
            <a:r>
              <a:rPr lang="ru-RU" sz="2400" b="1" dirty="0" err="1" smtClean="0">
                <a:solidFill>
                  <a:srgbClr val="800000"/>
                </a:solidFill>
                <a:latin typeface="Bookman Old Style" pitchFamily="18" charset="0"/>
              </a:rPr>
              <a:t>Лойко</a:t>
            </a:r>
            <a:r>
              <a:rPr lang="ru-RU" sz="2400" b="1" dirty="0" smtClean="0">
                <a:solidFill>
                  <a:srgbClr val="800000"/>
                </a:solidFill>
                <a:latin typeface="Bookman Old Style" pitchFamily="18" charset="0"/>
              </a:rPr>
              <a:t>, а тебя люблю. А еще я люблю волю! Волю-то, </a:t>
            </a:r>
            <a:r>
              <a:rPr lang="ru-RU" sz="2400" b="1" dirty="0" err="1" smtClean="0">
                <a:solidFill>
                  <a:srgbClr val="800000"/>
                </a:solidFill>
                <a:latin typeface="Bookman Old Style" pitchFamily="18" charset="0"/>
              </a:rPr>
              <a:t>Лойко</a:t>
            </a:r>
            <a:r>
              <a:rPr lang="ru-RU" sz="2400" b="1" dirty="0" smtClean="0">
                <a:solidFill>
                  <a:srgbClr val="800000"/>
                </a:solidFill>
                <a:latin typeface="Bookman Old Style" pitchFamily="18" charset="0"/>
              </a:rPr>
              <a:t>, я люблю больше, чем тебя. А без тебя мне не жить, как не жить и тебе без меня. Так вот я хочу, чтобы ты был моим и душой и телом, слышишь?</a:t>
            </a:r>
            <a:endParaRPr lang="ru-RU" sz="2400" b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1520" y="247282"/>
            <a:ext cx="4608512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«Мечтать – это не значит жить. Нужны подвиги, подвиги! Нужны такие слова, которые бы звучали, как колокол набата, тревожили всё и, сотрясая, толкали вперёд. Пусть будет ясное сознание ошибок и стыд за прошлое. Пусть отвращение к настоящему будет беспокойной, острой болью и жажда будущего – страстным мучением».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Book Antiqua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(из рассказа «Об одном поэте,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впервые напечатан в газете "Волжский вестник", 1894, номер 163,  29 июня.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В собрания сочинений рассказ не включался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  <a:hlinkClick r:id="rId2"/>
              </a:rPr>
              <a:t>http://maximgorkiy.narod.ru/ob_poete.htm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0647"/>
            <a:ext cx="3644255" cy="47482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5076056" y="5013176"/>
            <a:ext cx="3656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Book Antiqua" pitchFamily="18" charset="0"/>
              </a:rPr>
              <a:t>М. Горький. Нижний Новгород. Фото 1889 г. </a:t>
            </a:r>
            <a:r>
              <a:rPr lang="en-US" sz="1200" b="1" i="1" dirty="0" smtClean="0">
                <a:latin typeface="Book Antiqua" pitchFamily="18" charset="0"/>
                <a:hlinkClick r:id="rId4"/>
              </a:rPr>
              <a:t>http://www.a4format.ru/photo.open.php?file=41667545.jpg</a:t>
            </a:r>
            <a:endParaRPr lang="ru-RU" b="1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404664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3300"/>
                </a:solidFill>
                <a:latin typeface="Bookman Old Style" pitchFamily="18" charset="0"/>
              </a:rPr>
              <a:t>Концепция </a:t>
            </a:r>
            <a:r>
              <a:rPr lang="ru-RU" sz="2800" b="1" i="1" dirty="0" smtClean="0">
                <a:solidFill>
                  <a:srgbClr val="993300"/>
                </a:solidFill>
                <a:latin typeface="Bookman Old Style" pitchFamily="18" charset="0"/>
              </a:rPr>
              <a:t>Человека</a:t>
            </a:r>
            <a:r>
              <a:rPr lang="ru-RU" sz="2800" b="1" dirty="0" smtClean="0">
                <a:solidFill>
                  <a:srgbClr val="993300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993300"/>
                </a:solidFill>
                <a:latin typeface="Bookman Old Style" pitchFamily="18" charset="0"/>
              </a:rPr>
              <a:t>в раннем творчестве А.М. Горького</a:t>
            </a:r>
            <a:endParaRPr lang="ru-RU" sz="2800" b="1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556792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800000"/>
                </a:solidFill>
                <a:latin typeface="Book Antiqua" pitchFamily="18" charset="0"/>
              </a:rPr>
              <a:t>???   Что такое «Человек» по Горькому?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2348880"/>
            <a:ext cx="85689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800000"/>
                </a:solidFill>
                <a:latin typeface="Book Antiqua" pitchFamily="18" charset="0"/>
              </a:rPr>
              <a:t>В чём смысл жизни Человека? Каков его путь?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800000"/>
                </a:solidFill>
                <a:latin typeface="Book Antiqua" pitchFamily="18" charset="0"/>
              </a:rPr>
              <a:t>Есть ли конец пути?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800000"/>
                </a:solidFill>
                <a:latin typeface="Book Antiqua" pitchFamily="18" charset="0"/>
              </a:rPr>
              <a:t> Что отвергает Человек и почему?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800000"/>
                </a:solidFill>
                <a:latin typeface="Book Antiqua" pitchFamily="18" charset="0"/>
              </a:rPr>
              <a:t>Кто его спутник и почему?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800000"/>
                </a:solidFill>
                <a:latin typeface="Book Antiqua" pitchFamily="18" charset="0"/>
              </a:rPr>
              <a:t>Какие принципы жизни утверждает Горький в образе Человека?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800000"/>
                </a:solidFill>
                <a:latin typeface="Book Antiqua" pitchFamily="18" charset="0"/>
              </a:rPr>
              <a:t>Почему Горький отрицает положительные (???) общечеловеческие ценности: мечту, любовь, дружбу, надежду, веру, сострадание?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800000"/>
                </a:solidFill>
                <a:latin typeface="Book Antiqua" pitchFamily="18" charset="0"/>
              </a:rPr>
              <a:t>Чем Человек отличается от человека, людей?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800000"/>
                </a:solidFill>
                <a:latin typeface="Book Antiqua" pitchFamily="18" charset="0"/>
              </a:rPr>
              <a:t>Чем является смерть для Человека?</a:t>
            </a:r>
            <a:endParaRPr lang="ru-RU" sz="2400" b="1" i="1" dirty="0">
              <a:solidFill>
                <a:srgbClr val="8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496944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РОМАНТИЗМ – </a:t>
            </a:r>
          </a:p>
          <a:p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3573016"/>
            <a:ext cx="8496944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93300"/>
                </a:solidFill>
                <a:latin typeface="Bookman Old Style" pitchFamily="18" charset="0"/>
              </a:rPr>
              <a:t>НЕОРОМАНТИЗМ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– </a:t>
            </a:r>
          </a:p>
          <a:p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32656"/>
            <a:ext cx="3889291" cy="45136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179512" y="476672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 smtClean="0">
                <a:solidFill>
                  <a:srgbClr val="800000"/>
                </a:solidFill>
                <a:latin typeface="Book Antiqua" pitchFamily="18" charset="0"/>
              </a:rPr>
              <a:t>Фри́дрих</a:t>
            </a:r>
            <a:r>
              <a:rPr lang="ru-RU" sz="2400" b="1" dirty="0" smtClean="0">
                <a:solidFill>
                  <a:srgbClr val="800000"/>
                </a:solidFill>
                <a:latin typeface="Book Antiqua" pitchFamily="18" charset="0"/>
              </a:rPr>
              <a:t> </a:t>
            </a:r>
            <a:r>
              <a:rPr lang="ru-RU" sz="2400" b="1" dirty="0" err="1" smtClean="0">
                <a:solidFill>
                  <a:srgbClr val="800000"/>
                </a:solidFill>
                <a:latin typeface="Book Antiqua" pitchFamily="18" charset="0"/>
              </a:rPr>
              <a:t>Ви́льгельм</a:t>
            </a:r>
            <a:r>
              <a:rPr lang="ru-RU" sz="2400" b="1" dirty="0" smtClean="0">
                <a:solidFill>
                  <a:srgbClr val="800000"/>
                </a:solidFill>
                <a:latin typeface="Book Antiqua" pitchFamily="18" charset="0"/>
              </a:rPr>
              <a:t> </a:t>
            </a:r>
            <a:r>
              <a:rPr lang="ru-RU" sz="2400" b="1" dirty="0" err="1" smtClean="0">
                <a:solidFill>
                  <a:srgbClr val="800000"/>
                </a:solidFill>
                <a:latin typeface="Book Antiqua" pitchFamily="18" charset="0"/>
              </a:rPr>
              <a:t>Ни́цше</a:t>
            </a:r>
            <a:r>
              <a:rPr lang="ru-RU" sz="2400" b="1" dirty="0" smtClean="0">
                <a:solidFill>
                  <a:srgbClr val="800000"/>
                </a:solidFill>
                <a:latin typeface="Book Antiqua" pitchFamily="18" charset="0"/>
              </a:rPr>
              <a:t> </a:t>
            </a:r>
            <a:r>
              <a:rPr lang="ru-RU" sz="2400" dirty="0" smtClean="0">
                <a:solidFill>
                  <a:srgbClr val="800000"/>
                </a:solidFill>
                <a:latin typeface="Book Antiqua" pitchFamily="18" charset="0"/>
              </a:rPr>
              <a:t>(15 октября 1844, </a:t>
            </a:r>
            <a:r>
              <a:rPr lang="ru-RU" sz="2400" dirty="0" err="1" smtClean="0">
                <a:solidFill>
                  <a:srgbClr val="800000"/>
                </a:solidFill>
                <a:latin typeface="Book Antiqua" pitchFamily="18" charset="0"/>
              </a:rPr>
              <a:t>Рёккен</a:t>
            </a:r>
            <a:r>
              <a:rPr lang="ru-RU" sz="2400" dirty="0" smtClean="0">
                <a:solidFill>
                  <a:srgbClr val="800000"/>
                </a:solidFill>
                <a:latin typeface="Book Antiqua" pitchFamily="18" charset="0"/>
              </a:rPr>
              <a:t>, Пруссия — 25 августа 1900, Веймар, Германия) — </a:t>
            </a:r>
            <a:r>
              <a:rPr lang="ru-RU" sz="2400" b="1" dirty="0" smtClean="0">
                <a:solidFill>
                  <a:srgbClr val="800000"/>
                </a:solidFill>
                <a:latin typeface="Book Antiqua" pitchFamily="18" charset="0"/>
              </a:rPr>
              <a:t>немецкий мыслитель, классический филолог, создатель самобытного философского учения</a:t>
            </a:r>
            <a:r>
              <a:rPr lang="ru-RU" sz="2400" dirty="0" smtClean="0">
                <a:solidFill>
                  <a:srgbClr val="800000"/>
                </a:solidFill>
                <a:latin typeface="Book Antiqua" pitchFamily="18" charset="0"/>
              </a:rPr>
              <a:t>, которое носит подчёркнуто неакадемический характер и отчасти поэтому имеет широкое распространение, выходящее далеко за пределы научно-философского сообщества.</a:t>
            </a:r>
            <a:endParaRPr lang="ru-RU" sz="2400" dirty="0">
              <a:solidFill>
                <a:srgbClr val="800000"/>
              </a:solidFill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4941168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solidFill>
                  <a:srgbClr val="800000"/>
                </a:solidFill>
                <a:latin typeface="Book Antiqua" pitchFamily="18" charset="0"/>
                <a:hlinkClick r:id="rId3"/>
              </a:rPr>
              <a:t>http://ru.wikipedia.org/wiki/</a:t>
            </a:r>
            <a:r>
              <a:rPr lang="ru-RU" sz="1600" b="1" i="1" dirty="0" err="1" smtClean="0">
                <a:solidFill>
                  <a:srgbClr val="800000"/>
                </a:solidFill>
                <a:latin typeface="Book Antiqua" pitchFamily="18" charset="0"/>
                <a:hlinkClick r:id="rId3"/>
              </a:rPr>
              <a:t>Ницше,_Фридрих</a:t>
            </a:r>
            <a:endParaRPr lang="ru-RU" sz="1600" b="1" i="1" dirty="0">
              <a:solidFill>
                <a:srgbClr val="8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9872" y="188640"/>
            <a:ext cx="4588632" cy="3133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4499992" y="3356992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latin typeface="Book Antiqua" pitchFamily="18" charset="0"/>
                <a:hlinkClick r:id="rId3"/>
              </a:rPr>
              <a:t>http://likeness.ru/blog/topic/9958/maksim_gorkiy_pokhozh_na_fridrikha_nicshe.php</a:t>
            </a:r>
            <a:endParaRPr lang="ru-RU" sz="1200" b="1" i="1" dirty="0">
              <a:latin typeface="Book Antiqu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358748"/>
            <a:ext cx="4320480" cy="29505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7504" y="6330806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Book Antiqua" pitchFamily="18" charset="0"/>
                <a:hlinkClick r:id="rId5"/>
              </a:rPr>
              <a:t>http://ru-allusions.livejournal.com/</a:t>
            </a:r>
            <a:endParaRPr lang="ru-RU" sz="12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5779562" cy="40919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6084168" y="2276872"/>
            <a:ext cx="29158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800000"/>
                </a:solidFill>
                <a:latin typeface="Book Antiqua" pitchFamily="18" charset="0"/>
              </a:rPr>
              <a:t>А.М. Горький, </a:t>
            </a:r>
          </a:p>
          <a:p>
            <a:r>
              <a:rPr lang="ru-RU" b="1" i="1" dirty="0" smtClean="0">
                <a:solidFill>
                  <a:srgbClr val="800000"/>
                </a:solidFill>
                <a:latin typeface="Book Antiqua" pitchFamily="18" charset="0"/>
              </a:rPr>
              <a:t>К.П. Пятницкий, </a:t>
            </a:r>
          </a:p>
          <a:p>
            <a:r>
              <a:rPr lang="ru-RU" b="1" i="1" dirty="0" smtClean="0">
                <a:solidFill>
                  <a:srgbClr val="800000"/>
                </a:solidFill>
                <a:latin typeface="Book Antiqua" pitchFamily="18" charset="0"/>
              </a:rPr>
              <a:t>С.Г. Скиталец Петров. Нижний Новгород, </a:t>
            </a:r>
          </a:p>
          <a:p>
            <a:r>
              <a:rPr lang="ru-RU" b="1" i="1" dirty="0" smtClean="0">
                <a:solidFill>
                  <a:srgbClr val="800000"/>
                </a:solidFill>
                <a:latin typeface="Book Antiqua" pitchFamily="18" charset="0"/>
              </a:rPr>
              <a:t>1900-1901 г.</a:t>
            </a:r>
          </a:p>
          <a:p>
            <a:r>
              <a:rPr lang="en-US" sz="1200" b="1" i="1" dirty="0" smtClean="0">
                <a:latin typeface="Book Antiqua" pitchFamily="18" charset="0"/>
                <a:hlinkClick r:id="rId3"/>
              </a:rPr>
              <a:t>http://proznanie.ru/teacher/?class=11litra&amp;content=7e2b5a65d19c04ceafcb373d8c633d1a</a:t>
            </a:r>
            <a:endParaRPr lang="ru-RU" sz="1200" b="1" i="1" dirty="0"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725144"/>
            <a:ext cx="864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3300"/>
                </a:solidFill>
                <a:latin typeface="Bookman Old Style" pitchFamily="18" charset="0"/>
              </a:rPr>
              <a:t>Константин Петрович Пятницкий (ум. 1938), издательский деятель, основатель и руководитель издательства «Знание».</a:t>
            </a:r>
            <a:endParaRPr lang="ru-RU" sz="3200" b="1" dirty="0">
              <a:solidFill>
                <a:srgbClr val="9933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24744"/>
            <a:ext cx="44644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800000"/>
                </a:solidFill>
                <a:latin typeface="Book Antiqua" pitchFamily="18" charset="0"/>
              </a:rPr>
              <a:t>«Вот снова, величавый и свободный, подняв высоко гордую главу, он медленно, но твёрдыми шагами идёт по праху старых предрассудков, один в седом тумане заблуждений, за ним – пыль прошлого тяжёлой тучей, а впереди – стоит толпа загадок, бесстрастно ожидающих его…</a:t>
            </a:r>
          </a:p>
          <a:p>
            <a:r>
              <a:rPr lang="ru-RU" sz="2400" b="1" i="1" dirty="0" smtClean="0">
                <a:solidFill>
                  <a:srgbClr val="800000"/>
                </a:solidFill>
                <a:latin typeface="Book Antiqua" pitchFamily="18" charset="0"/>
              </a:rPr>
              <a:t>Так шествует мятежный Человек – вперёд! и – выше! всё – вперёд! и – выше!»</a:t>
            </a:r>
          </a:p>
          <a:p>
            <a:pPr algn="r"/>
            <a:r>
              <a:rPr lang="ru-RU" sz="2400" b="1" i="1" dirty="0" smtClean="0">
                <a:solidFill>
                  <a:srgbClr val="800000"/>
                </a:solidFill>
                <a:latin typeface="Book Antiqua" pitchFamily="18" charset="0"/>
              </a:rPr>
              <a:t>(из поэмы «Человек»)</a:t>
            </a:r>
            <a:endParaRPr lang="ru-RU" sz="2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8640"/>
            <a:ext cx="3096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Bookman Old Style" pitchFamily="18" charset="0"/>
              </a:rPr>
              <a:t>«Человек»</a:t>
            </a:r>
          </a:p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Bookman Old Style" pitchFamily="18" charset="0"/>
              </a:rPr>
              <a:t>поэма, 1903 г.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3641" y="260648"/>
            <a:ext cx="4262855" cy="56269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4644008" y="5877272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993300"/>
                </a:solidFill>
                <a:latin typeface="Book Antiqua" pitchFamily="18" charset="0"/>
              </a:rPr>
              <a:t>М. Горький. Москва. Фото 1903–1905гг.</a:t>
            </a:r>
          </a:p>
          <a:p>
            <a:r>
              <a:rPr lang="en-US" sz="1200" b="1" i="1" dirty="0" smtClean="0">
                <a:solidFill>
                  <a:srgbClr val="993300"/>
                </a:solidFill>
                <a:latin typeface="Book Antiqua" pitchFamily="18" charset="0"/>
                <a:hlinkClick r:id="rId3"/>
              </a:rPr>
              <a:t>http://www.a4format.ru/photo.open.php?file=41667f25.jpg</a:t>
            </a:r>
            <a:endParaRPr lang="ru-RU" sz="1200" b="1" i="1" dirty="0">
              <a:solidFill>
                <a:srgbClr val="9933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3886200" cy="5715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179512" y="5805264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800000"/>
                </a:solidFill>
                <a:latin typeface="Book Antiqua" pitchFamily="18" charset="0"/>
              </a:rPr>
              <a:t>М. Горький. Нижний Новгород. </a:t>
            </a:r>
          </a:p>
          <a:p>
            <a:r>
              <a:rPr lang="ru-RU" b="1" i="1" dirty="0" smtClean="0">
                <a:solidFill>
                  <a:srgbClr val="800000"/>
                </a:solidFill>
                <a:latin typeface="Book Antiqua" pitchFamily="18" charset="0"/>
              </a:rPr>
              <a:t>Фото 1891 г. </a:t>
            </a:r>
          </a:p>
          <a:p>
            <a:r>
              <a:rPr lang="en-US" sz="1200" b="1" i="1" dirty="0" smtClean="0">
                <a:solidFill>
                  <a:srgbClr val="800000"/>
                </a:solidFill>
                <a:latin typeface="Book Antiqua" pitchFamily="18" charset="0"/>
                <a:hlinkClick r:id="rId3"/>
              </a:rPr>
              <a:t>http://www.a4format.ru/photo.open.php?file=4166789c.jpg</a:t>
            </a:r>
            <a:endParaRPr lang="ru-RU" sz="1200" b="1" i="1" dirty="0">
              <a:solidFill>
                <a:srgbClr val="800000"/>
              </a:solidFill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8472" y="260648"/>
            <a:ext cx="47160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800000"/>
                </a:solidFill>
                <a:latin typeface="Bookman Old Style" pitchFamily="18" charset="0"/>
              </a:rPr>
              <a:t>«Видно, ничего </a:t>
            </a:r>
          </a:p>
          <a:p>
            <a:r>
              <a:rPr lang="ru-RU" sz="3200" b="1" i="1" dirty="0" smtClean="0">
                <a:solidFill>
                  <a:srgbClr val="800000"/>
                </a:solidFill>
                <a:latin typeface="Bookman Old Style" pitchFamily="18" charset="0"/>
              </a:rPr>
              <a:t>не напишу я </a:t>
            </a:r>
          </a:p>
          <a:p>
            <a:r>
              <a:rPr lang="ru-RU" sz="3200" b="1" i="1" dirty="0" smtClean="0">
                <a:solidFill>
                  <a:srgbClr val="800000"/>
                </a:solidFill>
                <a:latin typeface="Bookman Old Style" pitchFamily="18" charset="0"/>
              </a:rPr>
              <a:t>так стройно и красиво, как «Старуху </a:t>
            </a:r>
            <a:r>
              <a:rPr lang="ru-RU" sz="3200" b="1" i="1" dirty="0" err="1" smtClean="0">
                <a:solidFill>
                  <a:srgbClr val="800000"/>
                </a:solidFill>
                <a:latin typeface="Bookman Old Style" pitchFamily="18" charset="0"/>
              </a:rPr>
              <a:t>Изергиль</a:t>
            </a:r>
            <a:r>
              <a:rPr lang="ru-RU" sz="3200" b="1" i="1" dirty="0" smtClean="0">
                <a:solidFill>
                  <a:srgbClr val="800000"/>
                </a:solidFill>
                <a:latin typeface="Bookman Old Style" pitchFamily="18" charset="0"/>
              </a:rPr>
              <a:t>» написал», — </a:t>
            </a:r>
          </a:p>
          <a:p>
            <a:pPr algn="r"/>
            <a:r>
              <a:rPr lang="ru-RU" sz="3200" i="1" dirty="0" smtClean="0">
                <a:solidFill>
                  <a:srgbClr val="800000"/>
                </a:solidFill>
                <a:latin typeface="Bookman Old Style" pitchFamily="18" charset="0"/>
              </a:rPr>
              <a:t>признавался А.М. Горький А.П. Чехову.</a:t>
            </a:r>
            <a:endParaRPr lang="ru-RU" sz="3200" i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072111" cy="53523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179512" y="5733256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latin typeface="Book Antiqua" pitchFamily="18" charset="0"/>
                <a:hlinkClick r:id="rId3"/>
              </a:rPr>
              <a:t>http://www.liveinternet.ru/photo/mgalerea/post1034311/</a:t>
            </a:r>
            <a:endParaRPr lang="ru-RU" sz="1200" b="1" i="1" dirty="0"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16632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800000"/>
                </a:solidFill>
                <a:latin typeface="Bookman Old Style" pitchFamily="18" charset="0"/>
              </a:rPr>
              <a:t>«Старуха </a:t>
            </a:r>
            <a:r>
              <a:rPr lang="ru-RU" sz="2800" b="1" i="1" dirty="0" err="1" smtClean="0">
                <a:solidFill>
                  <a:srgbClr val="800000"/>
                </a:solidFill>
                <a:latin typeface="Bookman Old Style" pitchFamily="18" charset="0"/>
              </a:rPr>
              <a:t>Изергиль</a:t>
            </a:r>
            <a:r>
              <a:rPr lang="ru-RU" sz="2800" b="1" i="1" dirty="0" smtClean="0">
                <a:solidFill>
                  <a:srgbClr val="800000"/>
                </a:solidFill>
                <a:latin typeface="Bookman Old Style" pitchFamily="18" charset="0"/>
              </a:rPr>
              <a:t>»</a:t>
            </a:r>
          </a:p>
          <a:p>
            <a:pPr algn="ctr"/>
            <a:r>
              <a:rPr lang="ru-RU" sz="2800" b="1" i="1" dirty="0" smtClean="0">
                <a:solidFill>
                  <a:srgbClr val="800000"/>
                </a:solidFill>
                <a:latin typeface="Bookman Old Style" pitchFamily="18" charset="0"/>
              </a:rPr>
              <a:t>рассказ, 1894 г.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1119510"/>
            <a:ext cx="471601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993300"/>
                </a:solidFill>
                <a:latin typeface="Book Antiqua" pitchFamily="18" charset="0"/>
              </a:rPr>
              <a:t>«Только красавцы могут хорошо петь, — красавцы, которые любят жить. Мы любим жить. Смотри-ка, разве не устали за день те, которые поют там? С восхода по закат работали, взошла луна, и уже — поют! Те, которые не умеют жить, легли бы спать. Те, которым жизнь мила, вот — поют».</a:t>
            </a:r>
            <a:endParaRPr lang="ru-RU" sz="2800" b="1" i="1" dirty="0">
              <a:solidFill>
                <a:srgbClr val="9933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1011</Words>
  <Application>Microsoft Office PowerPoint</Application>
  <PresentationFormat>Экран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www.PHILka.RU</cp:lastModifiedBy>
  <cp:revision>69</cp:revision>
  <dcterms:created xsi:type="dcterms:W3CDTF">2011-11-27T15:57:16Z</dcterms:created>
  <dcterms:modified xsi:type="dcterms:W3CDTF">2012-01-29T11:07:07Z</dcterms:modified>
</cp:coreProperties>
</file>