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79" r:id="rId2"/>
    <p:sldId id="257" r:id="rId3"/>
    <p:sldId id="261" r:id="rId4"/>
    <p:sldId id="256" r:id="rId5"/>
    <p:sldId id="270" r:id="rId6"/>
    <p:sldId id="262" r:id="rId7"/>
    <p:sldId id="272" r:id="rId8"/>
    <p:sldId id="264" r:id="rId9"/>
    <p:sldId id="277" r:id="rId10"/>
    <p:sldId id="267" r:id="rId11"/>
    <p:sldId id="268" r:id="rId12"/>
    <p:sldId id="281" r:id="rId13"/>
    <p:sldId id="269" r:id="rId14"/>
    <p:sldId id="278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41" autoAdjust="0"/>
    <p:restoredTop sz="94660"/>
  </p:normalViewPr>
  <p:slideViewPr>
    <p:cSldViewPr>
      <p:cViewPr varScale="1">
        <p:scale>
          <a:sx n="68" d="100"/>
          <a:sy n="68" d="100"/>
        </p:scale>
        <p:origin x="-9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3F95-D306-4268-AC52-DACADE603155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999E1-6270-418B-9D30-B91A90BC22F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999E1-6270-418B-9D30-B91A90BC22F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999E1-6270-418B-9D30-B91A90BC22FE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5522A3-D732-43B9-AE3E-F2B63D8C3AE8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94E500-0D93-42A5-8805-30950F529E7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A570E8-2AFC-4818-BDA9-3D2783B38287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35CB1-9941-453A-808D-719CDE206AE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B9E8B7-8023-4112-B630-1DFBBACCE201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521E4-AEB1-4F67-8D35-7D02D8BA0E0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5E97D7-F9D6-434E-B073-B605287CFC1E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7FD9E1-26B5-4C00-AAFA-0D98BDCA68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271246-05A1-45B9-9816-36C3B4D84F23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1B89B-DDEE-4CFF-BAC8-4F46705C08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82646C-714F-4586-9442-EC4788ED1533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5A3E33-855D-46DD-8D30-4D3697925AF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7FA29F-117B-47AD-A5C6-F7C29D63F364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A9BBB4-1C7B-46EB-A412-40880DC415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6CBFDA-6444-4CCD-8012-D0FC8C055CED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B65D65-8444-4DB1-8CB9-F7E7490851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09E638-8FB1-447C-A44A-B23BF1A0F410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BACEDB-17A4-439B-A5F8-2F7A20C301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DF672D-7E09-45D2-88D9-DE1ADC880A02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4AFAB-ACB9-4960-856C-63EFDD3E62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EA10A-4696-432A-81E6-A18772C324E9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6B6091-AAEE-47E7-8DF2-2E09305CF30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2B74C0-A2E9-4119-A338-48F6363F2011}" type="datetimeFigureOut">
              <a:rPr lang="ru-RU" smtClean="0"/>
              <a:pPr>
                <a:defRPr/>
              </a:pPr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1A90CB8-9F3E-4EAA-B293-9E8F77CAAA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4.emf"/><Relationship Id="rId5" Type="http://schemas.openxmlformats.org/officeDocument/2006/relationships/image" Target="../media/image33.emf"/><Relationship Id="rId4" Type="http://schemas.openxmlformats.org/officeDocument/2006/relationships/image" Target="../media/image32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7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6.emf"/><Relationship Id="rId5" Type="http://schemas.openxmlformats.org/officeDocument/2006/relationships/image" Target="../media/image34.emf"/><Relationship Id="rId4" Type="http://schemas.openxmlformats.org/officeDocument/2006/relationships/image" Target="../media/image3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13" Type="http://schemas.openxmlformats.org/officeDocument/2006/relationships/image" Target="../media/image26.emf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12" Type="http://schemas.openxmlformats.org/officeDocument/2006/relationships/image" Target="../media/image25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emf"/><Relationship Id="rId11" Type="http://schemas.openxmlformats.org/officeDocument/2006/relationships/image" Target="../media/image24.emf"/><Relationship Id="rId5" Type="http://schemas.openxmlformats.org/officeDocument/2006/relationships/image" Target="../media/image18.emf"/><Relationship Id="rId15" Type="http://schemas.openxmlformats.org/officeDocument/2006/relationships/image" Target="../media/image28.emf"/><Relationship Id="rId10" Type="http://schemas.openxmlformats.org/officeDocument/2006/relationships/image" Target="../media/image23.emf"/><Relationship Id="rId4" Type="http://schemas.openxmlformats.org/officeDocument/2006/relationships/image" Target="../media/image17.emf"/><Relationship Id="rId9" Type="http://schemas.openxmlformats.org/officeDocument/2006/relationships/image" Target="../media/image22.emf"/><Relationship Id="rId14" Type="http://schemas.openxmlformats.org/officeDocument/2006/relationships/image" Target="../media/image2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43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МР «</a:t>
            </a:r>
            <a:r>
              <a:rPr lang="ru-RU" dirty="0" err="1" smtClean="0"/>
              <a:t>Усть-Майский</a:t>
            </a:r>
            <a:r>
              <a:rPr lang="ru-RU" dirty="0" smtClean="0"/>
              <a:t> район»</a:t>
            </a:r>
            <a:br>
              <a:rPr lang="ru-RU" dirty="0" smtClean="0"/>
            </a:br>
            <a:r>
              <a:rPr lang="ru-RU" dirty="0" err="1" smtClean="0"/>
              <a:t>Моу</a:t>
            </a:r>
            <a:r>
              <a:rPr lang="ru-RU" dirty="0" smtClean="0"/>
              <a:t> «Петропавловская СОШ»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072494" cy="3983047"/>
          </a:xfrm>
        </p:spPr>
        <p:txBody>
          <a:bodyPr>
            <a:normAutofit/>
          </a:bodyPr>
          <a:lstStyle/>
          <a:p>
            <a:pPr algn="ctr"/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Урок математики в 10 классе.</a:t>
            </a:r>
          </a:p>
          <a:p>
            <a:pPr algn="ctr">
              <a:buNone/>
            </a:pPr>
            <a:r>
              <a:rPr lang="ru-RU" sz="3600" dirty="0" smtClean="0"/>
              <a:t>Учитель: Попова Нина Николаевна </a:t>
            </a:r>
          </a:p>
          <a:p>
            <a:pPr algn="ctr">
              <a:buNone/>
            </a:pPr>
            <a:r>
              <a:rPr lang="ru-RU" sz="3600" dirty="0" smtClean="0"/>
              <a:t>                 </a:t>
            </a:r>
          </a:p>
          <a:p>
            <a:pPr algn="ctr">
              <a:buNone/>
            </a:pPr>
            <a:r>
              <a:rPr lang="ru-RU" sz="3600" dirty="0" smtClean="0"/>
              <a:t> Декабрь. 2011 год.</a:t>
            </a:r>
            <a:endParaRPr lang="ru-RU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 l="12903"/>
          <a:stretch>
            <a:fillRect/>
          </a:stretch>
        </p:blipFill>
        <p:spPr bwMode="auto">
          <a:xfrm>
            <a:off x="857250" y="1143000"/>
            <a:ext cx="3857625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 l="7843"/>
          <a:stretch>
            <a:fillRect/>
          </a:stretch>
        </p:blipFill>
        <p:spPr bwMode="auto">
          <a:xfrm>
            <a:off x="857250" y="2357438"/>
            <a:ext cx="6715125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214313" y="285750"/>
            <a:ext cx="67865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dirty="0">
                <a:latin typeface="Calibri" pitchFamily="34" charset="0"/>
              </a:rPr>
              <a:t>Решить  уравнение:</a:t>
            </a:r>
          </a:p>
        </p:txBody>
      </p:sp>
      <p:pic>
        <p:nvPicPr>
          <p:cNvPr id="10245" name="Picture 4"/>
          <p:cNvPicPr>
            <a:picLocks noChangeAspect="1" noChangeArrowheads="1"/>
          </p:cNvPicPr>
          <p:nvPr/>
        </p:nvPicPr>
        <p:blipFill>
          <a:blip r:embed="rId4"/>
          <a:srcRect l="7071"/>
          <a:stretch>
            <a:fillRect/>
          </a:stretch>
        </p:blipFill>
        <p:spPr bwMode="auto">
          <a:xfrm>
            <a:off x="785813" y="3286125"/>
            <a:ext cx="65722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500" y="285750"/>
            <a:ext cx="7923213" cy="1643063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 </a:t>
            </a: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12800" i="1" dirty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2800" i="1" dirty="0" smtClean="0"/>
              <a:t>Проверочная           работа.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2800" i="1" dirty="0" smtClean="0"/>
              <a:t>Решите уравнения:</a:t>
            </a:r>
            <a:r>
              <a:rPr lang="ru-RU" sz="12800" dirty="0" smtClean="0"/>
              <a:t/>
            </a:r>
            <a:br>
              <a:rPr lang="ru-RU" sz="12800" dirty="0" smtClean="0"/>
            </a:br>
            <a:endParaRPr lang="ru-RU" sz="1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50" y="1643063"/>
          <a:ext cx="8643938" cy="4214842"/>
        </p:xfrm>
        <a:graphic>
          <a:graphicData uri="http://schemas.openxmlformats.org/drawingml/2006/table">
            <a:tbl>
              <a:tblPr/>
              <a:tblGrid>
                <a:gridCol w="4322763"/>
                <a:gridCol w="4321175"/>
              </a:tblGrid>
              <a:tr h="857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1 вариант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2 вариант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55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Calibri" pitchFamily="34" charset="0"/>
                        </a:rPr>
                        <a:t>а)2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sin x – 3 </a:t>
                      </a:r>
                      <a:r>
                        <a:rPr lang="en-US" sz="2400" dirty="0" err="1" smtClean="0">
                          <a:latin typeface="Calibri" pitchFamily="34" charset="0"/>
                        </a:rPr>
                        <a:t>cos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 x =0</a:t>
                      </a:r>
                      <a:endParaRPr lang="ru-RU" sz="2400" dirty="0" smtClean="0"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155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б)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</a:t>
                      </a:r>
                      <a:r>
                        <a:rPr kumimoji="0" lang="ru-RU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sinxcosx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+6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</a:t>
                      </a:r>
                      <a:r>
                        <a:rPr kumimoji="0" lang="ru-RU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б)3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sin</a:t>
                      </a:r>
                      <a:r>
                        <a:rPr kumimoji="0" lang="ru-RU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+2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sin x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cos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x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-2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cos</a:t>
                      </a:r>
                      <a:r>
                        <a:rPr kumimoji="0" lang="ru-RU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=0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461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в</a:t>
                      </a:r>
                      <a:r>
                        <a:rPr kumimoji="0" lang="de-D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)cos</a:t>
                      </a:r>
                      <a:r>
                        <a:rPr kumimoji="0" lang="de-DE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de-D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</a:t>
                      </a:r>
                      <a:r>
                        <a:rPr kumimoji="0" lang="de-D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</a:t>
                      </a:r>
                      <a:r>
                        <a:rPr kumimoji="0" lang="de-D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-3sin</a:t>
                      </a:r>
                      <a:r>
                        <a:rPr kumimoji="0" lang="de-DE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ru-RU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</a:t>
                      </a:r>
                      <a:r>
                        <a:rPr kumimoji="0" lang="de-D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</a:t>
                      </a:r>
                      <a:r>
                        <a:rPr kumimoji="0" lang="de-D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1128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3" y="4857750"/>
            <a:ext cx="29289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75" y="4714875"/>
            <a:ext cx="33178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88" y="4786313"/>
            <a:ext cx="357187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7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14850" y="3284538"/>
            <a:ext cx="1143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8" name="Picture 2"/>
          <p:cNvPicPr>
            <a:picLocks noChangeAspect="1" noChangeArrowheads="1"/>
          </p:cNvPicPr>
          <p:nvPr/>
        </p:nvPicPr>
        <p:blipFill>
          <a:blip r:embed="rId6"/>
          <a:srcRect l="14117"/>
          <a:stretch>
            <a:fillRect/>
          </a:stretch>
        </p:blipFill>
        <p:spPr bwMode="auto">
          <a:xfrm>
            <a:off x="928688" y="2643188"/>
            <a:ext cx="2214562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428603"/>
          <a:ext cx="8643968" cy="6200910"/>
        </p:xfrm>
        <a:graphic>
          <a:graphicData uri="http://schemas.openxmlformats.org/drawingml/2006/table">
            <a:tbl>
              <a:tblPr/>
              <a:tblGrid>
                <a:gridCol w="4322793"/>
                <a:gridCol w="4321175"/>
              </a:tblGrid>
              <a:tr h="7858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Ответы: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1 вариант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Ответы: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2 вариант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790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Calibri" pitchFamily="34" charset="0"/>
                        </a:rPr>
                        <a:t>а)2</a:t>
                      </a:r>
                      <a:r>
                        <a:rPr lang="en-US" sz="1800" dirty="0" smtClean="0">
                          <a:latin typeface="Calibri" pitchFamily="34" charset="0"/>
                        </a:rPr>
                        <a:t>sin x – 3 </a:t>
                      </a:r>
                      <a:r>
                        <a:rPr lang="en-US" sz="1800" dirty="0" err="1" smtClean="0">
                          <a:latin typeface="Calibri" pitchFamily="34" charset="0"/>
                        </a:rPr>
                        <a:t>cos</a:t>
                      </a:r>
                      <a:r>
                        <a:rPr lang="en-US" sz="1800" dirty="0" smtClean="0">
                          <a:latin typeface="Calibri" pitchFamily="34" charset="0"/>
                        </a:rPr>
                        <a:t> x =0</a:t>
                      </a:r>
                      <a:endParaRPr lang="ru-RU" sz="1800" dirty="0" smtClean="0"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2 </a:t>
                      </a:r>
                      <a:r>
                        <a:rPr lang="en-US" sz="1800" dirty="0" err="1" smtClean="0"/>
                        <a:t>tg</a:t>
                      </a:r>
                      <a:r>
                        <a:rPr lang="en-US" sz="1800" dirty="0" smtClean="0"/>
                        <a:t> x</a:t>
                      </a:r>
                      <a:r>
                        <a:rPr lang="ru-RU" sz="1800" dirty="0" smtClean="0"/>
                        <a:t> -3=0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tg</a:t>
                      </a:r>
                      <a:r>
                        <a:rPr lang="en-US" sz="1800" dirty="0" smtClean="0"/>
                        <a:t> x</a:t>
                      </a:r>
                      <a:r>
                        <a:rPr lang="ru-RU" sz="1800" dirty="0" smtClean="0"/>
                        <a:t>=⅔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x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arctg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⅔ +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488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</a:t>
                      </a:r>
                      <a:r>
                        <a:rPr kumimoji="0" lang="ru-RU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sinxcosx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+6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</a:t>
                      </a:r>
                      <a:r>
                        <a:rPr kumimoji="0" lang="ru-RU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Ответ: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х=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arcng2+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x=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arcng3+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б)3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sin</a:t>
                      </a:r>
                      <a:r>
                        <a:rPr kumimoji="0" lang="ru-RU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+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sin x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x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-2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cos</a:t>
                      </a:r>
                      <a:r>
                        <a:rPr kumimoji="0" lang="ru-RU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Ответ: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x=</a:t>
                      </a:r>
                      <a:r>
                        <a:rPr lang="en-US" sz="20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arcng2/3+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x=-</a:t>
                      </a:r>
                      <a:r>
                        <a:rPr lang="el-GR" sz="20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π</a:t>
                      </a:r>
                      <a:r>
                        <a:rPr lang="en-US" sz="20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/4 +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47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в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)cos</a:t>
                      </a:r>
                      <a:r>
                        <a:rPr kumimoji="0" lang="de-DE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-3sin</a:t>
                      </a:r>
                      <a:r>
                        <a:rPr kumimoji="0" lang="de-DE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ru-RU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=0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x=</a:t>
                      </a: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/2+3</a:t>
                      </a:r>
                      <a:r>
                        <a:rPr lang="en-US" sz="20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x=</a:t>
                      </a:r>
                      <a:r>
                        <a:rPr lang="en-US" sz="20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arcng1/2</a:t>
                      </a:r>
                      <a:r>
                        <a:rPr lang="en-US" sz="24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1128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4929198"/>
            <a:ext cx="304141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5000636"/>
            <a:ext cx="285752" cy="737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8" name="Picture 2"/>
          <p:cNvPicPr>
            <a:picLocks noChangeAspect="1" noChangeArrowheads="1"/>
          </p:cNvPicPr>
          <p:nvPr/>
        </p:nvPicPr>
        <p:blipFill>
          <a:blip r:embed="rId5"/>
          <a:srcRect l="14117"/>
          <a:stretch>
            <a:fillRect/>
          </a:stretch>
        </p:blipFill>
        <p:spPr bwMode="auto">
          <a:xfrm>
            <a:off x="857224" y="1643050"/>
            <a:ext cx="2214562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472" y="2071678"/>
            <a:ext cx="3286147" cy="360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29520" y="2500306"/>
            <a:ext cx="945181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5072066" y="5143513"/>
          <a:ext cx="2571768" cy="433140"/>
        </p:xfrm>
        <a:graphic>
          <a:graphicData uri="http://schemas.openxmlformats.org/presentationml/2006/ole">
            <p:oleObj spid="_x0000_s29698" name="Формула" r:id="rId8" imgW="1206360" imgH="203040" progId="Equation.3">
              <p:embed/>
            </p:oleObj>
          </a:graphicData>
        </a:graphic>
      </p:graphicFrame>
      <p:pic>
        <p:nvPicPr>
          <p:cNvPr id="13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357422" y="4071942"/>
            <a:ext cx="879238" cy="26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71604" y="5929330"/>
            <a:ext cx="118147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43108" y="4429132"/>
            <a:ext cx="928694" cy="28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50" y="6286521"/>
            <a:ext cx="1018516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286380" y="5857893"/>
            <a:ext cx="1071570" cy="300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29454" y="4065789"/>
            <a:ext cx="785818" cy="220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9322" y="4357694"/>
            <a:ext cx="928694" cy="260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529538" cy="1214446"/>
          </a:xfrm>
        </p:spPr>
        <p:txBody>
          <a:bodyPr/>
          <a:lstStyle/>
          <a:p>
            <a:pPr eaLnBrk="1" hangingPunct="1"/>
            <a:r>
              <a:rPr lang="ru-RU" dirty="0" smtClean="0"/>
              <a:t>Домашнее задание: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567122"/>
          </a:xfrm>
        </p:spPr>
        <p:txBody>
          <a:bodyPr rtlCol="0">
            <a:normAutofit fontScale="85000" lnSpcReduction="20000"/>
          </a:bodyPr>
          <a:lstStyle/>
          <a:p>
            <a:r>
              <a:rPr lang="ru-RU" i="1" dirty="0" smtClean="0"/>
              <a:t>.</a:t>
            </a:r>
            <a:r>
              <a:rPr lang="ru-RU" dirty="0" smtClean="0"/>
              <a:t> </a:t>
            </a:r>
            <a:r>
              <a:rPr lang="ru-RU" i="1" dirty="0" smtClean="0"/>
              <a:t> </a:t>
            </a:r>
            <a:endParaRPr lang="ru-RU" dirty="0" smtClean="0"/>
          </a:p>
          <a:p>
            <a:r>
              <a:rPr lang="ru-RU" dirty="0" smtClean="0">
                <a:solidFill>
                  <a:schemeClr val="tx1"/>
                </a:solidFill>
              </a:rPr>
              <a:t>№169 по Колмогорову,  №59 по Башмакову.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Кроме этого, решить систему уравнений: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x</a:t>
            </a:r>
            <a:r>
              <a:rPr lang="ru-RU" baseline="30000" dirty="0" smtClean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-</a:t>
            </a:r>
            <a:r>
              <a:rPr lang="en-US" dirty="0" err="1" smtClean="0">
                <a:solidFill>
                  <a:schemeClr val="tx1"/>
                </a:solidFill>
              </a:rPr>
              <a:t>xy</a:t>
            </a:r>
            <a:r>
              <a:rPr lang="ru-RU" dirty="0" smtClean="0">
                <a:solidFill>
                  <a:schemeClr val="tx1"/>
                </a:solidFill>
              </a:rPr>
              <a:t>=6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xy</a:t>
            </a:r>
            <a:r>
              <a:rPr lang="ru-RU" dirty="0" smtClean="0">
                <a:solidFill>
                  <a:schemeClr val="tx1"/>
                </a:solidFill>
              </a:rPr>
              <a:t>+</a:t>
            </a:r>
            <a:r>
              <a:rPr lang="en-US" dirty="0" smtClean="0">
                <a:solidFill>
                  <a:schemeClr val="tx1"/>
                </a:solidFill>
              </a:rPr>
              <a:t>y</a:t>
            </a:r>
            <a:r>
              <a:rPr lang="ru-RU" baseline="30000" dirty="0" smtClean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=4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Указание: умножить первое уравнение на 2. второе на –3 и сложить.</a:t>
            </a:r>
          </a:p>
          <a:p>
            <a:r>
              <a:rPr lang="ru-RU" b="1" dirty="0" smtClean="0"/>
              <a:t> 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3714744" y="3714752"/>
            <a:ext cx="285752" cy="78581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/>
              <a:t>Спасибо за работу на уроке.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Решить устно уравнения:</a:t>
            </a:r>
          </a:p>
        </p:txBody>
      </p:sp>
      <p:sp>
        <p:nvSpPr>
          <p:cNvPr id="20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a) sin x=0,5</a:t>
            </a:r>
            <a:r>
              <a:rPr lang="ru-RU" sz="4000" dirty="0" smtClean="0"/>
              <a:t>          </a:t>
            </a:r>
          </a:p>
          <a:p>
            <a:pPr eaLnBrk="1" hangingPunct="1"/>
            <a:r>
              <a:rPr lang="en-US" sz="4000" dirty="0" smtClean="0"/>
              <a:t>b) </a:t>
            </a:r>
            <a:r>
              <a:rPr lang="en-US" sz="4000" dirty="0" err="1" smtClean="0"/>
              <a:t>cos</a:t>
            </a:r>
            <a:r>
              <a:rPr lang="en-US" sz="4000" dirty="0" smtClean="0"/>
              <a:t> x= -</a:t>
            </a:r>
            <a:r>
              <a:rPr lang="ru-RU" sz="4000" dirty="0" smtClean="0"/>
              <a:t>0,5</a:t>
            </a:r>
          </a:p>
          <a:p>
            <a:pPr eaLnBrk="1" hangingPunct="1"/>
            <a:r>
              <a:rPr lang="en-US" sz="4000" dirty="0" smtClean="0"/>
              <a:t>c) </a:t>
            </a:r>
            <a:r>
              <a:rPr lang="en-US" sz="4000" dirty="0" err="1" smtClean="0"/>
              <a:t>tg</a:t>
            </a:r>
            <a:r>
              <a:rPr lang="en-US" sz="4000" dirty="0" smtClean="0"/>
              <a:t> x= -1 </a:t>
            </a:r>
            <a:endParaRPr lang="ru-RU" sz="4000" dirty="0" smtClean="0"/>
          </a:p>
          <a:p>
            <a:pPr eaLnBrk="1" hangingPunct="1"/>
            <a:r>
              <a:rPr lang="en-US" sz="4000" dirty="0" smtClean="0"/>
              <a:t>d) </a:t>
            </a:r>
            <a:r>
              <a:rPr lang="en-US" sz="4000" dirty="0" err="1" smtClean="0"/>
              <a:t>ctg</a:t>
            </a:r>
            <a:r>
              <a:rPr lang="en-US" sz="4000" dirty="0" smtClean="0"/>
              <a:t> x= </a:t>
            </a:r>
            <a:r>
              <a:rPr lang="ru-RU" sz="4000" dirty="0" smtClean="0"/>
              <a:t> </a:t>
            </a:r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0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25" y="3929063"/>
            <a:ext cx="5175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313" y="714375"/>
          <a:ext cx="8643996" cy="5929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332"/>
                <a:gridCol w="2881332"/>
                <a:gridCol w="2881332"/>
              </a:tblGrid>
              <a:tr h="1482339">
                <a:tc>
                  <a:txBody>
                    <a:bodyPr/>
                    <a:lstStyle/>
                    <a:p>
                      <a:r>
                        <a:rPr lang="ru-RU" sz="3200" b="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 уровень</a:t>
                      </a:r>
                      <a:r>
                        <a:rPr lang="ru-RU" sz="3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. </a:t>
                      </a:r>
                      <a:endParaRPr lang="ru-RU" sz="3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 уровень</a:t>
                      </a:r>
                      <a:r>
                        <a:rPr lang="ru-RU" sz="3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. </a:t>
                      </a:r>
                      <a:endParaRPr lang="ru-RU" sz="3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 уровень</a:t>
                      </a:r>
                      <a:r>
                        <a:rPr lang="ru-RU" sz="3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. </a:t>
                      </a:r>
                    </a:p>
                    <a:p>
                      <a:endParaRPr lang="ru-RU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48233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а)2(х-15)=2х-30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48233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б)5(2-х)=-3х-2(х+5)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4823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в)х</a:t>
                      </a:r>
                      <a:r>
                        <a:rPr lang="ru-RU" sz="2800" baseline="30000" dirty="0" smtClean="0"/>
                        <a:t>2</a:t>
                      </a:r>
                      <a:r>
                        <a:rPr lang="ru-RU" sz="2800" dirty="0" smtClean="0"/>
                        <a:t>-10х+21=0 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в)  х</a:t>
                      </a:r>
                      <a:r>
                        <a:rPr lang="ru-RU" sz="2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-13х</a:t>
                      </a:r>
                      <a:r>
                        <a:rPr lang="ru-RU" sz="2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+36=0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б)  х</a:t>
                      </a:r>
                      <a:r>
                        <a:rPr lang="ru-RU" sz="2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-9х</a:t>
                      </a:r>
                      <a:r>
                        <a:rPr lang="ru-RU" sz="2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+8=0 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9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13" y="2286000"/>
            <a:ext cx="22860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88" y="3857625"/>
            <a:ext cx="2143125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8" name="TextBox 7"/>
          <p:cNvSpPr txBox="1">
            <a:spLocks noChangeArrowheads="1"/>
          </p:cNvSpPr>
          <p:nvPr/>
        </p:nvSpPr>
        <p:spPr bwMode="auto">
          <a:xfrm>
            <a:off x="2000250" y="0"/>
            <a:ext cx="4643438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Calibri" pitchFamily="34" charset="0"/>
              </a:rPr>
              <a:t>Решите   уравнения:    </a:t>
            </a:r>
          </a:p>
          <a:p>
            <a:pPr lvl="1"/>
            <a:r>
              <a:rPr lang="ru-RU">
                <a:latin typeface="Calibri" pitchFamily="34" charset="0"/>
              </a:rPr>
              <a:t> </a:t>
            </a:r>
            <a:endParaRPr lang="ru-RU" sz="1600">
              <a:latin typeface="Calibri" pitchFamily="34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072199" y="2571744"/>
          <a:ext cx="2777010" cy="428628"/>
        </p:xfrm>
        <a:graphic>
          <a:graphicData uri="http://schemas.openxmlformats.org/presentationml/2006/ole">
            <p:oleObj spid="_x0000_s1026" name="Формула" r:id="rId5" imgW="1434960" imgH="22860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357950" y="4000504"/>
          <a:ext cx="2225578" cy="428628"/>
        </p:xfrm>
        <a:graphic>
          <a:graphicData uri="http://schemas.openxmlformats.org/presentationml/2006/ole">
            <p:oleObj spid="_x0000_s1027" name="Формула" r:id="rId6" imgW="13842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ru-RU" smtClean="0"/>
              <a:t>Тема: </a:t>
            </a:r>
            <a:r>
              <a:rPr lang="ru-RU" b="1" smtClean="0"/>
              <a:t>Однородные уравнения</a:t>
            </a:r>
            <a:r>
              <a:rPr lang="ru-RU" smtClean="0"/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8" y="1214438"/>
            <a:ext cx="8786812" cy="56435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/>
              <a:t> </a:t>
            </a: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научиться решать типичные однородные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уравнения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Познавательные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познакомиться с однородными уравнениями,  научиться решать наиболее часто встречаемые виды таких уравнений.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Развивающие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аналитического  мышления.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математических навыков: научиться выделять основные признаки, по которым однородные уравнения отличаются от других уравнений,  уметь устанавливать сходство однородных уравнений в их различных проявлениях.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Определение 1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Уравнение вида </a:t>
            </a:r>
            <a:r>
              <a:rPr lang="en-US" dirty="0" smtClean="0"/>
              <a:t>P</a:t>
            </a:r>
            <a:r>
              <a:rPr lang="ru-RU" dirty="0" smtClean="0"/>
              <a:t>(</a:t>
            </a:r>
            <a:r>
              <a:rPr lang="en-US" dirty="0" smtClean="0"/>
              <a:t>x</a:t>
            </a:r>
            <a:r>
              <a:rPr lang="ru-RU" dirty="0" smtClean="0"/>
              <a:t>;</a:t>
            </a:r>
            <a:r>
              <a:rPr lang="en-US" dirty="0" smtClean="0"/>
              <a:t>y</a:t>
            </a:r>
            <a:r>
              <a:rPr lang="ru-RU" dirty="0" smtClean="0"/>
              <a:t>)=0 называется однородным, если </a:t>
            </a:r>
            <a:r>
              <a:rPr lang="en-US" dirty="0" smtClean="0"/>
              <a:t>P</a:t>
            </a:r>
            <a:r>
              <a:rPr lang="ru-RU" dirty="0" smtClean="0"/>
              <a:t>(</a:t>
            </a:r>
            <a:r>
              <a:rPr lang="en-US" dirty="0" smtClean="0"/>
              <a:t>x</a:t>
            </a:r>
            <a:r>
              <a:rPr lang="ru-RU" dirty="0" smtClean="0"/>
              <a:t>;</a:t>
            </a:r>
            <a:r>
              <a:rPr lang="en-US" dirty="0" smtClean="0"/>
              <a:t>y</a:t>
            </a:r>
            <a:r>
              <a:rPr lang="ru-RU" dirty="0" smtClean="0"/>
              <a:t>)  однородный многочлен. </a:t>
            </a:r>
          </a:p>
          <a:p>
            <a:pPr eaLnBrk="1" hangingPunct="1"/>
            <a:r>
              <a:rPr lang="ru-RU" dirty="0" smtClean="0"/>
              <a:t>Многочлен от двух переменных  </a:t>
            </a:r>
            <a:r>
              <a:rPr lang="ru-RU" dirty="0" err="1" smtClean="0"/>
              <a:t>х</a:t>
            </a:r>
            <a:r>
              <a:rPr lang="ru-RU" dirty="0" smtClean="0"/>
              <a:t> и у называют однородным, если степень каждого его члена равна одному и тому же числу к. 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8"/>
          <p:cNvSpPr txBox="1">
            <a:spLocks noChangeArrowheads="1"/>
          </p:cNvSpPr>
          <p:nvPr/>
        </p:nvSpPr>
        <p:spPr bwMode="auto">
          <a:xfrm>
            <a:off x="285751" y="500041"/>
            <a:ext cx="7858150" cy="5663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Уравнения вида: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называют однородным уравнением степени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относительно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и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). Поделив обе части уравнения на (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de-DE" sz="2800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можно  с помощью замены    </a:t>
            </a:r>
            <a:r>
              <a:rPr lang="ru-RU" sz="2800" baseline="300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    получить  уравнение: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, </a:t>
            </a:r>
            <a:r>
              <a:rPr lang="ru-RU" sz="28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что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позволяет упростить исходное уравнение. Случай</a:t>
            </a:r>
            <a:r>
              <a:rPr lang="ru-RU" sz="28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)=0 необходимо рассмотреть отдельно, так как на 0 делить нельзя. </a:t>
            </a:r>
          </a:p>
          <a:p>
            <a:endParaRPr lang="ru-RU" dirty="0">
              <a:latin typeface="Calibri" pitchFamily="34" charset="0"/>
            </a:endParaRPr>
          </a:p>
        </p:txBody>
      </p:sp>
      <p:pic>
        <p:nvPicPr>
          <p:cNvPr id="7171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00108"/>
            <a:ext cx="8572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50" y="2500313"/>
            <a:ext cx="1087438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3571875"/>
            <a:ext cx="61436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71472" y="1"/>
            <a:ext cx="350046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Определение 2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357188" y="857250"/>
            <a:ext cx="800100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/>
              <a:t>4.2 Примеры однородных уравнений:</a:t>
            </a:r>
          </a:p>
          <a:p>
            <a:r>
              <a:rPr lang="ru-RU" sz="3200" dirty="0"/>
              <a:t>1) х</a:t>
            </a:r>
            <a:r>
              <a:rPr lang="ru-RU" sz="3200" baseline="30000" dirty="0"/>
              <a:t>2</a:t>
            </a:r>
            <a:r>
              <a:rPr lang="ru-RU" sz="3200" dirty="0"/>
              <a:t>+2ху+у</a:t>
            </a:r>
            <a:r>
              <a:rPr lang="ru-RU" sz="3200" baseline="30000" dirty="0"/>
              <a:t>2</a:t>
            </a:r>
            <a:r>
              <a:rPr lang="ru-RU" sz="3200" dirty="0"/>
              <a:t>=0</a:t>
            </a:r>
          </a:p>
          <a:p>
            <a:endParaRPr lang="ru-RU" sz="3200" dirty="0"/>
          </a:p>
          <a:p>
            <a:r>
              <a:rPr lang="ru-RU" sz="3200" dirty="0"/>
              <a:t>2) (х-1)</a:t>
            </a:r>
            <a:r>
              <a:rPr lang="ru-RU" sz="3200" baseline="30000" dirty="0"/>
              <a:t>3</a:t>
            </a:r>
            <a:r>
              <a:rPr lang="ru-RU" sz="3200" dirty="0"/>
              <a:t>-(х-1)</a:t>
            </a:r>
            <a:r>
              <a:rPr lang="ru-RU" sz="3200" baseline="30000" dirty="0"/>
              <a:t>2</a:t>
            </a:r>
            <a:r>
              <a:rPr lang="ru-RU" sz="3200" dirty="0"/>
              <a:t>у +(х-1)у</a:t>
            </a:r>
            <a:r>
              <a:rPr lang="ru-RU" sz="3200" baseline="30000" dirty="0"/>
              <a:t>2</a:t>
            </a:r>
            <a:r>
              <a:rPr lang="ru-RU" sz="3200" dirty="0"/>
              <a:t>+у</a:t>
            </a:r>
            <a:r>
              <a:rPr lang="ru-RU" sz="3200" baseline="30000" dirty="0"/>
              <a:t>3</a:t>
            </a:r>
            <a:r>
              <a:rPr lang="ru-RU" sz="3200" dirty="0"/>
              <a:t>=0</a:t>
            </a:r>
          </a:p>
          <a:p>
            <a:endParaRPr lang="ru-RU" sz="3200" dirty="0"/>
          </a:p>
          <a:p>
            <a:r>
              <a:rPr lang="ru-RU" sz="3200" dirty="0"/>
              <a:t>3) 2</a:t>
            </a:r>
            <a:r>
              <a:rPr lang="en-US" sz="3200" dirty="0"/>
              <a:t>sin x – 3 </a:t>
            </a:r>
            <a:r>
              <a:rPr lang="en-US" sz="3200" dirty="0" err="1"/>
              <a:t>cos</a:t>
            </a:r>
            <a:r>
              <a:rPr lang="en-US" sz="3200" dirty="0"/>
              <a:t> x =0</a:t>
            </a:r>
            <a:endParaRPr lang="ru-RU" sz="3200" dirty="0"/>
          </a:p>
          <a:p>
            <a:endParaRPr lang="ru-RU" sz="3200" dirty="0"/>
          </a:p>
          <a:p>
            <a:r>
              <a:rPr lang="ru-RU" sz="3200" dirty="0"/>
              <a:t>4)</a:t>
            </a:r>
          </a:p>
          <a:p>
            <a:r>
              <a:rPr lang="ru-RU" sz="3200" dirty="0"/>
              <a:t>   Почему они однородные? </a:t>
            </a:r>
          </a:p>
          <a:p>
            <a:r>
              <a:rPr lang="ru-RU" sz="3200" dirty="0"/>
              <a:t>Приведите свои примеры таких уравнений.</a:t>
            </a:r>
          </a:p>
          <a:p>
            <a:endParaRPr lang="ru-RU" sz="3200" dirty="0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45720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57200" algn="l"/>
              </a:tabLst>
            </a:pPr>
            <a:endParaRPr lang="ru-RU"/>
          </a:p>
        </p:txBody>
      </p:sp>
      <p:pic>
        <p:nvPicPr>
          <p:cNvPr id="6149" name="Picture 3"/>
          <p:cNvPicPr>
            <a:picLocks noChangeAspect="1" noChangeArrowheads="1"/>
          </p:cNvPicPr>
          <p:nvPr/>
        </p:nvPicPr>
        <p:blipFill>
          <a:blip r:embed="rId2"/>
          <a:srcRect l="7843"/>
          <a:stretch>
            <a:fillRect/>
          </a:stretch>
        </p:blipFill>
        <p:spPr bwMode="auto">
          <a:xfrm>
            <a:off x="928688" y="4214813"/>
            <a:ext cx="585787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214313" y="285750"/>
            <a:ext cx="8715375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4.3</a:t>
            </a:r>
          </a:p>
          <a:p>
            <a:r>
              <a:rPr lang="ru-RU" sz="3200">
                <a:latin typeface="Calibri" pitchFamily="34" charset="0"/>
              </a:rPr>
              <a:t>Среди заданных уравнений определите однородные уравнения и объяснить свой выбор:</a:t>
            </a:r>
          </a:p>
          <a:p>
            <a:endParaRPr lang="ru-RU">
              <a:latin typeface="Calibri" pitchFamily="34" charset="0"/>
            </a:endParaRP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2428875"/>
            <a:ext cx="43910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3143250"/>
            <a:ext cx="5214938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5" y="3857625"/>
            <a:ext cx="607218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" y="4714875"/>
            <a:ext cx="61436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" y="5572125"/>
            <a:ext cx="72866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000108"/>
            <a:ext cx="7069940" cy="584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7" y="1643050"/>
            <a:ext cx="1857388" cy="425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1714488"/>
            <a:ext cx="219225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43636" y="1714488"/>
            <a:ext cx="1000132" cy="357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2976" y="2285992"/>
            <a:ext cx="3690301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72198" y="2571744"/>
            <a:ext cx="68886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71736" y="3071810"/>
            <a:ext cx="530682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3571868" y="3143248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Проверка показывает, что 1 не является корнем уравнения</a:t>
            </a:r>
            <a:endParaRPr lang="ru-RU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929454" y="3214686"/>
            <a:ext cx="663681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5214942" y="257174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Пусть 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357290" y="307181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Тогда </a:t>
            </a:r>
            <a:endParaRPr lang="ru-RU" dirty="0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428729" y="4071942"/>
            <a:ext cx="1857387" cy="477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786182" y="4143380"/>
            <a:ext cx="857256" cy="39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286380" y="4143380"/>
            <a:ext cx="669732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428727" y="4929198"/>
            <a:ext cx="2047121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929058" y="5000636"/>
            <a:ext cx="173871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858016" y="5643578"/>
            <a:ext cx="947493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5715008" y="571501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71472" y="1071546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е)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</TotalTime>
  <Words>522</Words>
  <Application>Microsoft Office PowerPoint</Application>
  <PresentationFormat>Экран (4:3)</PresentationFormat>
  <Paragraphs>105</Paragraphs>
  <Slides>14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Формула</vt:lpstr>
      <vt:lpstr> МР «Усть-Майский район» Моу «Петропавловская СОШ»</vt:lpstr>
      <vt:lpstr>Решить устно уравнения:</vt:lpstr>
      <vt:lpstr>Слайд 3</vt:lpstr>
      <vt:lpstr>Тема: Однородные уравнения </vt:lpstr>
      <vt:lpstr>Определение 1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Домашнее задание: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Попова Н</dc:creator>
  <cp:lastModifiedBy>Нина Н</cp:lastModifiedBy>
  <cp:revision>50</cp:revision>
  <dcterms:created xsi:type="dcterms:W3CDTF">2011-12-13T14:58:00Z</dcterms:created>
  <dcterms:modified xsi:type="dcterms:W3CDTF">2012-01-17T11:30:30Z</dcterms:modified>
</cp:coreProperties>
</file>