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6" r:id="rId3"/>
    <p:sldId id="277" r:id="rId4"/>
    <p:sldId id="278" r:id="rId5"/>
    <p:sldId id="279" r:id="rId6"/>
    <p:sldId id="257" r:id="rId7"/>
    <p:sldId id="259" r:id="rId8"/>
    <p:sldId id="281" r:id="rId9"/>
    <p:sldId id="258" r:id="rId10"/>
    <p:sldId id="260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40" y="-12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85800" y="1143000"/>
            <a:ext cx="7772400" cy="4572000"/>
            <a:chOff x="1371600" y="1143000"/>
            <a:chExt cx="7772400" cy="5715000"/>
          </a:xfrm>
          <a:effectLst>
            <a:reflection blurRad="6350" stA="50000" endA="300" endPos="15500" dist="50800" dir="5400000" sy="-100000" algn="bl" rotWithShape="0"/>
          </a:effectLst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192405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737"/>
            <a:ext cx="6400800" cy="152286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  <a:defRPr sz="20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2286000" y="3794763"/>
            <a:ext cx="45720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143000"/>
            <a:ext cx="7772400" cy="5715000"/>
            <a:chOff x="1371600" y="1143000"/>
            <a:chExt cx="7772400" cy="5715000"/>
          </a:xfrm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28801"/>
            <a:ext cx="6553200" cy="45447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81600" y="6574536"/>
            <a:ext cx="2133600" cy="274320"/>
          </a:xfrm>
        </p:spPr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74536"/>
            <a:ext cx="2895600" cy="274320"/>
          </a:xfr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sp>
        <p:nvSpPr>
          <p:cNvPr id="11" name="Rectangle 10"/>
          <p:cNvSpPr/>
          <p:nvPr/>
        </p:nvSpPr>
        <p:spPr>
          <a:xfrm flipV="1">
            <a:off x="836676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940146" y="3428206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9296" y="152400"/>
            <a:ext cx="734704" cy="5851525"/>
          </a:xfrm>
        </p:spPr>
        <p:txBody>
          <a:bodyPr vert="eaVert" anchor="t" anchorCtr="0"/>
          <a:lstStyle/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1143000"/>
            <a:ext cx="7772400" cy="2743200"/>
            <a:chOff x="0" y="1143000"/>
            <a:chExt cx="7772400" cy="2743200"/>
          </a:xfrm>
        </p:grpSpPr>
        <p:sp>
          <p:nvSpPr>
            <p:cNvPr id="9" name="Rectangle 8"/>
            <p:cNvSpPr/>
            <p:nvPr/>
          </p:nvSpPr>
          <p:spPr>
            <a:xfrm>
              <a:off x="0" y="1143000"/>
              <a:ext cx="7772400" cy="2743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1371600"/>
              <a:ext cx="7543800" cy="2286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1600200"/>
              <a:ext cx="7315200" cy="1828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00200"/>
            <a:ext cx="68580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 cap="none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56848"/>
            <a:ext cx="6858000" cy="640080"/>
          </a:xfr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>
              <a:buNone/>
              <a:defRPr sz="16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0" y="6574536"/>
            <a:ext cx="2133600" cy="274320"/>
          </a:xfrm>
        </p:spPr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574536"/>
            <a:ext cx="2895600" cy="274320"/>
          </a:xfr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36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6288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6288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2103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2103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2071048" y="2548267"/>
            <a:ext cx="64008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/>
          <p:nvPr/>
        </p:nvGrpSpPr>
        <p:grpSpPr>
          <a:xfrm>
            <a:off x="0" y="0"/>
            <a:ext cx="9144000" cy="6400800"/>
            <a:chOff x="0" y="457200"/>
            <a:chExt cx="9144000" cy="64008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1" name="Rectangle 10"/>
            <p:cNvSpPr/>
            <p:nvPr/>
          </p:nvSpPr>
          <p:spPr>
            <a:xfrm>
              <a:off x="0" y="457200"/>
              <a:ext cx="9144000" cy="6400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685800"/>
              <a:ext cx="8686800" cy="6172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914400"/>
              <a:ext cx="8229600" cy="5943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858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30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9" name="Rectangle 8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28800"/>
            <a:ext cx="4926013" cy="4343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3600"/>
            <a:ext cx="1371600" cy="38862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sp>
        <p:nvSpPr>
          <p:cNvPr id="13" name="Rectangle 12"/>
          <p:cNvSpPr/>
          <p:nvPr/>
        </p:nvSpPr>
        <p:spPr>
          <a:xfrm rot="5400000">
            <a:off x="3268981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94678"/>
            <a:ext cx="7315200" cy="77877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5400000">
            <a:off x="3268980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0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3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7315200" cy="77724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304" y="1828800"/>
            <a:ext cx="4928616" cy="4562856"/>
          </a:xfrm>
          <a:effectLst>
            <a:reflection blurRad="6350" stA="50000" endA="300" endPos="6000" dist="50800" dir="5400000" sy="-100000" algn="bl" rotWithShape="0"/>
            <a:softEdge rad="317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0552"/>
            <a:ext cx="1371600" cy="3886200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57150" prstMaterial="metal">
              <a:bevelT w="25400" h="12700" prst="softRound"/>
            </a:sp3d>
          </a:bodyPr>
          <a:lstStyle>
            <a:lvl1pPr marL="0" indent="0">
              <a:buNone/>
              <a:defRPr sz="1400" b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/>
          <p:nvPr/>
        </p:nvGrpSpPr>
        <p:grpSpPr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11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828800"/>
            <a:ext cx="6400800" cy="454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8240" y="6574536"/>
            <a:ext cx="365760" cy="274320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>
          <a:xfrm>
            <a:off x="6553200" y="6574536"/>
            <a:ext cx="2133600" cy="27432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E36636D-D922-432D-A958-524484B5923D}" type="datetimeFigureOut">
              <a:rPr/>
              <a:pPr/>
              <a:t>1/28/2008</a:t>
            </a:fld>
            <a:endParaRPr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828800" y="6574536"/>
            <a:ext cx="2895600" cy="2743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16200000">
            <a:off x="-2660177" y="3005919"/>
            <a:ext cx="6248400" cy="8461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75000"/>
              <a:lumOff val="25000"/>
            </a:schemeClr>
          </a:solidFill>
          <a:effectLst>
            <a:innerShdw blurRad="63500">
              <a:srgbClr val="F1F1F1"/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20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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3pPr>
      <a:lvl4pPr marL="1377950" indent="-3540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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2038351"/>
          </a:xfrm>
        </p:spPr>
        <p:txBody>
          <a:bodyPr/>
          <a:lstStyle/>
          <a:p>
            <a:r>
              <a:rPr lang="en-US" sz="5800" smtClean="0">
                <a:latin typeface="Times New Roman" pitchFamily="18" charset="0"/>
                <a:cs typeface="Times New Roman" pitchFamily="18" charset="0"/>
              </a:rPr>
              <a:t>Operating </a:t>
            </a:r>
            <a:r>
              <a:rPr lang="en-US" sz="5800" smtClean="0">
                <a:latin typeface="Times New Roman" pitchFamily="18" charset="0"/>
                <a:cs typeface="Times New Roman" pitchFamily="18" charset="0"/>
              </a:rPr>
              <a:t>systems</a:t>
            </a:r>
            <a:endParaRPr lang="ru-RU" sz="5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This OS is used on Apple Macintosh microcomputers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/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Windows 7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NetWare</a:t>
            </a:r>
          </a:p>
          <a:p>
            <a:pPr marL="914400" indent="-914400">
              <a:buAutoNum type="arabicPeriod"/>
            </a:pPr>
            <a:r>
              <a:rPr lang="en-US" sz="3200" dirty="0" err="1" smtClean="0">
                <a:solidFill>
                  <a:srgbClr val="00B050"/>
                </a:solidFill>
              </a:rPr>
              <a:t>MacOS</a:t>
            </a:r>
            <a:endParaRPr lang="ru-RU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Linux is a related to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Windows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Unix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Android</a:t>
            </a: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Linux is a related to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Windows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Unix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Android</a:t>
            </a:r>
            <a:endParaRPr lang="ru-RU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Linux was created by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Free Software Foundation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A university student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Bill Gates</a:t>
            </a: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Linux was created by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Free Software Foundation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A university student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Bill Gates</a:t>
            </a:r>
            <a:endParaRPr lang="ru-RU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The latest version of windows is 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Windows Vista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Windows NT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Windows 7</a:t>
            </a: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The latest version of windows is 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Windows Vista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Windows NT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Windows 7</a:t>
            </a:r>
            <a:endParaRPr lang="ru-RU" sz="3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This Operating system is distributed as freeware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Unix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Linux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Mac OS</a:t>
            </a: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This Operating system is distributed as freeware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Unix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Linux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Mac OS</a:t>
            </a:r>
            <a:endParaRPr lang="ru-RU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The source code of this operating system is freely available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Windows 7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Linux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Mac OS</a:t>
            </a:r>
          </a:p>
          <a:p>
            <a:pPr marL="914400" indent="-914400"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0800_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57356" y="1643050"/>
            <a:ext cx="6786609" cy="4929222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143108" y="5628008"/>
            <a:ext cx="4857784" cy="122999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Windows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The source code of this operating system is freely available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Windows 7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Linux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Mac OS</a:t>
            </a:r>
          </a:p>
          <a:p>
            <a:pPr marL="914400" indent="-914400"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An operating system lies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Between the user and the hardware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Between the applications program and the hardware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Between two computers</a:t>
            </a:r>
          </a:p>
          <a:p>
            <a:pPr marL="914400" indent="-914400">
              <a:buAutoNum type="arabicPeriod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An operating system lies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Between the user and the hardware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Between the applications program and the hardware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Between two computers</a:t>
            </a:r>
          </a:p>
          <a:p>
            <a:pPr marL="914400" indent="-914400">
              <a:buAutoNum type="arabicPeriod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If the operating system has an open source you can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Develop or fix bugs in the software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Input data by voice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Close it</a:t>
            </a:r>
          </a:p>
          <a:p>
            <a:pPr marL="914400" indent="-914400">
              <a:buAutoNum type="arabicPeriod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If the operating system has an open source you can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00B050"/>
                </a:solidFill>
              </a:rPr>
              <a:t>Develop or fix bugs in the software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Input data by voice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Close it</a:t>
            </a:r>
          </a:p>
          <a:p>
            <a:pPr marL="914400" indent="-914400">
              <a:buAutoNum type="arabicPeriod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1468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57356" y="1571612"/>
            <a:ext cx="6858047" cy="5286388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571868" y="4286256"/>
            <a:ext cx="3143272" cy="122999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Linux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69391780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57356" y="1643050"/>
            <a:ext cx="6786610" cy="5214950"/>
          </a:xfrm>
        </p:spPr>
      </p:pic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Android_logo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86050" y="1643050"/>
            <a:ext cx="4440742" cy="5214950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500430" y="5628008"/>
            <a:ext cx="3143272" cy="122999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Android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Лексика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715016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Operating system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Interface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Applications program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Word processor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Spreadsheet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Supervisor program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Resident program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Nonresident program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Command driven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Лексика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715016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Multi – user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Multi – tasking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Graphically – oriented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Kernel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Source code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Open source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Free Software Foundation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Modify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Fix bugs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Add new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 rot="16200000">
            <a:off x="-2812577" y="3158320"/>
            <a:ext cx="6553202" cy="846161"/>
          </a:xfrm>
        </p:spPr>
        <p:txBody>
          <a:bodyPr/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 conceptual diagram of an operating system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1643042" y="1357298"/>
            <a:ext cx="7072362" cy="1143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 the labels to the four layers of this diagram with the help of the diagram caption</a:t>
            </a:r>
          </a:p>
          <a:p>
            <a:pPr marL="0" indent="0">
              <a:buNone/>
            </a:pPr>
            <a:endParaRPr lang="ru-RU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6143636" y="3214686"/>
            <a:ext cx="2556174" cy="301594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Applications programs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User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Hardware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Operating system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Безымянный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890" y="2643182"/>
            <a:ext cx="4286308" cy="3643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10834" y="3056577"/>
            <a:ext cx="6248400" cy="744845"/>
          </a:xfrm>
        </p:spPr>
        <p:txBody>
          <a:bodyPr/>
          <a:lstStyle/>
          <a:p>
            <a:r>
              <a:rPr lang="en-US" dirty="0" smtClean="0"/>
              <a:t>Test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142984"/>
            <a:ext cx="7786710" cy="5230520"/>
          </a:xfrm>
        </p:spPr>
        <p:txBody>
          <a:bodyPr>
            <a:normAutofit/>
          </a:bodyPr>
          <a:lstStyle/>
          <a:p>
            <a:pPr marL="96838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This OS is used on Apple Macintosh microcomputers</a:t>
            </a: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Windows 7</a:t>
            </a:r>
          </a:p>
          <a:p>
            <a:pPr marL="914400" indent="-914400"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NetWare</a:t>
            </a:r>
          </a:p>
          <a:p>
            <a:pPr marL="914400" indent="-914400"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</a:rPr>
              <a:t>MacOS</a:t>
            </a:r>
            <a:endParaRPr lang="ru-RU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finity">
  <a:themeElements>
    <a:clrScheme name="Infinity">
      <a:dk1>
        <a:sysClr val="windowText" lastClr="000000"/>
      </a:dk1>
      <a:lt1>
        <a:sysClr val="window" lastClr="FFFFFF"/>
      </a:lt1>
      <a:dk2>
        <a:srgbClr val="EABB00"/>
      </a:dk2>
      <a:lt2>
        <a:srgbClr val="DEF2FA"/>
      </a:lt2>
      <a:accent1>
        <a:srgbClr val="983DB1"/>
      </a:accent1>
      <a:accent2>
        <a:srgbClr val="47D147"/>
      </a:accent2>
      <a:accent3>
        <a:srgbClr val="CC0053"/>
      </a:accent3>
      <a:accent4>
        <a:srgbClr val="EA950D"/>
      </a:accent4>
      <a:accent5>
        <a:srgbClr val="C800C8"/>
      </a:accent5>
      <a:accent6>
        <a:srgbClr val="6161FF"/>
      </a:accent6>
      <a:hlink>
        <a:srgbClr val="755D00"/>
      </a:hlink>
      <a:folHlink>
        <a:srgbClr val="31AEE0"/>
      </a:folHlink>
    </a:clrScheme>
    <a:fontScheme name="Infinity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250000"/>
              </a:schemeClr>
            </a:gs>
            <a:gs pos="40000">
              <a:schemeClr val="phClr">
                <a:tint val="90000"/>
                <a:shade val="80000"/>
                <a:satMod val="200000"/>
              </a:schemeClr>
            </a:gs>
            <a:gs pos="100000">
              <a:schemeClr val="phClr">
                <a:shade val="20000"/>
                <a:satMod val="17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Infinity</Template>
  <TotalTime>289</TotalTime>
  <Words>318</Words>
  <Application>Microsoft Office PowerPoint</Application>
  <PresentationFormat>Экран (4:3)</PresentationFormat>
  <Paragraphs>127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Infinity</vt:lpstr>
      <vt:lpstr>Operating systems</vt:lpstr>
      <vt:lpstr>Слайд 2</vt:lpstr>
      <vt:lpstr>Слайд 3</vt:lpstr>
      <vt:lpstr>Слайд 4</vt:lpstr>
      <vt:lpstr>Слайд 5</vt:lpstr>
      <vt:lpstr>Лексика</vt:lpstr>
      <vt:lpstr>Лексика</vt:lpstr>
      <vt:lpstr>A conceptual diagram of an operating system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problem</dc:title>
  <dc:creator>user</dc:creator>
  <cp:lastModifiedBy>English</cp:lastModifiedBy>
  <cp:revision>38</cp:revision>
  <dcterms:created xsi:type="dcterms:W3CDTF">2011-09-27T13:11:27Z</dcterms:created>
  <dcterms:modified xsi:type="dcterms:W3CDTF">2011-10-14T03:52:35Z</dcterms:modified>
</cp:coreProperties>
</file>