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sldIdLst>
    <p:sldId id="263" r:id="rId3"/>
    <p:sldId id="256" r:id="rId4"/>
    <p:sldId id="264" r:id="rId5"/>
    <p:sldId id="257" r:id="rId6"/>
    <p:sldId id="258" r:id="rId7"/>
    <p:sldId id="259" r:id="rId8"/>
    <p:sldId id="260" r:id="rId9"/>
    <p:sldId id="265" r:id="rId10"/>
    <p:sldId id="261" r:id="rId11"/>
    <p:sldId id="262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FC18"/>
    <a:srgbClr val="663300"/>
    <a:srgbClr val="FFFF00"/>
    <a:srgbClr val="0000FF"/>
    <a:srgbClr val="FD8B9E"/>
    <a:srgbClr val="FC183E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2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91B7BC-A521-4CAD-80F7-328CA58E85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FC56BB-1D68-47C7-863F-8AE5E6E96C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A963AB-D97C-4DF1-8E00-F0AAB44BE8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9D85BB9-9270-4589-AF74-D47989DA2F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1AEDF50-1888-4795-BA2D-A2504E45BDE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039A2F-1763-40FE-96C3-FEF12A82AB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9A2570-2EA3-4D75-919A-4E4E95E11B7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03832-D26A-4985-8C17-4ADC4E1082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62A9E-CEDC-42B4-ACA1-FA60663C4E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76EFBA-7457-4466-9F65-108EAF6B44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FCEC16-C2B5-45DF-9E99-6391B6831F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8816C2-7E70-49B1-8D12-1AD479679F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6964EC-6F52-4DF7-A953-4E5330AC51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4A8719-9F5C-4B8B-ABDB-598251E473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798974-E0BE-4D5D-A5AC-7FB083FFB2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C2DF1C-C922-4C0E-98EE-1C00047605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28600"/>
            <a:ext cx="82296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1A433B3-D843-4027-AC3E-001746FFD9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D7B936-3003-4370-A606-CC4C410DEAA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E78D47-FCD6-416A-B011-A5C5D9DA15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5ABAB3-24A4-48FD-9E5F-9C209AE283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32C3A9-76E2-4597-8014-4E63BB2BAB7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5D2DB2-494D-4DE2-AFA8-061CDBBB64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BD2483-3261-4394-BD29-9F1AD4F1979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C03D8E-C980-47F4-8558-D4BD333BB2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368BF82-9A15-4C2F-AC6A-B2DE359EBD1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73" r:id="rId12"/>
  </p:sldLayoutIdLst>
  <p:transition>
    <p:cover dir="d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6A17339C-A98C-4ACE-8F5B-F92F5BC62C9F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cover dir="d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3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1.wav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4.xml"/><Relationship Id="rId1" Type="http://schemas.openxmlformats.org/officeDocument/2006/relationships/video" Target="&#1056;&#1086;&#1078;&#1076;&#1077;&#1085;&#1080;&#1077;%20&#1079;&#1077;&#1084;&#1083;&#1080;.wmv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../media/audio4.wav"/><Relationship Id="rId7" Type="http://schemas.openxmlformats.org/officeDocument/2006/relationships/image" Target="../media/image1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.jpeg"/><Relationship Id="rId4" Type="http://schemas.openxmlformats.org/officeDocument/2006/relationships/audio" Target="../media/audio5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21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wmf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1476375" y="188913"/>
            <a:ext cx="5975350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Интегрированный урок</a:t>
            </a:r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2843213" y="2349500"/>
            <a:ext cx="60325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"Когда жили динозавры"</a:t>
            </a:r>
          </a:p>
        </p:txBody>
      </p:sp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4283075" y="4292600"/>
            <a:ext cx="453707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"Свойства величин"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250825" y="1412875"/>
            <a:ext cx="48069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FFFF00"/>
                </a:solidFill>
              </a:rPr>
              <a:t>Окружающий мир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288925" y="3459163"/>
            <a:ext cx="3346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FFFF00"/>
                </a:solidFill>
              </a:rPr>
              <a:t>Математика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MPj0423731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40875" cy="12861925"/>
          </a:xfrm>
          <a:prstGeom prst="rect">
            <a:avLst/>
          </a:prstGeom>
          <a:noFill/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579563" y="2921000"/>
            <a:ext cx="3330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FF"/>
                </a:solidFill>
                <a:latin typeface="Comic Sans MS" pitchFamily="66" charset="0"/>
              </a:rPr>
              <a:t>Выбрать мерку.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619250" y="3657600"/>
            <a:ext cx="73199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FF"/>
                </a:solidFill>
                <a:latin typeface="Comic Sans MS" pitchFamily="66" charset="0"/>
              </a:rPr>
              <a:t>Узнать сколько раз она содержится</a:t>
            </a:r>
          </a:p>
          <a:p>
            <a:r>
              <a:rPr lang="ru-RU" sz="3200" b="1">
                <a:solidFill>
                  <a:srgbClr val="0000FF"/>
                </a:solidFill>
                <a:latin typeface="Comic Sans MS" pitchFamily="66" charset="0"/>
              </a:rPr>
              <a:t>в измеряемой величине.</a:t>
            </a:r>
          </a:p>
        </p:txBody>
      </p:sp>
      <p:pic>
        <p:nvPicPr>
          <p:cNvPr id="13317" name="Picture 5" descr="отрез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3088" y="2949575"/>
            <a:ext cx="935037" cy="695325"/>
          </a:xfrm>
          <a:prstGeom prst="rect">
            <a:avLst/>
          </a:prstGeom>
          <a:noFill/>
        </p:spPr>
      </p:pic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5940425" y="2727325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/>
              <a:t>е</a:t>
            </a:r>
          </a:p>
        </p:txBody>
      </p:sp>
      <p:pic>
        <p:nvPicPr>
          <p:cNvPr id="13319" name="Picture 7" descr="отрез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5326063"/>
            <a:ext cx="935038" cy="695325"/>
          </a:xfrm>
          <a:prstGeom prst="rect">
            <a:avLst/>
          </a:prstGeom>
          <a:noFill/>
        </p:spPr>
      </p:pic>
      <p:pic>
        <p:nvPicPr>
          <p:cNvPr id="13320" name="Picture 8" descr="отрез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663" y="5326063"/>
            <a:ext cx="935037" cy="695325"/>
          </a:xfrm>
          <a:prstGeom prst="rect">
            <a:avLst/>
          </a:prstGeom>
          <a:noFill/>
        </p:spPr>
      </p:pic>
      <p:pic>
        <p:nvPicPr>
          <p:cNvPr id="13321" name="Picture 9" descr="отрез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5326063"/>
            <a:ext cx="935038" cy="695325"/>
          </a:xfrm>
          <a:prstGeom prst="rect">
            <a:avLst/>
          </a:prstGeom>
          <a:noFill/>
        </p:spPr>
      </p:pic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6443663" y="5776913"/>
            <a:ext cx="1323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/>
              <a:t>а = 3е</a:t>
            </a:r>
          </a:p>
        </p:txBody>
      </p:sp>
      <p:sp>
        <p:nvSpPr>
          <p:cNvPr id="13323" name="Arc 11"/>
          <p:cNvSpPr>
            <a:spLocks/>
          </p:cNvSpPr>
          <p:nvPr/>
        </p:nvSpPr>
        <p:spPr bwMode="auto">
          <a:xfrm>
            <a:off x="5726113" y="5084763"/>
            <a:ext cx="2378075" cy="4953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9 w 43200"/>
              <a:gd name="T1" fmla="*/ 22215 h 24721"/>
              <a:gd name="T2" fmla="*/ 42973 w 43200"/>
              <a:gd name="T3" fmla="*/ 24721 h 24721"/>
              <a:gd name="T4" fmla="*/ 21600 w 43200"/>
              <a:gd name="T5" fmla="*/ 21600 h 24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4721" fill="none" extrusionOk="0">
                <a:moveTo>
                  <a:pt x="8" y="22215"/>
                </a:moveTo>
                <a:cubicBezTo>
                  <a:pt x="2" y="22010"/>
                  <a:pt x="0" y="2180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2644"/>
                  <a:pt x="43124" y="23687"/>
                  <a:pt x="42973" y="24721"/>
                </a:cubicBezTo>
              </a:path>
              <a:path w="43200" h="24721" stroke="0" extrusionOk="0">
                <a:moveTo>
                  <a:pt x="8" y="22215"/>
                </a:moveTo>
                <a:cubicBezTo>
                  <a:pt x="2" y="22010"/>
                  <a:pt x="0" y="2180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2644"/>
                  <a:pt x="43124" y="23687"/>
                  <a:pt x="42973" y="24721"/>
                </a:cubicBezTo>
                <a:lnTo>
                  <a:pt x="2160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6738938" y="4578350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/>
              <a:t>а</a:t>
            </a:r>
          </a:p>
        </p:txBody>
      </p:sp>
      <p:sp>
        <p:nvSpPr>
          <p:cNvPr id="13325" name="WordArt 13"/>
          <p:cNvSpPr>
            <a:spLocks noChangeArrowheads="1" noChangeShapeType="1" noTextEdit="1"/>
          </p:cNvSpPr>
          <p:nvPr/>
        </p:nvSpPr>
        <p:spPr bwMode="auto">
          <a:xfrm>
            <a:off x="1331913" y="692150"/>
            <a:ext cx="7056437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Алгоритм измерения</a:t>
            </a:r>
          </a:p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величин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0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8" grpId="0"/>
      <p:bldP spid="13322" grpId="0"/>
      <p:bldP spid="13323" grpId="0" animBg="1"/>
      <p:bldP spid="13324" grpId="0"/>
      <p:bldP spid="133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Pj0423731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40875" cy="12861925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Самостоятельная работа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/>
              <a:t>3 кг + 2 кг            3 кг – 2 кг</a:t>
            </a:r>
          </a:p>
          <a:p>
            <a:pPr algn="ctr">
              <a:buFontTx/>
              <a:buNone/>
            </a:pPr>
            <a:r>
              <a:rPr lang="ru-RU"/>
              <a:t>8 см – 4 см            8 см – 2 см</a:t>
            </a:r>
          </a:p>
          <a:p>
            <a:pPr algn="ctr">
              <a:buFontTx/>
              <a:buNone/>
            </a:pPr>
            <a:r>
              <a:rPr lang="ru-RU"/>
              <a:t>7 л + 2 л            2 л + 7 л</a:t>
            </a:r>
          </a:p>
          <a:p>
            <a:pPr algn="ctr">
              <a:buFontTx/>
              <a:buNone/>
            </a:pPr>
            <a:r>
              <a:rPr lang="ru-RU"/>
              <a:t>4 кг + 3 кг           4 м + 3 м</a:t>
            </a:r>
          </a:p>
        </p:txBody>
      </p:sp>
      <p:sp>
        <p:nvSpPr>
          <p:cNvPr id="14341" name="WordArt 5"/>
          <p:cNvSpPr>
            <a:spLocks noChangeArrowheads="1" noChangeShapeType="1" noTextEdit="1"/>
          </p:cNvSpPr>
          <p:nvPr/>
        </p:nvSpPr>
        <p:spPr bwMode="auto">
          <a:xfrm>
            <a:off x="4376738" y="1700213"/>
            <a:ext cx="411162" cy="433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&gt;</a:t>
            </a:r>
          </a:p>
        </p:txBody>
      </p:sp>
      <p:sp>
        <p:nvSpPr>
          <p:cNvPr id="14342" name="WordArt 6"/>
          <p:cNvSpPr>
            <a:spLocks noChangeArrowheads="1" noChangeShapeType="1" noTextEdit="1"/>
          </p:cNvSpPr>
          <p:nvPr/>
        </p:nvSpPr>
        <p:spPr bwMode="auto">
          <a:xfrm rot="10800000">
            <a:off x="4356100" y="2349500"/>
            <a:ext cx="411163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&gt;</a:t>
            </a:r>
          </a:p>
        </p:txBody>
      </p:sp>
      <p:sp>
        <p:nvSpPr>
          <p:cNvPr id="14343" name="WordArt 7"/>
          <p:cNvSpPr>
            <a:spLocks noChangeArrowheads="1" noChangeShapeType="1" noTextEdit="1"/>
          </p:cNvSpPr>
          <p:nvPr/>
        </p:nvSpPr>
        <p:spPr bwMode="auto">
          <a:xfrm>
            <a:off x="4376738" y="2995613"/>
            <a:ext cx="411162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=</a:t>
            </a:r>
          </a:p>
        </p:txBody>
      </p:sp>
      <p:sp>
        <p:nvSpPr>
          <p:cNvPr id="14344" name="WordArt 8"/>
          <p:cNvSpPr>
            <a:spLocks noChangeArrowheads="1" noChangeShapeType="1" noTextEdit="1"/>
          </p:cNvSpPr>
          <p:nvPr/>
        </p:nvSpPr>
        <p:spPr bwMode="auto">
          <a:xfrm>
            <a:off x="4427538" y="3573463"/>
            <a:ext cx="411162" cy="142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...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uild="p"/>
      <p:bldP spid="14341" grpId="0" animBg="1"/>
      <p:bldP spid="14342" grpId="0" animBg="1"/>
      <p:bldP spid="14343" grpId="0" animBg="1"/>
      <p:bldP spid="143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брахиозав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1313"/>
            <a:ext cx="8964613" cy="6276975"/>
          </a:xfrm>
          <a:prstGeom prst="rect">
            <a:avLst/>
          </a:prstGeom>
          <a:noFill/>
        </p:spPr>
      </p:pic>
      <p:pic>
        <p:nvPicPr>
          <p:cNvPr id="15363" name="Picture 3" descr="челове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850" y="4537075"/>
            <a:ext cx="1408113" cy="2060575"/>
          </a:xfrm>
          <a:prstGeom prst="rect">
            <a:avLst/>
          </a:prstGeom>
          <a:noFill/>
        </p:spPr>
      </p:pic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7164388" y="4797425"/>
            <a:ext cx="0" cy="1800225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5" name="WordArt 5"/>
          <p:cNvSpPr>
            <a:spLocks noChangeArrowheads="1" noChangeShapeType="1" noTextEdit="1"/>
          </p:cNvSpPr>
          <p:nvPr/>
        </p:nvSpPr>
        <p:spPr bwMode="auto">
          <a:xfrm>
            <a:off x="6310313" y="5665788"/>
            <a:ext cx="782637" cy="355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170см</a:t>
            </a:r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>
            <a:off x="8964613" y="620713"/>
            <a:ext cx="0" cy="5903912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7" name="WordArt 7"/>
          <p:cNvSpPr>
            <a:spLocks noChangeArrowheads="1" noChangeShapeType="1" noTextEdit="1"/>
          </p:cNvSpPr>
          <p:nvPr/>
        </p:nvSpPr>
        <p:spPr bwMode="auto">
          <a:xfrm>
            <a:off x="8027988" y="2708275"/>
            <a:ext cx="782637" cy="355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12м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95288" y="188913"/>
            <a:ext cx="69326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 i="1">
                <a:solidFill>
                  <a:schemeClr val="bg1"/>
                </a:solidFill>
                <a:latin typeface="Book Antiqua" pitchFamily="18" charset="0"/>
              </a:rPr>
              <a:t>С увеличением мерки </a:t>
            </a:r>
          </a:p>
          <a:p>
            <a:r>
              <a:rPr lang="ru-RU" sz="3200" b="1" i="1">
                <a:solidFill>
                  <a:schemeClr val="bg1"/>
                </a:solidFill>
                <a:latin typeface="Book Antiqua" pitchFamily="18" charset="0"/>
              </a:rPr>
              <a:t>значение величины уменьшается!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15365" grpId="0" animBg="1"/>
      <p:bldP spid="15366" grpId="0" animBg="1"/>
      <p:bldP spid="15367" grpId="0" animBg="1"/>
      <p:bldP spid="153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8" name="Picture 4" descr="MPj0423731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40875" cy="12861925"/>
          </a:xfrm>
          <a:prstGeom prst="rect">
            <a:avLst/>
          </a:prstGeom>
          <a:noFill/>
        </p:spPr>
      </p:pic>
      <p:grpSp>
        <p:nvGrpSpPr>
          <p:cNvPr id="16389" name="Group 5"/>
          <p:cNvGrpSpPr>
            <a:grpSpLocks/>
          </p:cNvGrpSpPr>
          <p:nvPr/>
        </p:nvGrpSpPr>
        <p:grpSpPr bwMode="auto">
          <a:xfrm>
            <a:off x="539750" y="1196975"/>
            <a:ext cx="2160588" cy="1924050"/>
            <a:chOff x="340" y="754"/>
            <a:chExt cx="1361" cy="1212"/>
          </a:xfrm>
        </p:grpSpPr>
        <p:sp>
          <p:nvSpPr>
            <p:cNvPr id="16390" name="Line 6"/>
            <p:cNvSpPr>
              <a:spLocks noChangeShapeType="1"/>
            </p:cNvSpPr>
            <p:nvPr/>
          </p:nvSpPr>
          <p:spPr bwMode="auto">
            <a:xfrm>
              <a:off x="340" y="1615"/>
              <a:ext cx="1361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1" name="Line 7"/>
            <p:cNvSpPr>
              <a:spLocks noChangeShapeType="1"/>
            </p:cNvSpPr>
            <p:nvPr/>
          </p:nvSpPr>
          <p:spPr bwMode="auto">
            <a:xfrm flipV="1">
              <a:off x="340" y="1524"/>
              <a:ext cx="0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2" name="Line 8"/>
            <p:cNvSpPr>
              <a:spLocks noChangeShapeType="1"/>
            </p:cNvSpPr>
            <p:nvPr/>
          </p:nvSpPr>
          <p:spPr bwMode="auto">
            <a:xfrm flipV="1">
              <a:off x="1701" y="1524"/>
              <a:ext cx="0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3" name="Arc 9"/>
            <p:cNvSpPr>
              <a:spLocks/>
            </p:cNvSpPr>
            <p:nvPr/>
          </p:nvSpPr>
          <p:spPr bwMode="auto">
            <a:xfrm rot="13613875" flipV="1">
              <a:off x="526" y="975"/>
              <a:ext cx="994" cy="988"/>
            </a:xfrm>
            <a:custGeom>
              <a:avLst/>
              <a:gdLst>
                <a:gd name="G0" fmla="+- 4715 0 0"/>
                <a:gd name="G1" fmla="+- 21600 0 0"/>
                <a:gd name="G2" fmla="+- 21600 0 0"/>
                <a:gd name="T0" fmla="*/ 0 w 26315"/>
                <a:gd name="T1" fmla="*/ 521 h 26154"/>
                <a:gd name="T2" fmla="*/ 25829 w 26315"/>
                <a:gd name="T3" fmla="*/ 26154 h 26154"/>
                <a:gd name="T4" fmla="*/ 4715 w 26315"/>
                <a:gd name="T5" fmla="*/ 21600 h 26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315" h="26154" fill="none" extrusionOk="0">
                  <a:moveTo>
                    <a:pt x="-1" y="520"/>
                  </a:moveTo>
                  <a:cubicBezTo>
                    <a:pt x="1547" y="174"/>
                    <a:pt x="3128" y="-1"/>
                    <a:pt x="4715" y="0"/>
                  </a:cubicBezTo>
                  <a:cubicBezTo>
                    <a:pt x="16644" y="0"/>
                    <a:pt x="26315" y="9670"/>
                    <a:pt x="26315" y="21600"/>
                  </a:cubicBezTo>
                  <a:cubicBezTo>
                    <a:pt x="26315" y="23130"/>
                    <a:pt x="26152" y="24657"/>
                    <a:pt x="25829" y="26154"/>
                  </a:cubicBezTo>
                </a:path>
                <a:path w="26315" h="26154" stroke="0" extrusionOk="0">
                  <a:moveTo>
                    <a:pt x="-1" y="520"/>
                  </a:moveTo>
                  <a:cubicBezTo>
                    <a:pt x="1547" y="174"/>
                    <a:pt x="3128" y="-1"/>
                    <a:pt x="4715" y="0"/>
                  </a:cubicBezTo>
                  <a:cubicBezTo>
                    <a:pt x="16644" y="0"/>
                    <a:pt x="26315" y="9670"/>
                    <a:pt x="26315" y="21600"/>
                  </a:cubicBezTo>
                  <a:cubicBezTo>
                    <a:pt x="26315" y="23130"/>
                    <a:pt x="26152" y="24657"/>
                    <a:pt x="25829" y="26154"/>
                  </a:cubicBezTo>
                  <a:lnTo>
                    <a:pt x="4715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4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748" y="754"/>
              <a:ext cx="546" cy="2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Impact"/>
                </a:rPr>
                <a:t>5 см</a:t>
              </a:r>
            </a:p>
          </p:txBody>
        </p:sp>
      </p:grpSp>
      <p:grpSp>
        <p:nvGrpSpPr>
          <p:cNvPr id="16395" name="Group 11"/>
          <p:cNvGrpSpPr>
            <a:grpSpLocks/>
          </p:cNvGrpSpPr>
          <p:nvPr/>
        </p:nvGrpSpPr>
        <p:grpSpPr bwMode="auto">
          <a:xfrm>
            <a:off x="539750" y="3190875"/>
            <a:ext cx="3024188" cy="2324100"/>
            <a:chOff x="340" y="2010"/>
            <a:chExt cx="1905" cy="1464"/>
          </a:xfrm>
        </p:grpSpPr>
        <p:sp>
          <p:nvSpPr>
            <p:cNvPr id="16396" name="Line 12"/>
            <p:cNvSpPr>
              <a:spLocks noChangeShapeType="1"/>
            </p:cNvSpPr>
            <p:nvPr/>
          </p:nvSpPr>
          <p:spPr bwMode="auto">
            <a:xfrm>
              <a:off x="340" y="2478"/>
              <a:ext cx="190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7" name="Line 13"/>
            <p:cNvSpPr>
              <a:spLocks noChangeShapeType="1"/>
            </p:cNvSpPr>
            <p:nvPr/>
          </p:nvSpPr>
          <p:spPr bwMode="auto">
            <a:xfrm flipV="1">
              <a:off x="340" y="2387"/>
              <a:ext cx="0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8" name="Line 14"/>
            <p:cNvSpPr>
              <a:spLocks noChangeShapeType="1"/>
            </p:cNvSpPr>
            <p:nvPr/>
          </p:nvSpPr>
          <p:spPr bwMode="auto">
            <a:xfrm flipV="1">
              <a:off x="2245" y="2387"/>
              <a:ext cx="0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9" name="Arc 15"/>
            <p:cNvSpPr>
              <a:spLocks/>
            </p:cNvSpPr>
            <p:nvPr/>
          </p:nvSpPr>
          <p:spPr bwMode="auto">
            <a:xfrm rot="2927750" flipV="1">
              <a:off x="659" y="1918"/>
              <a:ext cx="1254" cy="1437"/>
            </a:xfrm>
            <a:custGeom>
              <a:avLst/>
              <a:gdLst>
                <a:gd name="G0" fmla="+- 4715 0 0"/>
                <a:gd name="G1" fmla="+- 21600 0 0"/>
                <a:gd name="G2" fmla="+- 21600 0 0"/>
                <a:gd name="T0" fmla="*/ 0 w 26315"/>
                <a:gd name="T1" fmla="*/ 521 h 26655"/>
                <a:gd name="T2" fmla="*/ 25715 w 26315"/>
                <a:gd name="T3" fmla="*/ 26655 h 26655"/>
                <a:gd name="T4" fmla="*/ 4715 w 26315"/>
                <a:gd name="T5" fmla="*/ 21600 h 26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315" h="26655" fill="none" extrusionOk="0">
                  <a:moveTo>
                    <a:pt x="-1" y="520"/>
                  </a:moveTo>
                  <a:cubicBezTo>
                    <a:pt x="1547" y="174"/>
                    <a:pt x="3128" y="-1"/>
                    <a:pt x="4715" y="0"/>
                  </a:cubicBezTo>
                  <a:cubicBezTo>
                    <a:pt x="16644" y="0"/>
                    <a:pt x="26315" y="9670"/>
                    <a:pt x="26315" y="21600"/>
                  </a:cubicBezTo>
                  <a:cubicBezTo>
                    <a:pt x="26315" y="23302"/>
                    <a:pt x="26113" y="24999"/>
                    <a:pt x="25715" y="26655"/>
                  </a:cubicBezTo>
                </a:path>
                <a:path w="26315" h="26655" stroke="0" extrusionOk="0">
                  <a:moveTo>
                    <a:pt x="-1" y="520"/>
                  </a:moveTo>
                  <a:cubicBezTo>
                    <a:pt x="1547" y="174"/>
                    <a:pt x="3128" y="-1"/>
                    <a:pt x="4715" y="0"/>
                  </a:cubicBezTo>
                  <a:cubicBezTo>
                    <a:pt x="16644" y="0"/>
                    <a:pt x="26315" y="9670"/>
                    <a:pt x="26315" y="21600"/>
                  </a:cubicBezTo>
                  <a:cubicBezTo>
                    <a:pt x="26315" y="23302"/>
                    <a:pt x="26113" y="24999"/>
                    <a:pt x="25715" y="26655"/>
                  </a:cubicBezTo>
                  <a:lnTo>
                    <a:pt x="4715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00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930" y="3203"/>
              <a:ext cx="546" cy="2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Impact"/>
                </a:rPr>
                <a:t>7 см</a:t>
              </a:r>
            </a:p>
          </p:txBody>
        </p:sp>
      </p:grpSp>
      <p:grpSp>
        <p:nvGrpSpPr>
          <p:cNvPr id="16401" name="Group 17"/>
          <p:cNvGrpSpPr>
            <a:grpSpLocks/>
          </p:cNvGrpSpPr>
          <p:nvPr/>
        </p:nvGrpSpPr>
        <p:grpSpPr bwMode="auto">
          <a:xfrm>
            <a:off x="3625850" y="2468563"/>
            <a:ext cx="4259263" cy="1277937"/>
            <a:chOff x="2284" y="1555"/>
            <a:chExt cx="2683" cy="805"/>
          </a:xfrm>
        </p:grpSpPr>
        <p:sp>
          <p:nvSpPr>
            <p:cNvPr id="16402" name="Arc 18"/>
            <p:cNvSpPr>
              <a:spLocks/>
            </p:cNvSpPr>
            <p:nvPr/>
          </p:nvSpPr>
          <p:spPr bwMode="auto">
            <a:xfrm rot="18985984" flipV="1">
              <a:off x="2284" y="1555"/>
              <a:ext cx="808" cy="805"/>
            </a:xfrm>
            <a:custGeom>
              <a:avLst/>
              <a:gdLst>
                <a:gd name="G0" fmla="+- 0 0 0"/>
                <a:gd name="G1" fmla="+- 21303 0 0"/>
                <a:gd name="G2" fmla="+- 21600 0 0"/>
                <a:gd name="T0" fmla="*/ 3568 w 21398"/>
                <a:gd name="T1" fmla="*/ 0 h 21303"/>
                <a:gd name="T2" fmla="*/ 21398 w 21398"/>
                <a:gd name="T3" fmla="*/ 18359 h 21303"/>
                <a:gd name="T4" fmla="*/ 0 w 21398"/>
                <a:gd name="T5" fmla="*/ 21303 h 2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398" h="21303" fill="none" extrusionOk="0">
                  <a:moveTo>
                    <a:pt x="3568" y="-1"/>
                  </a:moveTo>
                  <a:cubicBezTo>
                    <a:pt x="12887" y="1560"/>
                    <a:pt x="20110" y="8997"/>
                    <a:pt x="21398" y="18358"/>
                  </a:cubicBezTo>
                </a:path>
                <a:path w="21398" h="21303" stroke="0" extrusionOk="0">
                  <a:moveTo>
                    <a:pt x="3568" y="-1"/>
                  </a:moveTo>
                  <a:cubicBezTo>
                    <a:pt x="12887" y="1560"/>
                    <a:pt x="20110" y="8997"/>
                    <a:pt x="21398" y="18358"/>
                  </a:cubicBezTo>
                  <a:lnTo>
                    <a:pt x="0" y="21303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 type="triangle" w="lg" len="lg"/>
              <a:tailEnd type="triangle" w="lg" len="lg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03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3198" y="1842"/>
              <a:ext cx="1769" cy="2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Impact"/>
                </a:rPr>
                <a:t>на   ?  больше</a:t>
              </a:r>
            </a:p>
          </p:txBody>
        </p:sp>
      </p:grp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74638"/>
            <a:ext cx="8229600" cy="2074862"/>
          </a:xfrm>
        </p:spPr>
        <p:txBody>
          <a:bodyPr/>
          <a:lstStyle/>
          <a:p>
            <a:r>
              <a:rPr lang="ru-RU" sz="6000" b="1" i="1">
                <a:solidFill>
                  <a:srgbClr val="FC18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Спасибо за работу </a:t>
            </a:r>
            <a:br>
              <a:rPr lang="ru-RU" sz="6000" b="1" i="1">
                <a:solidFill>
                  <a:srgbClr val="FC18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</a:br>
            <a:r>
              <a:rPr lang="ru-RU" sz="6000" b="1" i="1">
                <a:solidFill>
                  <a:srgbClr val="FC18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на уроке!</a:t>
            </a:r>
          </a:p>
        </p:txBody>
      </p:sp>
      <p:pic>
        <p:nvPicPr>
          <p:cNvPr id="17411" name="Picture 3" descr="брахиозав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675" y="2420938"/>
            <a:ext cx="5976938" cy="4379912"/>
          </a:xfrm>
          <a:prstGeom prst="rect">
            <a:avLst/>
          </a:prstGeom>
          <a:noFill/>
        </p:spPr>
      </p:pic>
      <p:pic>
        <p:nvPicPr>
          <p:cNvPr id="17412" name="Picture 4" descr="динозавр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25" y="4148138"/>
            <a:ext cx="4321175" cy="2881312"/>
          </a:xfrm>
          <a:prstGeom prst="rect">
            <a:avLst/>
          </a:prstGeom>
          <a:noFill/>
        </p:spPr>
      </p:pic>
      <p:pic>
        <p:nvPicPr>
          <p:cNvPr id="17413" name="Picture 5" descr="компсогнат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51638" y="1792288"/>
            <a:ext cx="2644775" cy="264477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971550" y="908050"/>
            <a:ext cx="31686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6000" b="1">
                <a:effectLst>
                  <a:outerShdw blurRad="38100" dist="38100" dir="2700000" algn="tl">
                    <a:srgbClr val="000000"/>
                  </a:outerShdw>
                </a:effectLst>
              </a:rPr>
              <a:t>ДИНОС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6011863" y="908050"/>
            <a:ext cx="24479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6000" b="1">
                <a:effectLst>
                  <a:outerShdw blurRad="38100" dist="38100" dir="2700000" algn="tl">
                    <a:srgbClr val="000000"/>
                  </a:outerShdw>
                </a:effectLst>
              </a:rPr>
              <a:t>ЗАВР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339975" y="2492375"/>
            <a:ext cx="1316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Tahoma" pitchFamily="34" charset="0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2195513" y="2997200"/>
            <a:ext cx="52863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70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ДИНОЗАВР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4643438" y="4652963"/>
            <a:ext cx="2503487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50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1842 г.</a:t>
            </a:r>
          </a:p>
        </p:txBody>
      </p:sp>
      <p:sp>
        <p:nvSpPr>
          <p:cNvPr id="5127" name="AutoShape 7"/>
          <p:cNvSpPr>
            <a:spLocks noChangeArrowheads="1"/>
          </p:cNvSpPr>
          <p:nvPr/>
        </p:nvSpPr>
        <p:spPr bwMode="auto">
          <a:xfrm rot="2700000">
            <a:off x="2274095" y="2126456"/>
            <a:ext cx="1281112" cy="574675"/>
          </a:xfrm>
          <a:prstGeom prst="rightArrow">
            <a:avLst>
              <a:gd name="adj1" fmla="val 50000"/>
              <a:gd name="adj2" fmla="val 55732"/>
            </a:avLst>
          </a:prstGeom>
          <a:solidFill>
            <a:schemeClr val="tx1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 rot="8100000">
            <a:off x="5946775" y="2127250"/>
            <a:ext cx="1281113" cy="574675"/>
          </a:xfrm>
          <a:prstGeom prst="rightArrow">
            <a:avLst>
              <a:gd name="adj1" fmla="val 50000"/>
              <a:gd name="adj2" fmla="val 55732"/>
            </a:avLst>
          </a:prstGeom>
          <a:solidFill>
            <a:schemeClr val="tx1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/>
            <a:endParaRPr lang="ru-RU"/>
          </a:p>
        </p:txBody>
      </p:sp>
      <p:pic>
        <p:nvPicPr>
          <p:cNvPr id="5129" name="Picture 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MSj00750280000[1]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5113" y="5445125"/>
            <a:ext cx="304800" cy="304800"/>
          </a:xfrm>
          <a:prstGeom prst="rect">
            <a:avLst/>
          </a:prstGeom>
          <a:noFill/>
        </p:spPr>
      </p:pic>
      <p:pic>
        <p:nvPicPr>
          <p:cNvPr id="5130" name="Picture 10" descr="динозавр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4338638"/>
            <a:ext cx="3779837" cy="25193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MSj00750280000[1]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9"/>
                </p:tgtEl>
              </p:cMediaNode>
            </p:audio>
          </p:childTnLst>
        </p:cTn>
      </p:par>
    </p:tnLst>
    <p:bldLst>
      <p:bldP spid="5122" grpId="0"/>
      <p:bldP spid="5123" grpId="0"/>
      <p:bldP spid="5125" grpId="0"/>
      <p:bldP spid="5126" grpId="0"/>
      <p:bldP spid="5127" grpId="0" animBg="1"/>
      <p:bldP spid="51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ождение земли.wmv">
            <a:hlinkClick r:id="" action="ppaction://media"/>
          </p:cNvPr>
          <p:cNvPicPr>
            <a:picLocks noRot="1" noChangeAspect="1" noChangeArrowheads="1"/>
          </p:cNvPicPr>
          <p:nvPr>
            <p:ph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158" fill="hold"/>
                                        <p:tgtEl>
                                          <p:spTgt spid="61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14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1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сейсмозавр"/>
          <p:cNvPicPr>
            <a:picLocks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825" y="-193675"/>
            <a:ext cx="7705725" cy="7332663"/>
          </a:xfrm>
          <a:noFill/>
          <a:ln/>
        </p:spPr>
      </p:pic>
      <p:sp>
        <p:nvSpPr>
          <p:cNvPr id="7171" name="WordArt 3"/>
          <p:cNvSpPr>
            <a:spLocks noChangeArrowheads="1" noChangeShapeType="1" noTextEdit="1"/>
          </p:cNvSpPr>
          <p:nvPr/>
        </p:nvSpPr>
        <p:spPr bwMode="auto">
          <a:xfrm>
            <a:off x="5003800" y="5589588"/>
            <a:ext cx="2735263" cy="70326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Сейсмозавр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7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/>
      <p:bldP spid="717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2"/>
          <p:cNvSpPr>
            <a:spLocks noChangeArrowheads="1" noChangeShapeType="1" noTextEdit="1"/>
          </p:cNvSpPr>
          <p:nvPr/>
        </p:nvSpPr>
        <p:spPr bwMode="auto">
          <a:xfrm>
            <a:off x="827088" y="692150"/>
            <a:ext cx="7058025" cy="21605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37986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80 т = 23 слона</a:t>
            </a:r>
          </a:p>
        </p:txBody>
      </p:sp>
      <p:pic>
        <p:nvPicPr>
          <p:cNvPr id="8195" name="Picture 3" descr="брахиозавр"/>
          <p:cNvPicPr>
            <a:picLocks noChangeAspect="1" noChangeArrowheads="1"/>
          </p:cNvPicPr>
          <p:nvPr>
            <p:ph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4925" y="2119313"/>
            <a:ext cx="6769100" cy="4738687"/>
          </a:xfrm>
          <a:noFill/>
          <a:ln/>
        </p:spPr>
      </p:pic>
      <p:pic>
        <p:nvPicPr>
          <p:cNvPr id="8196" name="Picture 4" descr="слон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1725" y="2874963"/>
            <a:ext cx="1274763" cy="1274762"/>
          </a:xfrm>
          <a:prstGeom prst="rect">
            <a:avLst/>
          </a:prstGeom>
          <a:noFill/>
        </p:spPr>
      </p:pic>
      <p:pic>
        <p:nvPicPr>
          <p:cNvPr id="8197" name="Picture 5" descr="слон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51725" y="5084763"/>
            <a:ext cx="1295400" cy="12954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Sj00750280000[1]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MCj042965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973138" y="0"/>
            <a:ext cx="11017251" cy="7978775"/>
          </a:xfrm>
          <a:prstGeom prst="rect">
            <a:avLst/>
          </a:prstGeom>
          <a:noFill/>
        </p:spPr>
      </p:pic>
      <p:pic>
        <p:nvPicPr>
          <p:cNvPr id="9219" name="Picture 3" descr="диплодок прозр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1628775"/>
            <a:ext cx="8675687" cy="4248150"/>
          </a:xfrm>
          <a:prstGeom prst="rect">
            <a:avLst/>
          </a:prstGeom>
          <a:noFill/>
        </p:spPr>
      </p:pic>
      <p:pic>
        <p:nvPicPr>
          <p:cNvPr id="9220" name="Picture 4" descr="автобус проз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938" y="5445125"/>
            <a:ext cx="1295400" cy="739775"/>
          </a:xfrm>
          <a:prstGeom prst="rect">
            <a:avLst/>
          </a:prstGeom>
          <a:noFill/>
        </p:spPr>
      </p:pic>
      <p:pic>
        <p:nvPicPr>
          <p:cNvPr id="9221" name="Picture 5" descr="автобус проз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7900" y="5467350"/>
            <a:ext cx="1222375" cy="698500"/>
          </a:xfrm>
          <a:prstGeom prst="rect">
            <a:avLst/>
          </a:prstGeom>
          <a:noFill/>
        </p:spPr>
      </p:pic>
      <p:pic>
        <p:nvPicPr>
          <p:cNvPr id="9222" name="Picture 6" descr="автобус проз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975" y="5445125"/>
            <a:ext cx="1295400" cy="739775"/>
          </a:xfrm>
          <a:prstGeom prst="rect">
            <a:avLst/>
          </a:prstGeom>
          <a:noFill/>
        </p:spPr>
      </p:pic>
      <p:pic>
        <p:nvPicPr>
          <p:cNvPr id="9223" name="Picture 7" descr="автобус проз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6013" y="5445125"/>
            <a:ext cx="1295400" cy="739775"/>
          </a:xfrm>
          <a:prstGeom prst="rect">
            <a:avLst/>
          </a:prstGeom>
          <a:noFill/>
        </p:spPr>
      </p:pic>
      <p:pic>
        <p:nvPicPr>
          <p:cNvPr id="9224" name="Picture 8" descr="автобус проз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950" y="5467350"/>
            <a:ext cx="1223963" cy="698500"/>
          </a:xfrm>
          <a:prstGeom prst="rect">
            <a:avLst/>
          </a:prstGeom>
          <a:noFill/>
        </p:spPr>
      </p:pic>
      <p:pic>
        <p:nvPicPr>
          <p:cNvPr id="9225" name="Picture 9" descr="автобус проз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425" y="5467350"/>
            <a:ext cx="1223963" cy="698500"/>
          </a:xfrm>
          <a:prstGeom prst="rect">
            <a:avLst/>
          </a:prstGeom>
          <a:noFill/>
        </p:spPr>
      </p:pic>
      <p:sp>
        <p:nvSpPr>
          <p:cNvPr id="9226" name="AutoShape 10"/>
          <p:cNvSpPr>
            <a:spLocks noChangeArrowheads="1"/>
          </p:cNvSpPr>
          <p:nvPr/>
        </p:nvSpPr>
        <p:spPr bwMode="auto">
          <a:xfrm>
            <a:off x="1116013" y="1125538"/>
            <a:ext cx="7056437" cy="485775"/>
          </a:xfrm>
          <a:prstGeom prst="leftRightArrow">
            <a:avLst>
              <a:gd name="adj1" fmla="val 50000"/>
              <a:gd name="adj2" fmla="val 290523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WordArt 11"/>
          <p:cNvSpPr>
            <a:spLocks noChangeArrowheads="1" noChangeShapeType="1" noTextEdit="1"/>
          </p:cNvSpPr>
          <p:nvPr/>
        </p:nvSpPr>
        <p:spPr bwMode="auto">
          <a:xfrm>
            <a:off x="827088" y="2060575"/>
            <a:ext cx="2879725" cy="715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Диплодок</a:t>
            </a:r>
          </a:p>
        </p:txBody>
      </p:sp>
      <p:sp>
        <p:nvSpPr>
          <p:cNvPr id="9228" name="WordArt 12"/>
          <p:cNvSpPr>
            <a:spLocks noChangeArrowheads="1" noChangeShapeType="1" noTextEdit="1"/>
          </p:cNvSpPr>
          <p:nvPr/>
        </p:nvSpPr>
        <p:spPr bwMode="auto">
          <a:xfrm>
            <a:off x="4284663" y="476250"/>
            <a:ext cx="1439862" cy="642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40 м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500"/>
                            </p:stCondLst>
                            <p:childTnLst>
                              <p:par>
                                <p:cTn id="8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 animBg="1"/>
      <p:bldP spid="9227" grpId="0" animBg="1"/>
      <p:bldP spid="92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Тиранозавр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43" name="WordArt 3"/>
          <p:cNvSpPr>
            <a:spLocks noChangeArrowheads="1" noChangeShapeType="1" noTextEdit="1"/>
          </p:cNvSpPr>
          <p:nvPr/>
        </p:nvSpPr>
        <p:spPr bwMode="auto">
          <a:xfrm>
            <a:off x="5292725" y="260350"/>
            <a:ext cx="3527425" cy="1009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 normalizeH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Тираннозавр</a:t>
            </a: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 rot="8031101">
            <a:off x="5759450" y="1809751"/>
            <a:ext cx="1584325" cy="647700"/>
          </a:xfrm>
          <a:prstGeom prst="rightArrow">
            <a:avLst>
              <a:gd name="adj1" fmla="val 50000"/>
              <a:gd name="adj2" fmla="val 61152"/>
            </a:avLst>
          </a:prstGeom>
          <a:solidFill>
            <a:srgbClr val="8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45" name="Picture 5" descr="тирон гол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052638" y="1103313"/>
            <a:ext cx="10406063" cy="594677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Sj00750280000[1]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компсогнат"/>
          <p:cNvPicPr>
            <a:picLocks noChangeAspect="1" noChangeArrowheads="1"/>
          </p:cNvPicPr>
          <p:nvPr>
            <p:ph sz="half"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179388" y="2786063"/>
            <a:ext cx="4537075" cy="4537075"/>
          </a:xfrm>
          <a:noFill/>
          <a:ln/>
        </p:spPr>
      </p:pic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1690688" y="117475"/>
            <a:ext cx="6553200" cy="158273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3810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Impact"/>
              </a:rPr>
              <a:t>КОМПСОГНАТ</a:t>
            </a:r>
          </a:p>
        </p:txBody>
      </p:sp>
      <p:pic>
        <p:nvPicPr>
          <p:cNvPr id="11268" name="Picture 4" descr="ИНДЮК"/>
          <p:cNvPicPr>
            <a:picLocks noChangeAspect="1" noChangeArrowheads="1"/>
          </p:cNvPicPr>
          <p:nvPr>
            <p:ph sz="half" idx="2"/>
          </p:nvPr>
        </p:nvPicPr>
        <p:blipFill>
          <a:blip r:embed="rId8" cstate="print"/>
          <a:srcRect/>
          <a:stretch>
            <a:fillRect/>
          </a:stretch>
        </p:blipFill>
        <p:spPr>
          <a:xfrm>
            <a:off x="6742113" y="3429000"/>
            <a:ext cx="2401887" cy="3117850"/>
          </a:xfrm>
          <a:noFill/>
          <a:ln/>
        </p:spPr>
      </p:pic>
      <p:sp>
        <p:nvSpPr>
          <p:cNvPr id="11269" name="AutoShape 5"/>
          <p:cNvSpPr>
            <a:spLocks/>
          </p:cNvSpPr>
          <p:nvPr/>
        </p:nvSpPr>
        <p:spPr bwMode="auto">
          <a:xfrm>
            <a:off x="4211638" y="3716338"/>
            <a:ext cx="504825" cy="2736850"/>
          </a:xfrm>
          <a:prstGeom prst="rightBrace">
            <a:avLst>
              <a:gd name="adj1" fmla="val 57853"/>
              <a:gd name="adj2" fmla="val 50463"/>
            </a:avLst>
          </a:prstGeom>
          <a:noFill/>
          <a:ln w="50800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70" name="AutoShape 6"/>
          <p:cNvSpPr>
            <a:spLocks/>
          </p:cNvSpPr>
          <p:nvPr/>
        </p:nvSpPr>
        <p:spPr bwMode="auto">
          <a:xfrm flipH="1">
            <a:off x="6229350" y="3716338"/>
            <a:ext cx="503238" cy="2736850"/>
          </a:xfrm>
          <a:prstGeom prst="rightBrace">
            <a:avLst>
              <a:gd name="adj1" fmla="val 58036"/>
              <a:gd name="adj2" fmla="val 50463"/>
            </a:avLst>
          </a:prstGeom>
          <a:noFill/>
          <a:ln w="50800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71" name="WordArt 7"/>
          <p:cNvSpPr>
            <a:spLocks noChangeArrowheads="1" noChangeShapeType="1" noTextEdit="1"/>
          </p:cNvSpPr>
          <p:nvPr/>
        </p:nvSpPr>
        <p:spPr bwMode="auto">
          <a:xfrm>
            <a:off x="4932363" y="4652963"/>
            <a:ext cx="1114425" cy="7620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Impact"/>
              </a:rPr>
              <a:t>60 см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69" grpId="0" animBg="1"/>
      <p:bldP spid="11270" grpId="0" animBg="1"/>
      <p:bldP spid="1127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Pj0399546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4149725"/>
            <a:ext cx="1944687" cy="1768475"/>
          </a:xfrm>
          <a:prstGeom prst="rect">
            <a:avLst/>
          </a:prstGeom>
          <a:noFill/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755650" y="3213100"/>
            <a:ext cx="2087563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5000">
                <a:solidFill>
                  <a:schemeClr val="folHlink"/>
                </a:solidFill>
                <a:latin typeface="Comic Sans MS" pitchFamily="66" charset="0"/>
              </a:rPr>
              <a:t>длина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42938" y="5949950"/>
            <a:ext cx="2273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>
                <a:solidFill>
                  <a:schemeClr val="folHlink"/>
                </a:solidFill>
              </a:rPr>
              <a:t>см, м</a:t>
            </a:r>
            <a:r>
              <a:rPr lang="en-US" sz="4000">
                <a:solidFill>
                  <a:schemeClr val="folHlink"/>
                </a:solidFill>
              </a:rPr>
              <a:t>, </a:t>
            </a:r>
            <a:r>
              <a:rPr lang="ru-RU" sz="4000">
                <a:solidFill>
                  <a:schemeClr val="folHlink"/>
                </a:solidFill>
              </a:rPr>
              <a:t>км</a:t>
            </a:r>
            <a:endParaRPr lang="ru-RU" sz="2400">
              <a:solidFill>
                <a:schemeClr val="folHlink"/>
              </a:solidFill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6588125" y="3511550"/>
            <a:ext cx="195262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5000">
                <a:solidFill>
                  <a:srgbClr val="0000FF"/>
                </a:solidFill>
                <a:latin typeface="Comic Sans MS" pitchFamily="66" charset="0"/>
              </a:rPr>
              <a:t>масса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6659563" y="2574925"/>
            <a:ext cx="1979612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5000">
                <a:solidFill>
                  <a:srgbClr val="663300"/>
                </a:solidFill>
                <a:latin typeface="Comic Sans MS" pitchFamily="66" charset="0"/>
              </a:rPr>
              <a:t>время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6516688" y="5805488"/>
            <a:ext cx="21494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>
                <a:solidFill>
                  <a:srgbClr val="0000FF"/>
                </a:solidFill>
              </a:rPr>
              <a:t>г, кг, ц, т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6659563" y="30163"/>
            <a:ext cx="22621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>
                <a:solidFill>
                  <a:srgbClr val="663300"/>
                </a:solidFill>
              </a:rPr>
              <a:t>сутки, ч, </a:t>
            </a:r>
          </a:p>
          <a:p>
            <a:r>
              <a:rPr lang="ru-RU" sz="4000">
                <a:solidFill>
                  <a:srgbClr val="663300"/>
                </a:solidFill>
              </a:rPr>
              <a:t>мин, сек</a:t>
            </a:r>
            <a:r>
              <a:rPr lang="ru-RU" sz="240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755650" y="2430463"/>
            <a:ext cx="210185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5000">
                <a:solidFill>
                  <a:srgbClr val="FC183E"/>
                </a:solidFill>
                <a:latin typeface="Comic Sans MS" pitchFamily="66" charset="0"/>
              </a:rPr>
              <a:t>объём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1331913" y="0"/>
            <a:ext cx="936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000">
                <a:solidFill>
                  <a:srgbClr val="FC183E"/>
                </a:solidFill>
              </a:rPr>
              <a:t>Л</a:t>
            </a:r>
          </a:p>
        </p:txBody>
      </p:sp>
      <p:pic>
        <p:nvPicPr>
          <p:cNvPr id="12299" name="Picture 11" descr="MCj0280812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0113" y="620713"/>
            <a:ext cx="1752600" cy="1871662"/>
          </a:xfrm>
          <a:prstGeom prst="rect">
            <a:avLst/>
          </a:prstGeom>
          <a:noFill/>
        </p:spPr>
      </p:pic>
      <p:sp>
        <p:nvSpPr>
          <p:cNvPr id="12300" name="WordArt 12"/>
          <p:cNvSpPr>
            <a:spLocks noChangeArrowheads="1" noChangeShapeType="1" noTextEdit="1"/>
          </p:cNvSpPr>
          <p:nvPr/>
        </p:nvSpPr>
        <p:spPr bwMode="auto">
          <a:xfrm rot="5400000">
            <a:off x="2087562" y="2671763"/>
            <a:ext cx="5256213" cy="129698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Величины</a:t>
            </a:r>
          </a:p>
        </p:txBody>
      </p:sp>
      <p:pic>
        <p:nvPicPr>
          <p:cNvPr id="12301" name="Picture 13" descr="часы"/>
          <p:cNvPicPr>
            <a:picLocks noChangeAspect="1" noChangeArrowheads="1"/>
          </p:cNvPicPr>
          <p:nvPr>
            <p:ph sz="half"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6804025" y="1125538"/>
            <a:ext cx="1806575" cy="1806575"/>
          </a:xfrm>
          <a:noFill/>
          <a:ln/>
        </p:spPr>
      </p:pic>
      <p:pic>
        <p:nvPicPr>
          <p:cNvPr id="12302" name="Picture 14" descr="весы"/>
          <p:cNvPicPr>
            <a:picLocks noChangeAspect="1" noChangeArrowheads="1"/>
          </p:cNvPicPr>
          <p:nvPr>
            <p:ph sz="half" idx="2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6302375" y="4222750"/>
            <a:ext cx="2590800" cy="1943100"/>
          </a:xfrm>
          <a:noFill/>
          <a:ln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3" grpId="0"/>
      <p:bldP spid="12294" grpId="0"/>
      <p:bldP spid="12295" grpId="0"/>
      <p:bldP spid="12296" grpId="0"/>
      <p:bldP spid="12297" grpId="0"/>
      <p:bldP spid="12298" grpId="0"/>
      <p:bldP spid="12300" grpId="0" animBg="1"/>
    </p:bldLst>
  </p:timing>
</p:sld>
</file>

<file path=ppt/theme/theme1.xml><?xml version="1.0" encoding="utf-8"?>
<a:theme xmlns:a="http://schemas.openxmlformats.org/drawingml/2006/main" name="pril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pril</Template>
  <TotalTime>0</TotalTime>
  <Words>144</Words>
  <Application>Microsoft Office PowerPoint</Application>
  <PresentationFormat>Экран (4:3)</PresentationFormat>
  <Paragraphs>51</Paragraphs>
  <Slides>15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Wingdings</vt:lpstr>
      <vt:lpstr>Tahoma</vt:lpstr>
      <vt:lpstr>Comic Sans MS</vt:lpstr>
      <vt:lpstr>Book Antiqua</vt:lpstr>
      <vt:lpstr>Bookman Old Style</vt:lpstr>
      <vt:lpstr>pril</vt:lpstr>
      <vt:lpstr>Вершина горы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Самостоятельная работа</vt:lpstr>
      <vt:lpstr>Слайд 12</vt:lpstr>
      <vt:lpstr>Слайд 13</vt:lpstr>
      <vt:lpstr>Слайд 14</vt:lpstr>
      <vt:lpstr>Спасибо за работу  на уроке!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revaz</dc:creator>
  <cp:lastModifiedBy>revaz</cp:lastModifiedBy>
  <cp:revision>1</cp:revision>
  <dcterms:created xsi:type="dcterms:W3CDTF">2012-07-15T18:31:29Z</dcterms:created>
  <dcterms:modified xsi:type="dcterms:W3CDTF">2012-07-15T18:32:11Z</dcterms:modified>
</cp:coreProperties>
</file>