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313" r:id="rId2"/>
    <p:sldId id="368" r:id="rId3"/>
    <p:sldId id="356" r:id="rId4"/>
    <p:sldId id="314" r:id="rId5"/>
    <p:sldId id="389" r:id="rId6"/>
    <p:sldId id="391" r:id="rId7"/>
    <p:sldId id="393" r:id="rId8"/>
    <p:sldId id="256" r:id="rId9"/>
    <p:sldId id="318" r:id="rId10"/>
    <p:sldId id="320" r:id="rId11"/>
    <p:sldId id="321" r:id="rId12"/>
    <p:sldId id="322" r:id="rId13"/>
    <p:sldId id="324" r:id="rId14"/>
    <p:sldId id="325" r:id="rId15"/>
    <p:sldId id="326" r:id="rId16"/>
    <p:sldId id="327" r:id="rId17"/>
    <p:sldId id="395" r:id="rId18"/>
    <p:sldId id="328" r:id="rId19"/>
    <p:sldId id="329" r:id="rId20"/>
    <p:sldId id="355" r:id="rId21"/>
    <p:sldId id="397" r:id="rId22"/>
    <p:sldId id="330" r:id="rId23"/>
    <p:sldId id="331" r:id="rId24"/>
    <p:sldId id="332" r:id="rId25"/>
    <p:sldId id="369" r:id="rId26"/>
    <p:sldId id="334" r:id="rId27"/>
    <p:sldId id="367" r:id="rId28"/>
    <p:sldId id="371" r:id="rId29"/>
    <p:sldId id="357" r:id="rId30"/>
    <p:sldId id="361" r:id="rId31"/>
    <p:sldId id="335" r:id="rId32"/>
    <p:sldId id="383" r:id="rId33"/>
    <p:sldId id="358" r:id="rId34"/>
    <p:sldId id="359" r:id="rId35"/>
    <p:sldId id="336" r:id="rId36"/>
    <p:sldId id="376" r:id="rId37"/>
    <p:sldId id="339" r:id="rId38"/>
    <p:sldId id="340" r:id="rId39"/>
    <p:sldId id="374" r:id="rId40"/>
    <p:sldId id="362" r:id="rId41"/>
    <p:sldId id="341" r:id="rId42"/>
    <p:sldId id="386" r:id="rId43"/>
    <p:sldId id="342" r:id="rId44"/>
    <p:sldId id="378" r:id="rId45"/>
    <p:sldId id="363" r:id="rId46"/>
    <p:sldId id="380" r:id="rId47"/>
    <p:sldId id="385" r:id="rId48"/>
    <p:sldId id="364" r:id="rId49"/>
    <p:sldId id="405" r:id="rId50"/>
    <p:sldId id="403" r:id="rId51"/>
    <p:sldId id="400" r:id="rId52"/>
    <p:sldId id="402" r:id="rId53"/>
    <p:sldId id="384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CCFFCC"/>
    <a:srgbClr val="FF00FF"/>
    <a:srgbClr val="00FFFF"/>
    <a:srgbClr val="9900CC"/>
    <a:srgbClr val="66FF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49" autoAdjust="0"/>
    <p:restoredTop sz="86448" autoAdjust="0"/>
  </p:normalViewPr>
  <p:slideViewPr>
    <p:cSldViewPr>
      <p:cViewPr varScale="1">
        <p:scale>
          <a:sx n="48" d="100"/>
          <a:sy n="48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3246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CE8E93-0805-4EA9-844A-2B05658B6D50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C768545-51D3-46A4-8783-240724D39468}">
      <dgm:prSet phldrT="[Текст]" phldr="1"/>
      <dgm:spPr/>
      <dgm:t>
        <a:bodyPr/>
        <a:lstStyle/>
        <a:p>
          <a:endParaRPr lang="ru-RU" dirty="0"/>
        </a:p>
      </dgm:t>
    </dgm:pt>
    <dgm:pt modelId="{F0074F0D-E43B-4372-B4CE-5C2C0D9E457C}" type="parTrans" cxnId="{A6207F2C-6D4C-487B-9E05-1DDED5F4A343}">
      <dgm:prSet/>
      <dgm:spPr/>
      <dgm:t>
        <a:bodyPr/>
        <a:lstStyle/>
        <a:p>
          <a:endParaRPr lang="ru-RU"/>
        </a:p>
      </dgm:t>
    </dgm:pt>
    <dgm:pt modelId="{3ACB86D7-77D9-4CB7-B182-5C45617D567E}" type="sibTrans" cxnId="{A6207F2C-6D4C-487B-9E05-1DDED5F4A343}">
      <dgm:prSet/>
      <dgm:spPr/>
      <dgm:t>
        <a:bodyPr/>
        <a:lstStyle/>
        <a:p>
          <a:endParaRPr lang="ru-RU"/>
        </a:p>
      </dgm:t>
    </dgm:pt>
    <dgm:pt modelId="{230D0EDB-F634-438D-8F1E-4A86707BA8AE}">
      <dgm:prSet phldrT="[Текст]"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</a:rPr>
            <a:t>Железнодорожный</a:t>
          </a:r>
          <a:endParaRPr lang="ru-RU" b="1" dirty="0">
            <a:solidFill>
              <a:srgbClr val="C00000"/>
            </a:solidFill>
          </a:endParaRPr>
        </a:p>
      </dgm:t>
    </dgm:pt>
    <dgm:pt modelId="{B0EB3380-EBFF-484E-BA69-A3D2DEA0F66D}" type="parTrans" cxnId="{F1AF5406-4571-4635-A38C-CA8BFCC79965}">
      <dgm:prSet/>
      <dgm:spPr/>
      <dgm:t>
        <a:bodyPr/>
        <a:lstStyle/>
        <a:p>
          <a:endParaRPr lang="ru-RU"/>
        </a:p>
      </dgm:t>
    </dgm:pt>
    <dgm:pt modelId="{876C5E9F-F98D-4F14-99A6-46371688D235}" type="sibTrans" cxnId="{F1AF5406-4571-4635-A38C-CA8BFCC79965}">
      <dgm:prSet/>
      <dgm:spPr/>
      <dgm:t>
        <a:bodyPr/>
        <a:lstStyle/>
        <a:p>
          <a:endParaRPr lang="ru-RU"/>
        </a:p>
      </dgm:t>
    </dgm:pt>
    <dgm:pt modelId="{C5598C01-F194-45B8-9736-232F0AE07642}">
      <dgm:prSet phldrT="[Текст]"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</a:rPr>
            <a:t>Автомобильный</a:t>
          </a:r>
          <a:endParaRPr lang="ru-RU" b="1" dirty="0">
            <a:solidFill>
              <a:srgbClr val="C00000"/>
            </a:solidFill>
          </a:endParaRPr>
        </a:p>
      </dgm:t>
    </dgm:pt>
    <dgm:pt modelId="{7749EB80-F5BE-42AC-B124-A1C5CB81510D}" type="parTrans" cxnId="{1FE318B9-B772-4FEB-98D9-649806BEF92F}">
      <dgm:prSet/>
      <dgm:spPr/>
      <dgm:t>
        <a:bodyPr/>
        <a:lstStyle/>
        <a:p>
          <a:endParaRPr lang="ru-RU"/>
        </a:p>
      </dgm:t>
    </dgm:pt>
    <dgm:pt modelId="{938E3E08-45D6-4087-A028-92A17270BE83}" type="sibTrans" cxnId="{1FE318B9-B772-4FEB-98D9-649806BEF92F}">
      <dgm:prSet/>
      <dgm:spPr/>
      <dgm:t>
        <a:bodyPr/>
        <a:lstStyle/>
        <a:p>
          <a:endParaRPr lang="ru-RU"/>
        </a:p>
      </dgm:t>
    </dgm:pt>
    <dgm:pt modelId="{2225E3F9-93E9-4B55-9F80-0D9B227093EA}">
      <dgm:prSet phldrT="[Текст]" phldr="1"/>
      <dgm:spPr/>
      <dgm:t>
        <a:bodyPr/>
        <a:lstStyle/>
        <a:p>
          <a:endParaRPr lang="ru-RU" dirty="0"/>
        </a:p>
      </dgm:t>
    </dgm:pt>
    <dgm:pt modelId="{127ACD11-82F4-4ABF-9B61-D97462FD78B8}" type="parTrans" cxnId="{BBE7049B-38F5-410F-A7A8-E06B650FC686}">
      <dgm:prSet/>
      <dgm:spPr/>
      <dgm:t>
        <a:bodyPr/>
        <a:lstStyle/>
        <a:p>
          <a:endParaRPr lang="ru-RU"/>
        </a:p>
      </dgm:t>
    </dgm:pt>
    <dgm:pt modelId="{94477476-0209-42E9-8A9D-CCA4A7DAEBCD}" type="sibTrans" cxnId="{BBE7049B-38F5-410F-A7A8-E06B650FC686}">
      <dgm:prSet/>
      <dgm:spPr/>
      <dgm:t>
        <a:bodyPr/>
        <a:lstStyle/>
        <a:p>
          <a:endParaRPr lang="ru-RU"/>
        </a:p>
      </dgm:t>
    </dgm:pt>
    <dgm:pt modelId="{A4DD004F-5260-43D5-A877-802FCDB82A33}">
      <dgm:prSet phldrT="[Текст]" phldr="1"/>
      <dgm:spPr/>
      <dgm:t>
        <a:bodyPr/>
        <a:lstStyle/>
        <a:p>
          <a:endParaRPr lang="ru-RU" dirty="0"/>
        </a:p>
      </dgm:t>
    </dgm:pt>
    <dgm:pt modelId="{A5E00ECF-D2B7-4CA0-9A69-86D6556D901D}" type="parTrans" cxnId="{F7EBD82B-A371-4554-B58A-212EDBEB9B67}">
      <dgm:prSet/>
      <dgm:spPr/>
      <dgm:t>
        <a:bodyPr/>
        <a:lstStyle/>
        <a:p>
          <a:endParaRPr lang="ru-RU"/>
        </a:p>
      </dgm:t>
    </dgm:pt>
    <dgm:pt modelId="{82B00518-BE07-45D3-9F48-1426350358BE}" type="sibTrans" cxnId="{F7EBD82B-A371-4554-B58A-212EDBEB9B67}">
      <dgm:prSet/>
      <dgm:spPr/>
      <dgm:t>
        <a:bodyPr/>
        <a:lstStyle/>
        <a:p>
          <a:endParaRPr lang="ru-RU"/>
        </a:p>
      </dgm:t>
    </dgm:pt>
    <dgm:pt modelId="{333C0422-2674-4525-A443-DBF9C3D0F778}">
      <dgm:prSet phldrT="[Текст]"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</a:rPr>
            <a:t>Авиационный</a:t>
          </a:r>
          <a:endParaRPr lang="ru-RU" b="1" dirty="0">
            <a:solidFill>
              <a:srgbClr val="C00000"/>
            </a:solidFill>
          </a:endParaRPr>
        </a:p>
      </dgm:t>
    </dgm:pt>
    <dgm:pt modelId="{F2346CAD-B8C4-4B4B-AA1A-51BE62E38F15}" type="parTrans" cxnId="{0F30F12D-0ABB-4163-AEAB-0DE81DDC6AAD}">
      <dgm:prSet/>
      <dgm:spPr/>
      <dgm:t>
        <a:bodyPr/>
        <a:lstStyle/>
        <a:p>
          <a:endParaRPr lang="ru-RU"/>
        </a:p>
      </dgm:t>
    </dgm:pt>
    <dgm:pt modelId="{689444F2-8894-46F0-B8CE-D191CCD5370A}" type="sibTrans" cxnId="{0F30F12D-0ABB-4163-AEAB-0DE81DDC6AAD}">
      <dgm:prSet/>
      <dgm:spPr/>
      <dgm:t>
        <a:bodyPr/>
        <a:lstStyle/>
        <a:p>
          <a:endParaRPr lang="ru-RU"/>
        </a:p>
      </dgm:t>
    </dgm:pt>
    <dgm:pt modelId="{D8E16F37-C181-4C3B-A0BE-03923B137A88}">
      <dgm:prSet phldrT="[Текст]" phldr="1"/>
      <dgm:spPr/>
      <dgm:t>
        <a:bodyPr/>
        <a:lstStyle/>
        <a:p>
          <a:endParaRPr lang="ru-RU" dirty="0"/>
        </a:p>
      </dgm:t>
    </dgm:pt>
    <dgm:pt modelId="{3640A7B8-FEE1-41F6-984C-C5E122DF017F}" type="parTrans" cxnId="{02444772-A3D1-486E-9400-8C8EDC0D8D92}">
      <dgm:prSet/>
      <dgm:spPr/>
      <dgm:t>
        <a:bodyPr/>
        <a:lstStyle/>
        <a:p>
          <a:endParaRPr lang="ru-RU"/>
        </a:p>
      </dgm:t>
    </dgm:pt>
    <dgm:pt modelId="{CDE8B39B-FE6F-44D2-8325-10658314B8B8}" type="sibTrans" cxnId="{02444772-A3D1-486E-9400-8C8EDC0D8D92}">
      <dgm:prSet/>
      <dgm:spPr/>
      <dgm:t>
        <a:bodyPr/>
        <a:lstStyle/>
        <a:p>
          <a:endParaRPr lang="ru-RU"/>
        </a:p>
      </dgm:t>
    </dgm:pt>
    <dgm:pt modelId="{4DB473B8-C9F5-4253-9771-B104BF7DAE2A}">
      <dgm:prSet/>
      <dgm:spPr/>
      <dgm:t>
        <a:bodyPr/>
        <a:lstStyle/>
        <a:p>
          <a:endParaRPr lang="ru-RU" dirty="0"/>
        </a:p>
      </dgm:t>
    </dgm:pt>
    <dgm:pt modelId="{BFDBC264-0832-4872-8904-65EC508F06FD}" type="parTrans" cxnId="{E6F4AF3D-7FC7-48DB-9AD9-A1262DEC45DA}">
      <dgm:prSet/>
      <dgm:spPr/>
      <dgm:t>
        <a:bodyPr/>
        <a:lstStyle/>
        <a:p>
          <a:endParaRPr lang="ru-RU"/>
        </a:p>
      </dgm:t>
    </dgm:pt>
    <dgm:pt modelId="{963E09F0-4C91-49CB-9BE8-777BAFF1FC7A}" type="sibTrans" cxnId="{E6F4AF3D-7FC7-48DB-9AD9-A1262DEC45DA}">
      <dgm:prSet/>
      <dgm:spPr/>
      <dgm:t>
        <a:bodyPr/>
        <a:lstStyle/>
        <a:p>
          <a:endParaRPr lang="ru-RU"/>
        </a:p>
      </dgm:t>
    </dgm:pt>
    <dgm:pt modelId="{C01DB34B-1241-45E3-9C89-178C4FF2F32B}">
      <dgm:prSet phldrT="[Текст]"/>
      <dgm:spPr/>
      <dgm:t>
        <a:bodyPr/>
        <a:lstStyle/>
        <a:p>
          <a:r>
            <a:rPr lang="ru-RU" b="1" dirty="0" smtClean="0">
              <a:solidFill>
                <a:srgbClr val="C00000"/>
              </a:solidFill>
            </a:rPr>
            <a:t>Речной . Морской.</a:t>
          </a:r>
          <a:endParaRPr lang="ru-RU" b="1" dirty="0">
            <a:solidFill>
              <a:srgbClr val="C00000"/>
            </a:solidFill>
          </a:endParaRPr>
        </a:p>
      </dgm:t>
    </dgm:pt>
    <dgm:pt modelId="{DEC00027-8C88-4655-9FB4-7C1337195366}" type="parTrans" cxnId="{8206A2C4-7D53-419B-B985-7907D335B81E}">
      <dgm:prSet/>
      <dgm:spPr/>
      <dgm:t>
        <a:bodyPr/>
        <a:lstStyle/>
        <a:p>
          <a:endParaRPr lang="ru-RU"/>
        </a:p>
      </dgm:t>
    </dgm:pt>
    <dgm:pt modelId="{065A7ACD-A2A8-4472-9F72-8AA79E247D67}" type="sibTrans" cxnId="{8206A2C4-7D53-419B-B985-7907D335B81E}">
      <dgm:prSet/>
      <dgm:spPr/>
      <dgm:t>
        <a:bodyPr/>
        <a:lstStyle/>
        <a:p>
          <a:endParaRPr lang="ru-RU"/>
        </a:p>
      </dgm:t>
    </dgm:pt>
    <dgm:pt modelId="{15AF8933-BC7C-4888-84CF-3D7EE56893BA}">
      <dgm:prSet/>
      <dgm:spPr/>
      <dgm:t>
        <a:bodyPr/>
        <a:lstStyle/>
        <a:p>
          <a:endParaRPr lang="ru-RU" dirty="0"/>
        </a:p>
      </dgm:t>
    </dgm:pt>
    <dgm:pt modelId="{85AA1306-FF48-4DCA-BD98-921D1EC3F361}" type="parTrans" cxnId="{A760AA85-C3E8-471A-83CB-2C3BBCA29EEA}">
      <dgm:prSet/>
      <dgm:spPr/>
      <dgm:t>
        <a:bodyPr/>
        <a:lstStyle/>
        <a:p>
          <a:endParaRPr lang="ru-RU"/>
        </a:p>
      </dgm:t>
    </dgm:pt>
    <dgm:pt modelId="{EE89F936-C7FF-4DDF-BE25-602366277712}" type="sibTrans" cxnId="{A760AA85-C3E8-471A-83CB-2C3BBCA29EEA}">
      <dgm:prSet/>
      <dgm:spPr/>
      <dgm:t>
        <a:bodyPr/>
        <a:lstStyle/>
        <a:p>
          <a:endParaRPr lang="ru-RU"/>
        </a:p>
      </dgm:t>
    </dgm:pt>
    <dgm:pt modelId="{E5906BE4-62AB-4FF4-B175-2591E0E4C141}" type="pres">
      <dgm:prSet presAssocID="{04CE8E93-0805-4EA9-844A-2B05658B6D5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B91459-69D3-4140-8DC3-30039169E3DD}" type="pres">
      <dgm:prSet presAssocID="{AC768545-51D3-46A4-8783-240724D39468}" presName="composite" presStyleCnt="0"/>
      <dgm:spPr/>
    </dgm:pt>
    <dgm:pt modelId="{DB0E4768-ADF3-4D28-8710-2253698F83DF}" type="pres">
      <dgm:prSet presAssocID="{AC768545-51D3-46A4-8783-240724D39468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950D59-0160-421C-A6E4-20E6D0BD0BE1}" type="pres">
      <dgm:prSet presAssocID="{AC768545-51D3-46A4-8783-240724D39468}" presName="descendantText" presStyleLbl="alignAcc1" presStyleIdx="0" presStyleCnt="3" custLinFactNeighborX="414" custLinFactNeighborY="24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96733B-8BE2-4C41-ACFA-D2F60759F4F0}" type="pres">
      <dgm:prSet presAssocID="{3ACB86D7-77D9-4CB7-B182-5C45617D567E}" presName="sp" presStyleCnt="0"/>
      <dgm:spPr/>
    </dgm:pt>
    <dgm:pt modelId="{68D52F64-0956-46CE-B05F-ABA7C97D62B5}" type="pres">
      <dgm:prSet presAssocID="{2225E3F9-93E9-4B55-9F80-0D9B227093EA}" presName="composite" presStyleCnt="0"/>
      <dgm:spPr/>
    </dgm:pt>
    <dgm:pt modelId="{70C19D4A-0936-4AD6-B7CF-5F4477ED6C51}" type="pres">
      <dgm:prSet presAssocID="{2225E3F9-93E9-4B55-9F80-0D9B227093EA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250B04-A254-41C7-A84C-C00B5DE2B46E}" type="pres">
      <dgm:prSet presAssocID="{2225E3F9-93E9-4B55-9F80-0D9B227093EA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8FC0B2-1CFB-454E-B67B-884C59624338}" type="pres">
      <dgm:prSet presAssocID="{94477476-0209-42E9-8A9D-CCA4A7DAEBCD}" presName="sp" presStyleCnt="0"/>
      <dgm:spPr/>
    </dgm:pt>
    <dgm:pt modelId="{C2453F4E-6926-4CDA-A2C1-2A28040E101B}" type="pres">
      <dgm:prSet presAssocID="{A4DD004F-5260-43D5-A877-802FCDB82A33}" presName="composite" presStyleCnt="0"/>
      <dgm:spPr/>
    </dgm:pt>
    <dgm:pt modelId="{704AD255-B27A-4024-A817-B23862372FBD}" type="pres">
      <dgm:prSet presAssocID="{A4DD004F-5260-43D5-A877-802FCDB82A33}" presName="parentText" presStyleLbl="alignNode1" presStyleIdx="2" presStyleCnt="3" custLinFactNeighborX="4582" custLinFactNeighborY="168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19236A-CAC1-4B1D-B0C8-170BBB6FD405}" type="pres">
      <dgm:prSet presAssocID="{A4DD004F-5260-43D5-A877-802FCDB82A33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760AA85-C3E8-471A-83CB-2C3BBCA29EEA}" srcId="{2225E3F9-93E9-4B55-9F80-0D9B227093EA}" destId="{15AF8933-BC7C-4888-84CF-3D7EE56893BA}" srcOrd="2" destOrd="0" parTransId="{85AA1306-FF48-4DCA-BD98-921D1EC3F361}" sibTransId="{EE89F936-C7FF-4DDF-BE25-602366277712}"/>
    <dgm:cxn modelId="{80C2DB15-BC1A-49CF-A2EE-F8832D5EF75F}" type="presOf" srcId="{230D0EDB-F634-438D-8F1E-4A86707BA8AE}" destId="{A8950D59-0160-421C-A6E4-20E6D0BD0BE1}" srcOrd="0" destOrd="0" presId="urn:microsoft.com/office/officeart/2005/8/layout/chevron2"/>
    <dgm:cxn modelId="{E6F4AF3D-7FC7-48DB-9AD9-A1262DEC45DA}" srcId="{2225E3F9-93E9-4B55-9F80-0D9B227093EA}" destId="{4DB473B8-C9F5-4253-9771-B104BF7DAE2A}" srcOrd="0" destOrd="0" parTransId="{BFDBC264-0832-4872-8904-65EC508F06FD}" sibTransId="{963E09F0-4C91-49CB-9BE8-777BAFF1FC7A}"/>
    <dgm:cxn modelId="{B8F258BB-5979-4F4B-8345-41D3CC1B1119}" type="presOf" srcId="{AC768545-51D3-46A4-8783-240724D39468}" destId="{DB0E4768-ADF3-4D28-8710-2253698F83DF}" srcOrd="0" destOrd="0" presId="urn:microsoft.com/office/officeart/2005/8/layout/chevron2"/>
    <dgm:cxn modelId="{15119F1C-F076-4AA8-8AD7-1147F7E5E935}" type="presOf" srcId="{D8E16F37-C181-4C3B-A0BE-03923B137A88}" destId="{7C19236A-CAC1-4B1D-B0C8-170BBB6FD405}" srcOrd="0" destOrd="1" presId="urn:microsoft.com/office/officeart/2005/8/layout/chevron2"/>
    <dgm:cxn modelId="{1B3C68C8-EE07-49E0-BE1D-7BF9996B19EC}" type="presOf" srcId="{C01DB34B-1241-45E3-9C89-178C4FF2F32B}" destId="{86250B04-A254-41C7-A84C-C00B5DE2B46E}" srcOrd="0" destOrd="1" presId="urn:microsoft.com/office/officeart/2005/8/layout/chevron2"/>
    <dgm:cxn modelId="{1FE318B9-B772-4FEB-98D9-649806BEF92F}" srcId="{AC768545-51D3-46A4-8783-240724D39468}" destId="{C5598C01-F194-45B8-9736-232F0AE07642}" srcOrd="1" destOrd="0" parTransId="{7749EB80-F5BE-42AC-B124-A1C5CB81510D}" sibTransId="{938E3E08-45D6-4087-A028-92A17270BE83}"/>
    <dgm:cxn modelId="{BBE7049B-38F5-410F-A7A8-E06B650FC686}" srcId="{04CE8E93-0805-4EA9-844A-2B05658B6D50}" destId="{2225E3F9-93E9-4B55-9F80-0D9B227093EA}" srcOrd="1" destOrd="0" parTransId="{127ACD11-82F4-4ABF-9B61-D97462FD78B8}" sibTransId="{94477476-0209-42E9-8A9D-CCA4A7DAEBCD}"/>
    <dgm:cxn modelId="{72AC5139-D164-41BA-A48B-8ECACBB0A328}" type="presOf" srcId="{15AF8933-BC7C-4888-84CF-3D7EE56893BA}" destId="{86250B04-A254-41C7-A84C-C00B5DE2B46E}" srcOrd="0" destOrd="2" presId="urn:microsoft.com/office/officeart/2005/8/layout/chevron2"/>
    <dgm:cxn modelId="{AF9F4867-91CF-46DA-8193-812840FD1AA5}" type="presOf" srcId="{C5598C01-F194-45B8-9736-232F0AE07642}" destId="{A8950D59-0160-421C-A6E4-20E6D0BD0BE1}" srcOrd="0" destOrd="1" presId="urn:microsoft.com/office/officeart/2005/8/layout/chevron2"/>
    <dgm:cxn modelId="{F7EBD82B-A371-4554-B58A-212EDBEB9B67}" srcId="{04CE8E93-0805-4EA9-844A-2B05658B6D50}" destId="{A4DD004F-5260-43D5-A877-802FCDB82A33}" srcOrd="2" destOrd="0" parTransId="{A5E00ECF-D2B7-4CA0-9A69-86D6556D901D}" sibTransId="{82B00518-BE07-45D3-9F48-1426350358BE}"/>
    <dgm:cxn modelId="{6762C6A2-F439-4350-BF94-02133516C25B}" type="presOf" srcId="{04CE8E93-0805-4EA9-844A-2B05658B6D50}" destId="{E5906BE4-62AB-4FF4-B175-2591E0E4C141}" srcOrd="0" destOrd="0" presId="urn:microsoft.com/office/officeart/2005/8/layout/chevron2"/>
    <dgm:cxn modelId="{68FBF73D-78A0-4269-8B8E-6619C2DFE926}" type="presOf" srcId="{4DB473B8-C9F5-4253-9771-B104BF7DAE2A}" destId="{86250B04-A254-41C7-A84C-C00B5DE2B46E}" srcOrd="0" destOrd="0" presId="urn:microsoft.com/office/officeart/2005/8/layout/chevron2"/>
    <dgm:cxn modelId="{F1AF5406-4571-4635-A38C-CA8BFCC79965}" srcId="{AC768545-51D3-46A4-8783-240724D39468}" destId="{230D0EDB-F634-438D-8F1E-4A86707BA8AE}" srcOrd="0" destOrd="0" parTransId="{B0EB3380-EBFF-484E-BA69-A3D2DEA0F66D}" sibTransId="{876C5E9F-F98D-4F14-99A6-46371688D235}"/>
    <dgm:cxn modelId="{13672A1C-A910-4179-A9B7-6B4550834C6C}" type="presOf" srcId="{333C0422-2674-4525-A443-DBF9C3D0F778}" destId="{7C19236A-CAC1-4B1D-B0C8-170BBB6FD405}" srcOrd="0" destOrd="0" presId="urn:microsoft.com/office/officeart/2005/8/layout/chevron2"/>
    <dgm:cxn modelId="{8206A2C4-7D53-419B-B985-7907D335B81E}" srcId="{2225E3F9-93E9-4B55-9F80-0D9B227093EA}" destId="{C01DB34B-1241-45E3-9C89-178C4FF2F32B}" srcOrd="1" destOrd="0" parTransId="{DEC00027-8C88-4655-9FB4-7C1337195366}" sibTransId="{065A7ACD-A2A8-4472-9F72-8AA79E247D67}"/>
    <dgm:cxn modelId="{02444772-A3D1-486E-9400-8C8EDC0D8D92}" srcId="{A4DD004F-5260-43D5-A877-802FCDB82A33}" destId="{D8E16F37-C181-4C3B-A0BE-03923B137A88}" srcOrd="1" destOrd="0" parTransId="{3640A7B8-FEE1-41F6-984C-C5E122DF017F}" sibTransId="{CDE8B39B-FE6F-44D2-8325-10658314B8B8}"/>
    <dgm:cxn modelId="{0F30F12D-0ABB-4163-AEAB-0DE81DDC6AAD}" srcId="{A4DD004F-5260-43D5-A877-802FCDB82A33}" destId="{333C0422-2674-4525-A443-DBF9C3D0F778}" srcOrd="0" destOrd="0" parTransId="{F2346CAD-B8C4-4B4B-AA1A-51BE62E38F15}" sibTransId="{689444F2-8894-46F0-B8CE-D191CCD5370A}"/>
    <dgm:cxn modelId="{2B7D00D6-1FF8-40CB-B348-CF6D4889A6CC}" type="presOf" srcId="{A4DD004F-5260-43D5-A877-802FCDB82A33}" destId="{704AD255-B27A-4024-A817-B23862372FBD}" srcOrd="0" destOrd="0" presId="urn:microsoft.com/office/officeart/2005/8/layout/chevron2"/>
    <dgm:cxn modelId="{A6207F2C-6D4C-487B-9E05-1DDED5F4A343}" srcId="{04CE8E93-0805-4EA9-844A-2B05658B6D50}" destId="{AC768545-51D3-46A4-8783-240724D39468}" srcOrd="0" destOrd="0" parTransId="{F0074F0D-E43B-4372-B4CE-5C2C0D9E457C}" sibTransId="{3ACB86D7-77D9-4CB7-B182-5C45617D567E}"/>
    <dgm:cxn modelId="{458FB64C-DC6B-4D19-8AD2-082C923931AF}" type="presOf" srcId="{2225E3F9-93E9-4B55-9F80-0D9B227093EA}" destId="{70C19D4A-0936-4AD6-B7CF-5F4477ED6C51}" srcOrd="0" destOrd="0" presId="urn:microsoft.com/office/officeart/2005/8/layout/chevron2"/>
    <dgm:cxn modelId="{DE2EAF58-32E4-4C0E-A18F-B939805F9FCD}" type="presParOf" srcId="{E5906BE4-62AB-4FF4-B175-2591E0E4C141}" destId="{CBB91459-69D3-4140-8DC3-30039169E3DD}" srcOrd="0" destOrd="0" presId="urn:microsoft.com/office/officeart/2005/8/layout/chevron2"/>
    <dgm:cxn modelId="{82815F78-FCB9-413A-BA51-397622F93C99}" type="presParOf" srcId="{CBB91459-69D3-4140-8DC3-30039169E3DD}" destId="{DB0E4768-ADF3-4D28-8710-2253698F83DF}" srcOrd="0" destOrd="0" presId="urn:microsoft.com/office/officeart/2005/8/layout/chevron2"/>
    <dgm:cxn modelId="{F5EBDDDD-B9C9-470B-8DF4-E7CE209E04E4}" type="presParOf" srcId="{CBB91459-69D3-4140-8DC3-30039169E3DD}" destId="{A8950D59-0160-421C-A6E4-20E6D0BD0BE1}" srcOrd="1" destOrd="0" presId="urn:microsoft.com/office/officeart/2005/8/layout/chevron2"/>
    <dgm:cxn modelId="{3ADA2730-B62A-4F26-B8BE-D5809DB8D5D9}" type="presParOf" srcId="{E5906BE4-62AB-4FF4-B175-2591E0E4C141}" destId="{AA96733B-8BE2-4C41-ACFA-D2F60759F4F0}" srcOrd="1" destOrd="0" presId="urn:microsoft.com/office/officeart/2005/8/layout/chevron2"/>
    <dgm:cxn modelId="{C65D021C-8F18-44C9-97D6-40CD2F73B1E0}" type="presParOf" srcId="{E5906BE4-62AB-4FF4-B175-2591E0E4C141}" destId="{68D52F64-0956-46CE-B05F-ABA7C97D62B5}" srcOrd="2" destOrd="0" presId="urn:microsoft.com/office/officeart/2005/8/layout/chevron2"/>
    <dgm:cxn modelId="{1E2E5EE6-7F8B-4428-B0F1-5617F8BEBE09}" type="presParOf" srcId="{68D52F64-0956-46CE-B05F-ABA7C97D62B5}" destId="{70C19D4A-0936-4AD6-B7CF-5F4477ED6C51}" srcOrd="0" destOrd="0" presId="urn:microsoft.com/office/officeart/2005/8/layout/chevron2"/>
    <dgm:cxn modelId="{5C8F661D-0779-462C-87F3-E428CF3A1B9F}" type="presParOf" srcId="{68D52F64-0956-46CE-B05F-ABA7C97D62B5}" destId="{86250B04-A254-41C7-A84C-C00B5DE2B46E}" srcOrd="1" destOrd="0" presId="urn:microsoft.com/office/officeart/2005/8/layout/chevron2"/>
    <dgm:cxn modelId="{3FBC5071-EBEE-4CD1-9C20-BE28FFCC19D0}" type="presParOf" srcId="{E5906BE4-62AB-4FF4-B175-2591E0E4C141}" destId="{F38FC0B2-1CFB-454E-B67B-884C59624338}" srcOrd="3" destOrd="0" presId="urn:microsoft.com/office/officeart/2005/8/layout/chevron2"/>
    <dgm:cxn modelId="{71851C79-46E7-4657-A437-FFF1AF438C51}" type="presParOf" srcId="{E5906BE4-62AB-4FF4-B175-2591E0E4C141}" destId="{C2453F4E-6926-4CDA-A2C1-2A28040E101B}" srcOrd="4" destOrd="0" presId="urn:microsoft.com/office/officeart/2005/8/layout/chevron2"/>
    <dgm:cxn modelId="{EA9DCCAD-F181-4245-A44F-35AE20F9DFA7}" type="presParOf" srcId="{C2453F4E-6926-4CDA-A2C1-2A28040E101B}" destId="{704AD255-B27A-4024-A817-B23862372FBD}" srcOrd="0" destOrd="0" presId="urn:microsoft.com/office/officeart/2005/8/layout/chevron2"/>
    <dgm:cxn modelId="{438B0275-8783-4EFF-A6D0-59D026BC99C1}" type="presParOf" srcId="{C2453F4E-6926-4CDA-A2C1-2A28040E101B}" destId="{7C19236A-CAC1-4B1D-B0C8-170BBB6FD40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A7DF99-9C87-4172-853C-A0CB5BAFFF6E}" type="datetimeFigureOut">
              <a:rPr lang="ru-RU" smtClean="0"/>
              <a:pPr/>
              <a:t>16.07.2012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A56D0-50C7-4153-AD65-9129267D2F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023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A56D0-50C7-4153-AD65-9129267D2FEA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52355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16.07.2012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16.07.2012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16.07.2012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16.07.2012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16.07.2012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16.07.2012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6000">
              <a:srgbClr val="5E9EFF">
                <a:alpha val="26000"/>
              </a:srgb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16.07.2012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rskstate.ru/legislate/predsed" TargetMode="External"/><Relationship Id="rId2" Type="http://schemas.openxmlformats.org/officeDocument/2006/relationships/hyperlink" Target="http://www.krskstate.ru/governor/biograph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ouncil.gov.ru/staff/members/functionary1648661.html" TargetMode="External"/><Relationship Id="rId5" Type="http://schemas.openxmlformats.org/officeDocument/2006/relationships/hyperlink" Target="http://www.council.gov.ru/staff/members/functionary1649058.html" TargetMode="External"/><Relationship Id="rId4" Type="http://schemas.openxmlformats.org/officeDocument/2006/relationships/hyperlink" Target="http://www.krskstate.ru/government/gov/sostav/0/doc/80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hyperlink" Target="http://www.krasu.ru/nature/w/img/w43b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rasu.ru/nature/w/img/w42b.html" TargetMode="Externa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www.taimyr24.ru/upload/images/about/0/bnenci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A4%D0%B0%D0%B9%D0%BB:Vladimir_Putin_22_March_2002-2.jpg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nornik.ru/" TargetMode="Externa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www.masteroff.ru/artdoc/doc_1139.jp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www.komimos.ru/html/img/photo/resp/ekon_2_b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hyperlink" Target="http://www.ilimgroup.ru/f/1/press-centre/image-bank/harvesting-technologies/ht12/ht12.j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www.komimos.ru/html/img/photo/resp/ekon_2_b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ldk1.ru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hyperlink" Target="http://www.krasu.ru/nature/w/img/w12b.html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ru.wikipedia.org/wiki/%D0%A4%D0%B0%D0%B9%D0%BB:Combine_Plant.JPG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freemarket.kiev.ua/images_message/593/85703/470393/417188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hyperlink" Target="http://ruprom-image.s3.amazonaws.com/45179_w640_h640_milkline2.jpg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://ruprom-image.s3.amazonaws.com/45179_w640_h640_milkline2.jpg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://forum.lvivport.com/imagehosting/2010/06/10/288244c10c7e2a872d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kku.ru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://polish.ruvr.ru/data/2010/10/12/1209233587/3RIA-162276-Preview.jpg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www.chelsi.ru/uploads/posts/2010-07/1278478226_1.jpeg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w/index.php?title=%D0%9A%D1%83%D0%BB%D1%8E%D0%BC%D0%B1%D0%B8%D0%BD%D1%81%D0%BA%D0%B8%D0%B9_%D0%BA%D0%B0%D1%81%D0%BA%D0%B0%D0%B4_%D0%93%D0%AD%D0%A1&amp;action=edit&amp;redlink=1" TargetMode="External"/><Relationship Id="rId3" Type="http://schemas.openxmlformats.org/officeDocument/2006/relationships/hyperlink" Target="http://ru.wikipedia.org/wiki/%D0%91%D0%BE%D0%B3%D1%83%D1%87%D0%B0%D0%BD%D1%81%D0%BA%D0%B0%D1%8F_%D0%93%D0%AD%D0%A1" TargetMode="External"/><Relationship Id="rId7" Type="http://schemas.openxmlformats.org/officeDocument/2006/relationships/hyperlink" Target="http://ru.wikipedia.org/wiki/%D0%AD%D0%B2%D0%B5%D0%BD%D0%BA%D0%B8%D0%B9%D1%81%D0%BA%D0%B0%D1%8F_%D0%93%D0%AD%D0%A1" TargetMode="External"/><Relationship Id="rId2" Type="http://schemas.openxmlformats.org/officeDocument/2006/relationships/hyperlink" Target="http://ru.wikipedia.org/wiki/%D0%9A%D1%80%D0%B0%D1%81%D0%BD%D0%BE%D1%8F%D1%80%D1%81%D0%BA%D0%B0%D1%8F_%D0%93%D0%AD%D0%A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u.wikipedia.org/wiki/%D0%A3%D1%81%D1%82%D1%8C-%D0%A5%D0%B0%D0%BD%D1%82%D0%B0%D0%B9%D1%81%D0%BA%D0%B0%D1%8F_%D0%93%D0%AD%D0%A1" TargetMode="External"/><Relationship Id="rId5" Type="http://schemas.openxmlformats.org/officeDocument/2006/relationships/hyperlink" Target="http://ru.wikipedia.org/wiki/%D0%9A%D1%83%D1%80%D0%B5%D0%B9%D1%81%D0%BA%D0%B0%D1%8F_%D0%93%D0%AD%D0%A1" TargetMode="External"/><Relationship Id="rId4" Type="http://schemas.openxmlformats.org/officeDocument/2006/relationships/hyperlink" Target="http://ru.wikipedia.org/wiki/%D0%9A%D0%B8%D0%BB%D0%BE%D0%B2%D0%B0%D1%82%D1%82-%D1%87%D0%B0%D1%81" TargetMode="External"/><Relationship Id="rId9" Type="http://schemas.openxmlformats.org/officeDocument/2006/relationships/hyperlink" Target="http://ru.wikipedia.org/wiki/%D0%9D%D0%B8%D0%B6%D0%BD%D0%B5%D0%BA%D1%83%D1%80%D0%B5%D0%B9%D1%81%D0%BA%D0%B0%D1%8F_%D0%93%D0%AD%D0%A1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://nature.baikal.ru/phs/norm/29234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hyperlink" Target="http://buy-dom.ru/photos/original/page381_ae653.jpg" TargetMode="External"/><Relationship Id="rId4" Type="http://schemas.openxmlformats.org/officeDocument/2006/relationships/image" Target="../media/image5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://www.volganet.ru/irj/go/km/docs/documents/Public%20Documents/Images/%D0%98%D0%B7%D0%BE%D0%B1%D1%80%D0%B0%D0%B6%D0%B5%D0%BD%D0%B8%D1%8F/%D0%90%D1%80%D1%85%D0%B8%D0%B2/img_16369.jpe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img-fotki.yandex.ru/get/25/oilzip.2/0_f5f1_d7d3e16e_X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hyperlink" Target="http://img0.liveinternet.ru/images/attach/c/0/38/110/38110493_mezhdunarodnuyy_nefteprovodDruzhba.jpg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branie.info/lawsinfo.php?UID=457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://f.rodon.org/p/17/080928123701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hyperlink" Target="http://img1.liveinternet.ru/images/attach/b/3/28/617/28617602_1215520766_05270089_big.jpg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www.smolensk2.ru/images/img_10923.jpg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dp.ric.ua/uploads/posts/2008-08/1218722185_000551.jp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branie.info/lawsinfo.php?UID=458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85728"/>
            <a:ext cx="4243390" cy="500066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Красноярский край. 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Хозяйство</a:t>
            </a: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 descr="http://www.nrk.cross-ipk.ru/body/zayakin_5_web/image/kart/karta1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214942" y="10197"/>
            <a:ext cx="3733808" cy="666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Власть в регионе: </a:t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- </a:t>
            </a:r>
            <a:r>
              <a:rPr lang="ru-RU" b="1" dirty="0" smtClean="0">
                <a:solidFill>
                  <a:srgbClr val="C00000"/>
                </a:solidFill>
              </a:rPr>
              <a:t>Глава Региона 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u="sng" dirty="0" smtClean="0">
                <a:hlinkClick r:id="rId2"/>
              </a:rPr>
              <a:t>Лев Владимирович Кузнецов - Губернатор Красноярского края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- </a:t>
            </a:r>
            <a:r>
              <a:rPr lang="ru-RU" b="1" dirty="0" smtClean="0">
                <a:solidFill>
                  <a:srgbClr val="C00000"/>
                </a:solidFill>
              </a:rPr>
              <a:t>Председатель Законодательной власти в регионе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u="sng" dirty="0" smtClean="0">
                <a:hlinkClick r:id="rId3"/>
              </a:rPr>
              <a:t>Александр Викторович </a:t>
            </a:r>
            <a:r>
              <a:rPr lang="ru-RU" u="sng" dirty="0" err="1" smtClean="0">
                <a:hlinkClick r:id="rId3"/>
              </a:rPr>
              <a:t>Усс</a:t>
            </a:r>
            <a:r>
              <a:rPr lang="ru-RU" u="sng" dirty="0" smtClean="0">
                <a:hlinkClick r:id="rId3"/>
              </a:rPr>
              <a:t> - Председатель Законодательного Собрания Красноярского края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- </a:t>
            </a:r>
            <a:r>
              <a:rPr lang="ru-RU" b="1" dirty="0" smtClean="0">
                <a:solidFill>
                  <a:srgbClr val="C00000"/>
                </a:solidFill>
              </a:rPr>
              <a:t>Глава исполнительной власти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u="sng" dirty="0" err="1" smtClean="0">
                <a:hlinkClick r:id="rId4"/>
              </a:rPr>
              <a:t>Эдхам</a:t>
            </a:r>
            <a:r>
              <a:rPr lang="ru-RU" u="sng" dirty="0" smtClean="0">
                <a:hlinkClick r:id="rId4"/>
              </a:rPr>
              <a:t> </a:t>
            </a:r>
            <a:r>
              <a:rPr lang="ru-RU" u="sng" dirty="0" err="1" smtClean="0">
                <a:hlinkClick r:id="rId4"/>
              </a:rPr>
              <a:t>Шукриевич</a:t>
            </a:r>
            <a:r>
              <a:rPr lang="ru-RU" u="sng" dirty="0" smtClean="0">
                <a:hlinkClick r:id="rId4"/>
              </a:rPr>
              <a:t> </a:t>
            </a:r>
            <a:r>
              <a:rPr lang="ru-RU" u="sng" dirty="0" err="1" smtClean="0">
                <a:hlinkClick r:id="rId4"/>
              </a:rPr>
              <a:t>Акбулатов</a:t>
            </a:r>
            <a:r>
              <a:rPr lang="ru-RU" u="sng" dirty="0" smtClean="0">
                <a:hlinkClick r:id="rId4"/>
              </a:rPr>
              <a:t> - Первый заместитель Губернатора Красноярского края -Председатель Правительства Красноярского края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- </a:t>
            </a:r>
            <a:r>
              <a:rPr lang="ru-RU" b="1" dirty="0" smtClean="0">
                <a:solidFill>
                  <a:srgbClr val="C00000"/>
                </a:solidFill>
              </a:rPr>
              <a:t>Члены Совета Федерации от региона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u="sng" dirty="0" smtClean="0">
                <a:hlinkClick r:id="rId5"/>
              </a:rPr>
              <a:t>Каменской Игорь Александрович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u="sng" dirty="0" smtClean="0">
                <a:hlinkClick r:id="rId6"/>
              </a:rPr>
              <a:t>Новиков Вячеслав Александрович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-</a:t>
            </a:r>
            <a:r>
              <a:rPr lang="ru-RU" b="1" dirty="0" smtClean="0">
                <a:solidFill>
                  <a:srgbClr val="C00000"/>
                </a:solidFill>
              </a:rPr>
              <a:t>Представительство региона в Москве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107031 Москва, пер. Нижний Кисельный, 10, (495) 517-90-51, 517-90-86 </a:t>
            </a:r>
            <a:br>
              <a:rPr lang="ru-RU" dirty="0" smtClean="0"/>
            </a:br>
            <a:r>
              <a:rPr lang="ru-RU" dirty="0" smtClean="0"/>
              <a:t>Андрей Юрьевич Уланов - Руководитель Постоянного представительства Красноярского края при Правительстве Российской Федерации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TN_43">
            <a:hlinkClick r:id="rId2"/>
          </p:cNvPr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14810" y="1714488"/>
            <a:ext cx="3286148" cy="2066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www.nrk.cross-ipk.ru/body/zayakin_5_web/image/picture/p002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929322" y="214290"/>
            <a:ext cx="2786082" cy="2262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Географическое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положение 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9"/>
            <a:ext cx="4757742" cy="512605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dirty="0" smtClean="0"/>
              <a:t>        </a:t>
            </a:r>
            <a:r>
              <a:rPr lang="ru-RU" sz="7200" b="1" dirty="0" smtClean="0"/>
              <a:t>Красноярский край расположен в основном в пределах Восточной Сибири, в бассейне реки Енисей. Вдоль левого берега Енисея располагается низменная долина, а вдоль правого - Среднесибирское плоскогорье, высота</a:t>
            </a:r>
            <a:r>
              <a:rPr lang="ru-RU" sz="7200" b="1" dirty="0" smtClean="0">
                <a:solidFill>
                  <a:srgbClr val="FFFF00"/>
                </a:solidFill>
              </a:rPr>
              <a:t> </a:t>
            </a:r>
            <a:r>
              <a:rPr lang="ru-RU" sz="7200" b="1" dirty="0" smtClean="0"/>
              <a:t>которого достигает 500-700 м выше</a:t>
            </a:r>
            <a:r>
              <a:rPr lang="ru-RU" sz="7200" b="1" dirty="0" smtClean="0">
                <a:solidFill>
                  <a:srgbClr val="FFFF00"/>
                </a:solidFill>
              </a:rPr>
              <a:t> </a:t>
            </a:r>
            <a:r>
              <a:rPr lang="ru-RU" sz="7200" b="1" dirty="0" smtClean="0"/>
              <a:t>уровня моря. На севере край омывается Карским морем и морем Лаптевых. Протяжённость территории от севера до горных районов Южной Си</a:t>
            </a:r>
            <a:r>
              <a:rPr lang="ru-RU" sz="7200" b="1" dirty="0" smtClean="0">
                <a:solidFill>
                  <a:srgbClr val="FFFF00"/>
                </a:solidFill>
              </a:rPr>
              <a:t>би</a:t>
            </a:r>
            <a:r>
              <a:rPr lang="ru-RU" sz="7200" b="1" dirty="0" smtClean="0"/>
              <a:t>ри почти 3000 км. На востоке край граничит с республикой Саха (Якутия) и Иркутской областью, на юге – с Республикой Тува и с Республикой Хакасией, на западе – с Республикой Алтай, Кемеровской и Томской областями, а также с Ханты-Мансийским и Ямало-Ненецким автономными округами. На территории края в окрестностях </a:t>
            </a:r>
            <a:r>
              <a:rPr lang="ru-RU" sz="7200" b="1" dirty="0" err="1" smtClean="0"/>
              <a:t>оз.Виви</a:t>
            </a:r>
            <a:r>
              <a:rPr lang="ru-RU" sz="7200" b="1" dirty="0" smtClean="0"/>
              <a:t> (Эвенкия) расположен географический центр России. </a:t>
            </a:r>
            <a:br>
              <a:rPr lang="ru-RU" sz="7200" b="1" dirty="0" smtClean="0"/>
            </a:br>
            <a:endParaRPr lang="ru-RU" sz="7200" b="1" dirty="0"/>
          </a:p>
        </p:txBody>
      </p:sp>
      <p:pic>
        <p:nvPicPr>
          <p:cNvPr id="5" name="Рисунок 4" descr="http://www.nrk.cross-ipk.ru/body/zayakin_5_web/image/picture/p005.jpg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572132" y="4357694"/>
            <a:ext cx="3214710" cy="2119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TN_42">
            <a:hlinkClick r:id="rId6"/>
          </p:cNvPr>
          <p:cNvPicPr/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816988" y="2357430"/>
            <a:ext cx="3024198" cy="1938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43428" cy="11430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Климат 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2"/>
            <a:ext cx="4186238" cy="526893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dirty="0" smtClean="0"/>
              <a:t>        </a:t>
            </a:r>
            <a:r>
              <a:rPr lang="ru-RU" sz="8000" b="1" dirty="0" smtClean="0">
                <a:solidFill>
                  <a:srgbClr val="C00000"/>
                </a:solidFill>
              </a:rPr>
              <a:t>Климат</a:t>
            </a:r>
            <a:r>
              <a:rPr lang="ru-RU" sz="8000" b="1" dirty="0" smtClean="0"/>
              <a:t> Красноярского края резко континентальный, характерны сильные колебания температур воздуха в течение года. Для центральных и южных районов края, где проживает основная масса населения, характерен континентальный климат с продолжительной зимой и коротким жарким летом. </a:t>
            </a:r>
            <a:br>
              <a:rPr lang="ru-RU" sz="8000" b="1" dirty="0" smtClean="0"/>
            </a:br>
            <a:r>
              <a:rPr lang="ru-RU" sz="8000" b="1" dirty="0" smtClean="0"/>
              <a:t>        На юге края – тёплое лето и умеренно суровая, малоснежная зима</a:t>
            </a:r>
            <a:br>
              <a:rPr lang="ru-RU" sz="8000" b="1" dirty="0" smtClean="0"/>
            </a:br>
            <a:r>
              <a:rPr lang="ru-RU" sz="8000" b="1" dirty="0" smtClean="0"/>
              <a:t>        </a:t>
            </a:r>
            <a:r>
              <a:rPr lang="ru-RU" sz="8000" b="1" dirty="0" smtClean="0">
                <a:solidFill>
                  <a:srgbClr val="C00000"/>
                </a:solidFill>
              </a:rPr>
              <a:t>Средняя температура января -36 </a:t>
            </a:r>
            <a:r>
              <a:rPr lang="ru-RU" sz="8000" b="1" dirty="0" err="1" smtClean="0">
                <a:solidFill>
                  <a:srgbClr val="C00000"/>
                </a:solidFill>
              </a:rPr>
              <a:t>ºС </a:t>
            </a:r>
            <a:r>
              <a:rPr lang="ru-RU" sz="8000" b="1" dirty="0" smtClean="0">
                <a:solidFill>
                  <a:srgbClr val="C00000"/>
                </a:solidFill>
              </a:rPr>
              <a:t>на севере и -18 </a:t>
            </a:r>
            <a:r>
              <a:rPr lang="ru-RU" sz="8000" b="1" dirty="0" err="1" smtClean="0">
                <a:solidFill>
                  <a:srgbClr val="C00000"/>
                </a:solidFill>
              </a:rPr>
              <a:t>ºС </a:t>
            </a:r>
            <a:r>
              <a:rPr lang="ru-RU" sz="8000" b="1" dirty="0" smtClean="0">
                <a:solidFill>
                  <a:srgbClr val="C00000"/>
                </a:solidFill>
              </a:rPr>
              <a:t>на юге, в июле соответственно +10 </a:t>
            </a:r>
            <a:r>
              <a:rPr lang="ru-RU" sz="8000" b="1" dirty="0" err="1" smtClean="0">
                <a:solidFill>
                  <a:srgbClr val="C00000"/>
                </a:solidFill>
              </a:rPr>
              <a:t>ºС </a:t>
            </a:r>
            <a:r>
              <a:rPr lang="ru-RU" sz="8000" b="1" dirty="0" smtClean="0">
                <a:solidFill>
                  <a:srgbClr val="C00000"/>
                </a:solidFill>
              </a:rPr>
              <a:t>и +20 </a:t>
            </a:r>
            <a:r>
              <a:rPr lang="ru-RU" sz="8000" b="1" dirty="0" err="1" smtClean="0">
                <a:solidFill>
                  <a:srgbClr val="C00000"/>
                </a:solidFill>
              </a:rPr>
              <a:t>º </a:t>
            </a:r>
            <a:r>
              <a:rPr lang="ru-RU" sz="8000" b="1" dirty="0" smtClean="0"/>
              <a:t>С. В среднем в год выпадает 316 мм осадков, основная часть - летом, в предгорьях Саян 600-1000 мм</a:t>
            </a:r>
          </a:p>
          <a:p>
            <a:endParaRPr lang="ru-RU" sz="8000" b="1" dirty="0"/>
          </a:p>
        </p:txBody>
      </p:sp>
      <p:pic>
        <p:nvPicPr>
          <p:cNvPr id="4" name="Рисунок 3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72066" y="214290"/>
            <a:ext cx="4071934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27478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Численность населения на 2011 год  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3971924" cy="4525963"/>
          </a:xfrm>
        </p:spPr>
        <p:txBody>
          <a:bodyPr>
            <a:noAutofit/>
          </a:bodyPr>
          <a:lstStyle/>
          <a:p>
            <a:r>
              <a:rPr lang="ru-RU" sz="1600" b="1" dirty="0" smtClean="0"/>
              <a:t/>
            </a:r>
            <a:br>
              <a:rPr lang="ru-RU" sz="1600" b="1" dirty="0" smtClean="0"/>
            </a:br>
            <a:endParaRPr lang="ru-RU" sz="1600" b="1" dirty="0"/>
          </a:p>
        </p:txBody>
      </p:sp>
      <p:pic>
        <p:nvPicPr>
          <p:cNvPr id="4" name="Рисунок 3" descr="Плато Путорана - «затерянный мир» Сибири.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42910" y="785794"/>
            <a:ext cx="8358246" cy="54292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14282" y="1500174"/>
            <a:ext cx="578647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В Крас</a:t>
            </a:r>
            <a:r>
              <a:rPr lang="ru-RU" sz="3200" b="1" dirty="0" smtClean="0">
                <a:solidFill>
                  <a:srgbClr val="00FFFF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ноярском</a:t>
            </a:r>
            <a:r>
              <a:rPr lang="ru-RU" sz="3200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крае на 1 января</a:t>
            </a:r>
            <a:r>
              <a:rPr lang="ru-RU" sz="3200" b="1" dirty="0" smtClean="0">
                <a:solidFill>
                  <a:srgbClr val="00FFFF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2011 года проживало </a:t>
            </a:r>
            <a:r>
              <a:rPr lang="ru-RU" sz="32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282</a:t>
            </a:r>
            <a:r>
              <a:rPr lang="ru-RU" sz="3200" b="1" dirty="0" smtClean="0">
                <a:solidFill>
                  <a:srgbClr val="FFFF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9125</a:t>
            </a:r>
            <a:r>
              <a:rPr lang="ru-RU" sz="3200" b="1" dirty="0" smtClean="0">
                <a:solidFill>
                  <a:srgbClr val="00FFFF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человек. </a:t>
            </a:r>
            <a:r>
              <a:rPr lang="ru-RU" sz="3200" b="1" dirty="0" smtClean="0">
                <a:solidFill>
                  <a:srgbClr val="00FFFF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Это больше </a:t>
            </a:r>
            <a:r>
              <a:rPr lang="ru-RU" sz="32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</a:t>
            </a:r>
            <a:r>
              <a:rPr lang="ru-RU" sz="3200" b="1" dirty="0" smtClean="0">
                <a:solidFill>
                  <a:srgbClr val="00FFFF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казателя </a:t>
            </a:r>
            <a:r>
              <a:rPr lang="ru-RU" sz="3200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начала </a:t>
            </a:r>
            <a:r>
              <a:rPr lang="ru-RU" sz="3200" b="1" dirty="0" smtClean="0">
                <a:solidFill>
                  <a:srgbClr val="00FFFF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2010 года - </a:t>
            </a:r>
            <a:r>
              <a:rPr lang="ru-RU" sz="32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282</a:t>
            </a:r>
            <a:r>
              <a:rPr lang="ru-RU" sz="3200" b="1" dirty="0" smtClean="0">
                <a:solidFill>
                  <a:srgbClr val="00FFFF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6504. Таким </a:t>
            </a:r>
            <a:r>
              <a:rPr lang="ru-RU" sz="3200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образом,</a:t>
            </a:r>
            <a:r>
              <a:rPr lang="ru-RU" sz="3200" b="1" dirty="0" smtClean="0">
                <a:solidFill>
                  <a:srgbClr val="00FFFF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за </a:t>
            </a:r>
            <a:r>
              <a:rPr lang="ru-RU" sz="32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год</a:t>
            </a:r>
            <a:r>
              <a:rPr lang="ru-RU" sz="3200" b="1" dirty="0" smtClean="0">
                <a:solidFill>
                  <a:srgbClr val="00FFFF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население региона </a:t>
            </a:r>
            <a:r>
              <a:rPr lang="ru-RU" sz="3200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увеличилось</a:t>
            </a:r>
            <a:r>
              <a:rPr lang="ru-RU" sz="3200" b="1" dirty="0" smtClean="0">
                <a:solidFill>
                  <a:srgbClr val="00FFFF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на 2621 человека. </a:t>
            </a:r>
            <a:endParaRPr lang="ru-RU" sz="3600" b="1" dirty="0" smtClean="0">
              <a:solidFill>
                <a:srgbClr val="00FFFF"/>
              </a:solidFill>
              <a:latin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3306" y="274638"/>
            <a:ext cx="5043494" cy="65403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Население 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428604"/>
            <a:ext cx="4043362" cy="54118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 smtClean="0">
                <a:solidFill>
                  <a:srgbClr val="FF00FF"/>
                </a:solidFill>
              </a:rPr>
              <a:t/>
            </a:r>
            <a:br>
              <a:rPr lang="ru-RU" sz="1800" b="1" dirty="0" smtClean="0">
                <a:solidFill>
                  <a:srgbClr val="FF00FF"/>
                </a:solidFill>
              </a:rPr>
            </a:br>
            <a:r>
              <a:rPr lang="ru-RU" sz="2000" dirty="0" smtClean="0">
                <a:solidFill>
                  <a:srgbClr val="FF00FF"/>
                </a:solidFill>
              </a:rPr>
              <a:t> </a:t>
            </a:r>
            <a:r>
              <a:rPr lang="ru-RU" sz="2000" dirty="0">
                <a:solidFill>
                  <a:srgbClr val="FF00FF"/>
                </a:solidFill>
              </a:rPr>
              <a:t> </a:t>
            </a:r>
            <a:r>
              <a:rPr lang="ru-RU" sz="2000" dirty="0" smtClean="0">
                <a:solidFill>
                  <a:srgbClr val="FF00FF"/>
                </a:solidFill>
              </a:rPr>
              <a:t>     </a:t>
            </a:r>
            <a:r>
              <a:rPr lang="ru-RU" sz="2400" dirty="0" smtClean="0">
                <a:solidFill>
                  <a:srgbClr val="FF00FF"/>
                </a:solidFill>
              </a:rPr>
              <a:t>Население  -</a:t>
            </a:r>
            <a:r>
              <a:rPr lang="ru-RU" sz="2400" b="1" dirty="0" smtClean="0">
                <a:solidFill>
                  <a:srgbClr val="FF00FF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2829125 человек. </a:t>
            </a:r>
            <a:endParaRPr lang="ru-RU" sz="2400" dirty="0" smtClean="0">
              <a:solidFill>
                <a:srgbClr val="FF00FF"/>
              </a:solidFill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FF00FF"/>
                </a:solidFill>
              </a:rPr>
              <a:t>      Плотность -   1,22 чел./км²  «2010 год)</a:t>
            </a:r>
          </a:p>
          <a:p>
            <a:endParaRPr lang="ru-RU" sz="2400" b="1" dirty="0">
              <a:solidFill>
                <a:srgbClr val="FF00FF"/>
              </a:solidFill>
            </a:endParaRPr>
          </a:p>
        </p:txBody>
      </p:sp>
      <p:pic>
        <p:nvPicPr>
          <p:cNvPr id="5" name="Рисунок 4" descr="Ненцы">
            <a:hlinkClick r:id="rId2"/>
          </p:cNvPr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91486" y="764704"/>
            <a:ext cx="4929222" cy="48577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F:\коренные народы севера\148-stojbiwe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57158" y="2752489"/>
            <a:ext cx="7072362" cy="38576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ека Енисей - самая многоводная река России.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28728" y="214290"/>
            <a:ext cx="7506040" cy="63500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Природные ресурсы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785926"/>
            <a:ext cx="6500858" cy="4525963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     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     </a:t>
            </a:r>
            <a:r>
              <a:rPr lang="ru-RU" b="1" dirty="0" smtClean="0">
                <a:solidFill>
                  <a:srgbClr val="FFFF00"/>
                </a:solidFill>
              </a:rPr>
              <a:t>Основные природные ресурсы Красноярского края — земельные, </a:t>
            </a:r>
            <a:r>
              <a:rPr lang="ru-RU" b="1" dirty="0" smtClean="0">
                <a:solidFill>
                  <a:srgbClr val="006600"/>
                </a:solidFill>
              </a:rPr>
              <a:t>мин</a:t>
            </a:r>
            <a:r>
              <a:rPr lang="ru-RU" b="1" dirty="0" smtClean="0">
                <a:solidFill>
                  <a:srgbClr val="FFFF00"/>
                </a:solidFill>
              </a:rPr>
              <a:t>ерально-сырьевые, лесные, </a:t>
            </a:r>
            <a:r>
              <a:rPr lang="ru-RU" b="1" dirty="0" smtClean="0">
                <a:solidFill>
                  <a:srgbClr val="006600"/>
                </a:solidFill>
              </a:rPr>
              <a:t>вод</a:t>
            </a:r>
            <a:r>
              <a:rPr lang="ru-RU" b="1" dirty="0" smtClean="0">
                <a:solidFill>
                  <a:srgbClr val="FFFF00"/>
                </a:solidFill>
              </a:rPr>
              <a:t>ные и рекреационные. 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/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b="1" dirty="0" smtClean="0">
                <a:solidFill>
                  <a:srgbClr val="006600"/>
                </a:solidFill>
              </a:rPr>
              <a:t>Земе</a:t>
            </a:r>
            <a:r>
              <a:rPr lang="ru-RU" b="1" dirty="0" smtClean="0">
                <a:solidFill>
                  <a:srgbClr val="FFFF00"/>
                </a:solidFill>
              </a:rPr>
              <a:t>льные ресурсы </a:t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b="1" dirty="0" smtClean="0">
                <a:solidFill>
                  <a:srgbClr val="006600"/>
                </a:solidFill>
              </a:rPr>
              <a:t>Земель</a:t>
            </a:r>
            <a:r>
              <a:rPr lang="ru-RU" b="1" dirty="0" smtClean="0">
                <a:solidFill>
                  <a:srgbClr val="FFFF00"/>
                </a:solidFill>
              </a:rPr>
              <a:t>ный фонд Красноярского </a:t>
            </a:r>
            <a:r>
              <a:rPr lang="ru-RU" b="1" dirty="0" smtClean="0">
                <a:solidFill>
                  <a:srgbClr val="006600"/>
                </a:solidFill>
              </a:rPr>
              <a:t>края составляет </a:t>
            </a:r>
            <a:r>
              <a:rPr lang="ru-RU" b="1" dirty="0" smtClean="0">
                <a:solidFill>
                  <a:srgbClr val="FFFF00"/>
                </a:solidFill>
              </a:rPr>
              <a:t>72 367,1 тыс. га. </a:t>
            </a:r>
            <a:br>
              <a:rPr lang="ru-RU" b="1" dirty="0" smtClean="0">
                <a:solidFill>
                  <a:srgbClr val="FFFF00"/>
                </a:solidFill>
              </a:rPr>
            </a:b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upload.wikimedia.org/wikipedia/commons/thumb/e/ed/Vladimir_Putin_22_March_2002-2.jpg/165px-Vladimir_Putin_22_March_2002-2.jpg">
            <a:hlinkClick r:id="rId3"/>
          </p:cNvPr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929058" y="1285860"/>
            <a:ext cx="4929222" cy="51435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Минерально-сырьевые ресурсы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9"/>
            <a:ext cx="4972056" cy="51260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200" dirty="0" smtClean="0"/>
              <a:t>     </a:t>
            </a:r>
            <a:r>
              <a:rPr lang="ru-RU" sz="1200" b="1" dirty="0" smtClean="0"/>
              <a:t> </a:t>
            </a:r>
            <a:br>
              <a:rPr lang="ru-RU" sz="1200" b="1" dirty="0" smtClean="0"/>
            </a:br>
            <a:r>
              <a:rPr lang="ru-RU" sz="1200" b="1" dirty="0" smtClean="0"/>
              <a:t>   </a:t>
            </a:r>
            <a:r>
              <a:rPr lang="ru-RU" sz="1400" b="1" dirty="0" smtClean="0"/>
              <a:t> </a:t>
            </a:r>
            <a:r>
              <a:rPr lang="ru-RU" sz="1600" b="1" dirty="0" smtClean="0"/>
              <a:t> </a:t>
            </a:r>
            <a:r>
              <a:rPr lang="ru-RU" sz="1600" b="1" dirty="0" smtClean="0">
                <a:solidFill>
                  <a:srgbClr val="C00000"/>
                </a:solidFill>
              </a:rPr>
              <a:t>В крае сосредоточено более 95 % российских запасов никеля и платиноидов России, 71 % меди, 50 % кобальта, 28 % алюминия.   </a:t>
            </a:r>
            <a:br>
              <a:rPr lang="ru-RU" sz="1600" b="1" dirty="0" smtClean="0">
                <a:solidFill>
                  <a:srgbClr val="C00000"/>
                </a:solidFill>
              </a:rPr>
            </a:br>
            <a:r>
              <a:rPr lang="ru-RU" sz="1600" b="1" dirty="0" smtClean="0">
                <a:solidFill>
                  <a:srgbClr val="C00000"/>
                </a:solidFill>
              </a:rPr>
              <a:t>     Запасы свинца от общероссийских составляют 42 %, золота — 20 %, серебра — 6 %, сосредоточено около 70 % российских запасов угля, т. е. примерно 20 % мировых запасов. </a:t>
            </a:r>
            <a:br>
              <a:rPr lang="ru-RU" sz="1600" b="1" dirty="0" smtClean="0">
                <a:solidFill>
                  <a:srgbClr val="C00000"/>
                </a:solidFill>
              </a:rPr>
            </a:br>
            <a:r>
              <a:rPr lang="ru-RU" sz="1600" b="1" dirty="0" smtClean="0">
                <a:solidFill>
                  <a:srgbClr val="C00000"/>
                </a:solidFill>
              </a:rPr>
              <a:t>     По разведанным запасам золота Красноярский край занимает второе место в России. Основной объем золотодобычи в крае (87 %) обеспечивают три компании: ЗАО «ЗДК «Полюс», ООО «Соврудник», ЗАО «Васильевский рудник». </a:t>
            </a:r>
            <a:br>
              <a:rPr lang="ru-RU" sz="1600" b="1" dirty="0" smtClean="0">
                <a:solidFill>
                  <a:srgbClr val="C00000"/>
                </a:solidFill>
              </a:rPr>
            </a:br>
            <a:r>
              <a:rPr lang="ru-RU" sz="1600" b="1" dirty="0" smtClean="0">
                <a:solidFill>
                  <a:srgbClr val="C00000"/>
                </a:solidFill>
              </a:rPr>
              <a:t>     </a:t>
            </a:r>
            <a:br>
              <a:rPr lang="ru-RU" sz="1600" b="1" dirty="0" smtClean="0">
                <a:solidFill>
                  <a:srgbClr val="C00000"/>
                </a:solidFill>
              </a:rPr>
            </a:br>
            <a:r>
              <a:rPr lang="ru-RU" sz="1600" b="1" dirty="0" smtClean="0">
                <a:solidFill>
                  <a:srgbClr val="C00000"/>
                </a:solidFill>
              </a:rPr>
              <a:t>     Норильский рудный район является уникальным в отношении медно-никелевого с платиноидами </a:t>
            </a:r>
            <a:r>
              <a:rPr lang="ru-RU" sz="1600" b="1" dirty="0" err="1" smtClean="0">
                <a:solidFill>
                  <a:srgbClr val="C00000"/>
                </a:solidFill>
              </a:rPr>
              <a:t>оруденения</a:t>
            </a:r>
            <a:r>
              <a:rPr lang="ru-RU" sz="1600" b="1" dirty="0" smtClean="0">
                <a:solidFill>
                  <a:srgbClr val="C00000"/>
                </a:solidFill>
              </a:rPr>
              <a:t>. На его сырьевой базе создан горно-металлургический комплекс — </a:t>
            </a:r>
            <a:r>
              <a:rPr lang="ru-RU" sz="1600" b="1" dirty="0" smtClean="0">
                <a:solidFill>
                  <a:srgbClr val="C00000"/>
                </a:solidFill>
                <a:hlinkClick r:id="rId5"/>
              </a:rPr>
              <a:t>ЗАО «Горно-металлургическая компания «Норильский никель»</a:t>
            </a:r>
            <a:r>
              <a:rPr lang="ru-RU" sz="1600" b="1" dirty="0" smtClean="0">
                <a:solidFill>
                  <a:srgbClr val="C00000"/>
                </a:solidFill>
              </a:rPr>
              <a:t> — крупнейший в мире производитель никеля и металлов платиновой группы.    </a:t>
            </a:r>
            <a:endParaRPr lang="ru-RU" sz="1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285728"/>
            <a:ext cx="4572032" cy="6143668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Экономика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Благодаря значительным запасам металлических руд, наличию энергетических ресурсов, и доставшейся с советского времени тяжёлой индустрии, край является абсолютным лидером среди регионов страны по выработке промышленного продукта на одного жителя, на регион приходится 3,2 % всего объема промышленной продукции, произведенной на территории России.</a:t>
            </a:r>
          </a:p>
          <a:p>
            <a:endParaRPr lang="ru-RU" dirty="0"/>
          </a:p>
        </p:txBody>
      </p:sp>
      <p:pic>
        <p:nvPicPr>
          <p:cNvPr id="4" name="Рисунок 3" descr="http://www.nrk.cross-ipk.ru/body/zayakin_5_web/image/picture/p003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0628" y="642918"/>
            <a:ext cx="371477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www.nrk.cross-ipk.ru/body/zayakin_5_web/image/picture/p001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57752" y="3786190"/>
            <a:ext cx="4143404" cy="2476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ека Енисей - самая многоводная река России.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43438" y="1000108"/>
            <a:ext cx="4291330" cy="56477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1"/>
            <a:ext cx="5829312" cy="591187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dirty="0" smtClean="0"/>
              <a:t>    </a:t>
            </a:r>
            <a:r>
              <a:rPr lang="ru-RU" sz="9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Весьма привлекателен Красноярский край и в отношении таких видов полезных ископаемых, как алюминиевое сырье (</a:t>
            </a:r>
            <a:r>
              <a:rPr lang="ru-RU" sz="9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Горячегорское</a:t>
            </a:r>
            <a:r>
              <a:rPr lang="ru-RU" sz="9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месторождение нефелиновых сиенитов, запасы руды — 738 </a:t>
            </a:r>
            <a:r>
              <a:rPr lang="ru-RU" sz="9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млн</a:t>
            </a:r>
            <a:r>
              <a:rPr lang="ru-RU" sz="9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тонн), сурьма (</a:t>
            </a:r>
            <a:r>
              <a:rPr lang="ru-RU" sz="9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Удерейское</a:t>
            </a:r>
            <a:r>
              <a:rPr lang="ru-RU" sz="9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месторождение, запасы металла — 37,8 тыс. тонн), никель и платиноиды (</a:t>
            </a:r>
            <a:r>
              <a:rPr lang="ru-RU" sz="9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Кингашское</a:t>
            </a:r>
            <a:r>
              <a:rPr lang="ru-RU" sz="9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месторождение, балансовые запасы руды 219,4 млн. тонн, прогнозные ресурсы — 219,1 млн. тонн), тальк (</a:t>
            </a:r>
            <a:r>
              <a:rPr lang="ru-RU" sz="9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Киргитейское</a:t>
            </a:r>
            <a:r>
              <a:rPr lang="ru-RU" sz="9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месторождение, балансовые запасы — 7,6 </a:t>
            </a:r>
            <a:r>
              <a:rPr lang="ru-RU" sz="9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млн</a:t>
            </a:r>
            <a:r>
              <a:rPr lang="ru-RU" sz="9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тонн), магнезит (</a:t>
            </a:r>
            <a:r>
              <a:rPr lang="ru-RU" sz="9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Верхотуровское</a:t>
            </a:r>
            <a:r>
              <a:rPr lang="ru-RU" sz="9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месторождение, балансовые запасы — 110,7 </a:t>
            </a:r>
            <a:r>
              <a:rPr lang="ru-RU" sz="9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млн</a:t>
            </a:r>
            <a:r>
              <a:rPr lang="ru-RU" sz="9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тонн), фосфорит (</a:t>
            </a:r>
            <a:r>
              <a:rPr lang="ru-RU" sz="9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Сейбинское</a:t>
            </a:r>
            <a:r>
              <a:rPr lang="ru-RU" sz="9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месторождение, запасы руды — 6,6 </a:t>
            </a:r>
            <a:r>
              <a:rPr lang="ru-RU" sz="9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млн</a:t>
            </a:r>
            <a:r>
              <a:rPr lang="ru-RU" sz="9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тонн), цеолит (</a:t>
            </a:r>
            <a:r>
              <a:rPr lang="ru-RU" sz="9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Сахаптинское</a:t>
            </a:r>
            <a:r>
              <a:rPr lang="ru-RU" sz="9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месторождение, запасы цеолитсодержащих пород — 33,2 </a:t>
            </a:r>
            <a:r>
              <a:rPr lang="ru-RU" sz="9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млн</a:t>
            </a:r>
            <a:r>
              <a:rPr lang="ru-RU" sz="9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тонн) и другие. </a:t>
            </a:r>
          </a:p>
          <a:p>
            <a:pPr marL="0" indent="0">
              <a:buNone/>
            </a:pPr>
            <a:r>
              <a:rPr lang="ru-RU" sz="9600" dirty="0" smtClean="0"/>
              <a:t/>
            </a:r>
            <a:br>
              <a:rPr lang="ru-RU" sz="9600" dirty="0" smtClean="0"/>
            </a:br>
            <a:endParaRPr lang="ru-RU" sz="9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5572140"/>
            <a:ext cx="4857784" cy="114300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Лесные ресурсы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6429420" cy="4525963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dirty="0" smtClean="0"/>
              <a:t>       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6600"/>
                </a:solidFill>
              </a:rPr>
              <a:t>Площадь лесного фонда Красноярского края составляет (с учетом Таймырского (Долгано-Ненецкого) и Эвенкийского муниципальных районов) — 155 781,2 тыс. га (45,1 % от общей площади лесного массива СФО). Общий запас древесины основных лесообразующих пород —11 120,22 млн м3 (36,4 % запасов в СФО, 13,6 % общероссийских запасов древесины). </a:t>
            </a:r>
            <a:br>
              <a:rPr lang="ru-RU" b="1" dirty="0" smtClean="0">
                <a:solidFill>
                  <a:srgbClr val="006600"/>
                </a:solidFill>
              </a:rPr>
            </a:br>
            <a:r>
              <a:rPr lang="ru-RU" b="1" dirty="0" smtClean="0">
                <a:solidFill>
                  <a:srgbClr val="006600"/>
                </a:solidFill>
              </a:rPr>
              <a:t>     Леса покрывают 65,9 % территории края. Леса края на 85,7 % состоят из хвойных пород, 34,5 % приходится на лиственницу, 18,2 % — сосна, 16,9 % — кедр, 10,7 % — береза, 8,8 % — пихта, 7,3 % — ель, 3,6 % относится к прочим древесным породам. </a:t>
            </a:r>
          </a:p>
          <a:p>
            <a:pPr marL="0" indent="0">
              <a:buNone/>
            </a:pP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pic>
        <p:nvPicPr>
          <p:cNvPr id="4" name="i-main-pic" descr="Картинка 275 из 7810">
            <a:hlinkClick r:id="rId2" tgtFrame="_blank"/>
          </p:cNvPr>
          <p:cNvPicPr>
            <a:picLocks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381500" y="3000372"/>
            <a:ext cx="4762500" cy="36433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282" y="357166"/>
            <a:ext cx="8715436" cy="50633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409 из 7810">
            <a:hlinkClick r:id="rId2" tgtFrame="_blank"/>
          </p:cNvPr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143240" y="0"/>
            <a:ext cx="6000760" cy="49577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i-main-pic" descr="Картинка 236 из 7810">
            <a:hlinkClick r:id="rId4" tgtFrame="_blank"/>
          </p:cNvPr>
          <p:cNvPicPr>
            <a:picLocks noGrp="1"/>
          </p:cNvPicPr>
          <p:nvPr>
            <p:ph idx="1"/>
          </p:nvPr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14282" y="2357430"/>
            <a:ext cx="5834034" cy="42862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-main-pic" descr="Картинка 409 из 7810">
            <a:hlinkClick r:id="rId2" tgtFrame="_blank"/>
          </p:cNvPr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143240" y="0"/>
            <a:ext cx="6000760" cy="67151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Лесопромышленный комплекс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4257676" cy="4525963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     </a:t>
            </a:r>
            <a:r>
              <a:rPr lang="ru-RU" b="1" dirty="0" smtClean="0">
                <a:solidFill>
                  <a:srgbClr val="C00000"/>
                </a:solidFill>
              </a:rPr>
              <a:t>В крае сегодня складывается лесопромышленная и </a:t>
            </a:r>
            <a:r>
              <a:rPr lang="ru-RU" b="1" dirty="0" err="1" smtClean="0">
                <a:solidFill>
                  <a:srgbClr val="C00000"/>
                </a:solidFill>
              </a:rPr>
              <a:t>лесоэкспортная</a:t>
            </a:r>
            <a:r>
              <a:rPr lang="ru-RU" b="1" dirty="0" smtClean="0">
                <a:solidFill>
                  <a:srgbClr val="C00000"/>
                </a:solidFill>
              </a:rPr>
              <a:t> база </a:t>
            </a:r>
            <a:r>
              <a:rPr lang="ru-RU" b="1" dirty="0" smtClean="0">
                <a:solidFill>
                  <a:schemeClr val="bg1"/>
                </a:solidFill>
              </a:rPr>
              <a:t>страны. </a:t>
            </a:r>
            <a:r>
              <a:rPr lang="ru-RU" b="1" dirty="0" smtClean="0">
                <a:solidFill>
                  <a:srgbClr val="C00000"/>
                </a:solidFill>
              </a:rPr>
              <a:t>Развитие лесной отрасли </a:t>
            </a:r>
            <a:r>
              <a:rPr lang="ru-RU" b="1" dirty="0" smtClean="0">
                <a:solidFill>
                  <a:schemeClr val="bg1"/>
                </a:solidFill>
              </a:rPr>
              <a:t>края </a:t>
            </a:r>
            <a:r>
              <a:rPr lang="ru-RU" b="1" dirty="0" smtClean="0">
                <a:solidFill>
                  <a:srgbClr val="C00000"/>
                </a:solidFill>
              </a:rPr>
              <a:t>справедливо разделить на </a:t>
            </a:r>
            <a:r>
              <a:rPr lang="ru-RU" b="1" dirty="0" smtClean="0">
                <a:solidFill>
                  <a:schemeClr val="bg1"/>
                </a:solidFill>
              </a:rPr>
              <a:t>два этапа. </a:t>
            </a:r>
            <a:r>
              <a:rPr lang="ru-RU" b="1" dirty="0" smtClean="0">
                <a:solidFill>
                  <a:srgbClr val="C00000"/>
                </a:solidFill>
              </a:rPr>
              <a:t>Первый уже закончен – это становление основной баз</a:t>
            </a:r>
            <a:r>
              <a:rPr lang="ru-RU" b="1" dirty="0" smtClean="0">
                <a:solidFill>
                  <a:schemeClr val="bg1"/>
                </a:solidFill>
              </a:rPr>
              <a:t>ы </a:t>
            </a:r>
            <a:r>
              <a:rPr lang="ru-RU" b="1" dirty="0" smtClean="0">
                <a:solidFill>
                  <a:srgbClr val="C00000"/>
                </a:solidFill>
              </a:rPr>
              <a:t>лесозаготовки и </a:t>
            </a:r>
            <a:r>
              <a:rPr lang="ru-RU" b="1" dirty="0" smtClean="0">
                <a:solidFill>
                  <a:schemeClr val="bg1"/>
                </a:solidFill>
              </a:rPr>
              <a:t>лесопереработки. </a:t>
            </a:r>
            <a:r>
              <a:rPr lang="ru-RU" b="1" dirty="0" smtClean="0">
                <a:solidFill>
                  <a:srgbClr val="C00000"/>
                </a:solidFill>
              </a:rPr>
              <a:t>Строительство </a:t>
            </a:r>
            <a:r>
              <a:rPr lang="ru-RU" b="1" dirty="0" smtClean="0">
                <a:solidFill>
                  <a:schemeClr val="bg1"/>
                </a:solidFill>
              </a:rPr>
              <a:t>целлюлозного завода </a:t>
            </a:r>
            <a:r>
              <a:rPr lang="ru-RU" b="1" dirty="0" smtClean="0">
                <a:solidFill>
                  <a:srgbClr val="C00000"/>
                </a:solidFill>
              </a:rPr>
              <a:t>в Енисейском районе (село </a:t>
            </a:r>
            <a:r>
              <a:rPr lang="ru-RU" b="1" dirty="0" err="1" smtClean="0">
                <a:solidFill>
                  <a:srgbClr val="C00000"/>
                </a:solidFill>
              </a:rPr>
              <a:t>Абалаково</a:t>
            </a:r>
            <a:r>
              <a:rPr lang="ru-RU" b="1" dirty="0" smtClean="0">
                <a:solidFill>
                  <a:srgbClr val="C00000"/>
                </a:solidFill>
              </a:rPr>
              <a:t>).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      Наиболее крупные </a:t>
            </a:r>
            <a:r>
              <a:rPr lang="ru-RU" b="1" dirty="0" smtClean="0">
                <a:solidFill>
                  <a:schemeClr val="bg1"/>
                </a:solidFill>
              </a:rPr>
              <a:t>предприятия: </a:t>
            </a:r>
            <a:r>
              <a:rPr lang="ru-RU" b="1" u="sng" dirty="0" smtClean="0">
                <a:solidFill>
                  <a:srgbClr val="C00000"/>
                </a:solidFill>
                <a:hlinkClick r:id="rId4"/>
              </a:rPr>
              <a:t>ОАО «</a:t>
            </a:r>
            <a:r>
              <a:rPr lang="ru-RU" b="1" u="sng" dirty="0" err="1" smtClean="0">
                <a:solidFill>
                  <a:srgbClr val="C00000"/>
                </a:solidFill>
                <a:hlinkClick r:id="rId4"/>
              </a:rPr>
              <a:t>Лесосибирский</a:t>
            </a:r>
            <a:r>
              <a:rPr lang="ru-RU" b="1" u="sng" dirty="0" smtClean="0">
                <a:solidFill>
                  <a:srgbClr val="C00000"/>
                </a:solidFill>
                <a:hlinkClick r:id="rId4"/>
              </a:rPr>
              <a:t> ЛДК-1»</a:t>
            </a:r>
            <a:r>
              <a:rPr lang="ru-RU" b="1" dirty="0" smtClean="0">
                <a:solidFill>
                  <a:srgbClr val="C00000"/>
                </a:solidFill>
              </a:rPr>
              <a:t>, </a:t>
            </a:r>
            <a:r>
              <a:rPr lang="ru-RU" b="1" dirty="0" smtClean="0">
                <a:solidFill>
                  <a:schemeClr val="bg1"/>
                </a:solidFill>
              </a:rPr>
              <a:t>ЗАО </a:t>
            </a:r>
            <a:r>
              <a:rPr lang="ru-RU" b="1" dirty="0" smtClean="0">
                <a:solidFill>
                  <a:srgbClr val="C00000"/>
                </a:solidFill>
              </a:rPr>
              <a:t>«</a:t>
            </a:r>
            <a:r>
              <a:rPr lang="ru-RU" b="1" dirty="0" err="1" smtClean="0">
                <a:solidFill>
                  <a:srgbClr val="C00000"/>
                </a:solidFill>
              </a:rPr>
              <a:t>Новоенисейский</a:t>
            </a:r>
            <a:r>
              <a:rPr lang="ru-RU" b="1" dirty="0" smtClean="0">
                <a:solidFill>
                  <a:srgbClr val="C00000"/>
                </a:solidFill>
              </a:rPr>
              <a:t> ЛХК», </a:t>
            </a:r>
            <a:r>
              <a:rPr lang="ru-RU" b="1" dirty="0" smtClean="0">
                <a:solidFill>
                  <a:schemeClr val="bg1"/>
                </a:solidFill>
              </a:rPr>
              <a:t>ОАО </a:t>
            </a:r>
            <a:r>
              <a:rPr lang="ru-RU" b="1" dirty="0" smtClean="0">
                <a:solidFill>
                  <a:srgbClr val="C00000"/>
                </a:solidFill>
              </a:rPr>
              <a:t>«</a:t>
            </a:r>
            <a:r>
              <a:rPr lang="ru-RU" b="1" dirty="0" err="1" smtClean="0">
                <a:solidFill>
                  <a:srgbClr val="C00000"/>
                </a:solidFill>
              </a:rPr>
              <a:t>Маклаковский</a:t>
            </a:r>
            <a:r>
              <a:rPr lang="ru-RU" b="1" dirty="0" smtClean="0">
                <a:solidFill>
                  <a:srgbClr val="C00000"/>
                </a:solidFill>
              </a:rPr>
              <a:t> ЛДК», ООО </a:t>
            </a:r>
            <a:r>
              <a:rPr lang="ru-RU" b="1" dirty="0" smtClean="0">
                <a:solidFill>
                  <a:schemeClr val="bg1"/>
                </a:solidFill>
              </a:rPr>
              <a:t>«ДОК </a:t>
            </a:r>
            <a:r>
              <a:rPr lang="ru-RU" b="1" dirty="0" smtClean="0">
                <a:solidFill>
                  <a:srgbClr val="C00000"/>
                </a:solidFill>
              </a:rPr>
              <a:t>«Енисей», ЗАО «КЛМ Ко», </a:t>
            </a:r>
            <a:r>
              <a:rPr lang="ru-RU" b="1" dirty="0" smtClean="0">
                <a:solidFill>
                  <a:schemeClr val="bg1"/>
                </a:solidFill>
              </a:rPr>
              <a:t>ООО ПГ </a:t>
            </a:r>
            <a:r>
              <a:rPr lang="ru-RU" b="1" dirty="0" smtClean="0">
                <a:solidFill>
                  <a:srgbClr val="C00000"/>
                </a:solidFill>
              </a:rPr>
              <a:t>«Сибирский лес», ООО </a:t>
            </a:r>
            <a:r>
              <a:rPr lang="ru-RU" b="1" dirty="0" smtClean="0">
                <a:solidFill>
                  <a:schemeClr val="bg1"/>
                </a:solidFill>
              </a:rPr>
              <a:t>«Енисейский </a:t>
            </a:r>
            <a:r>
              <a:rPr lang="ru-RU" b="1" dirty="0" smtClean="0">
                <a:solidFill>
                  <a:srgbClr val="C00000"/>
                </a:solidFill>
              </a:rPr>
              <a:t>целлюлозно-бумажный 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Водные ресурсы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3"/>
            <a:ext cx="4543428" cy="5268932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По территории края с юга на север протекает р. Енисей. Общая численность озер с площадью зеркала 1 кв. км и более — 352, в южной части края сосредоточен комплекс озер, содержащих минеральные воды и лечебные грязи. Утвержденные эксплуатационные запасы поверхностных вод по состоянию на 01.01.2007 года составляют по краю 1 771,88 тыс. м. куб./</a:t>
            </a:r>
            <a:r>
              <a:rPr lang="ru-RU" sz="2400" b="1" dirty="0" err="1" smtClean="0"/>
              <a:t>сут</a:t>
            </a:r>
            <a:r>
              <a:rPr lang="ru-RU" sz="2400" b="1" dirty="0" smtClean="0"/>
              <a:t>. </a:t>
            </a:r>
            <a:br>
              <a:rPr lang="ru-RU" sz="2400" b="1" dirty="0" smtClean="0"/>
            </a:br>
            <a:r>
              <a:rPr lang="ru-RU" sz="2400" b="1" dirty="0" smtClean="0"/>
              <a:t>    </a:t>
            </a:r>
          </a:p>
          <a:p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/>
          </a:p>
        </p:txBody>
      </p:sp>
      <p:pic>
        <p:nvPicPr>
          <p:cNvPr id="4" name="Рисунок 3" descr="http://www.bg-znanie.ru/articles/2573/image001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857752" y="857232"/>
            <a:ext cx="4071966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Прикольные животные (39 фото)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1472" y="4286256"/>
            <a:ext cx="3976694" cy="23717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4" descr="http://www.krasu.ru/nature/m/m17.jpg"/>
          <p:cNvPicPr>
            <a:picLocks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143636" y="1214422"/>
            <a:ext cx="2800344" cy="2877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FF0000"/>
                </a:solidFill>
              </a:rPr>
              <a:t>Биологические ресурсы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3"/>
            <a:ext cx="5757874" cy="4911742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     Биологические ресурсы края по числу видов значительно превосходят ресурсы любой территории России. Многие виды являются доступными охотничьими ресурсами: бурый медведь, северный олень, косуля, марал, лось, волк, зайцы, утка, гусь, глухарь, </a:t>
            </a:r>
            <a:r>
              <a:rPr lang="ru-RU" dirty="0" smtClean="0">
                <a:solidFill>
                  <a:srgbClr val="FFFF00"/>
                </a:solidFill>
              </a:rPr>
              <a:t>тетерев, кулики, дрозды и другие. 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  <p:pic>
        <p:nvPicPr>
          <p:cNvPr id="5" name="Рисунок 4" descr="TN_12">
            <a:hlinkClick r:id="rId4"/>
          </p:cNvPr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00562" y="4143380"/>
            <a:ext cx="4643438" cy="27146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Экономика края 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785794"/>
            <a:ext cx="3714776" cy="502602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dirty="0" smtClean="0"/>
              <a:t>     </a:t>
            </a:r>
            <a:r>
              <a:rPr lang="ru-RU" sz="9600" b="1" dirty="0" smtClean="0"/>
              <a:t>Экономика Красноярского края ориентирована как на капиталоемкие, энергоемкие производства, основанные на использовании богатой ресурсно-сырьевой базы, так и на выпуск промежуточной продукции, предназначенной для поставок в другие регионы России и в страны ближнего и дальнего зарубежья. </a:t>
            </a:r>
          </a:p>
          <a:p>
            <a:pPr marL="0" indent="0">
              <a:buNone/>
            </a:pPr>
            <a:r>
              <a:rPr lang="ru-RU" sz="9600" b="1" dirty="0" smtClean="0"/>
              <a:t>  </a:t>
            </a:r>
            <a:endParaRPr lang="ru-RU" sz="9600" b="1" dirty="0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143372" y="857232"/>
            <a:ext cx="4829180" cy="5772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596" y="214290"/>
            <a:ext cx="8358246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Промышленность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Металлургическое производство и производство готовых металлических изделий является базовым производством, его удельный вес составляет 75 % от общего объема отгружаемой региональной продукции. В Красноярском крае 4 предприятия представляют металлургическое производство: Заполярный филиал ОАО «</a:t>
            </a:r>
            <a:r>
              <a:rPr lang="ru-RU" dirty="0" smtClean="0">
                <a:solidFill>
                  <a:srgbClr val="C00000"/>
                </a:solidFill>
              </a:rPr>
              <a:t>ГМК «Норильский никель», </a:t>
            </a:r>
            <a:r>
              <a:rPr lang="ru-RU" dirty="0" smtClean="0">
                <a:solidFill>
                  <a:srgbClr val="FFFF00"/>
                </a:solidFill>
              </a:rPr>
              <a:t>ОАО «РУСАЛ — Красноярский алюминиевый завод», </a:t>
            </a:r>
            <a:r>
              <a:rPr lang="ru-RU" dirty="0" smtClean="0">
                <a:solidFill>
                  <a:srgbClr val="C00000"/>
                </a:solidFill>
              </a:rPr>
              <a:t>ОАО «Красноярский завод цветных металлов им. В. Н. </a:t>
            </a:r>
            <a:r>
              <a:rPr lang="ru-RU" dirty="0" err="1" smtClean="0">
                <a:solidFill>
                  <a:srgbClr val="C00000"/>
                </a:solidFill>
              </a:rPr>
              <a:t>Гулидова</a:t>
            </a:r>
            <a:r>
              <a:rPr lang="ru-RU" dirty="0" smtClean="0">
                <a:solidFill>
                  <a:srgbClr val="C00000"/>
                </a:solidFill>
              </a:rPr>
              <a:t>», </a:t>
            </a:r>
            <a:r>
              <a:rPr lang="ru-RU" dirty="0" smtClean="0"/>
              <a:t>ОАО «РУСАЛ — Ачинск». 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285728"/>
            <a:ext cx="9144000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1473" y="428604"/>
            <a:ext cx="8143932" cy="5697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00562" y="3214686"/>
            <a:ext cx="44196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5720" y="3786190"/>
            <a:ext cx="385765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4282" y="214290"/>
            <a:ext cx="5238115" cy="3488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70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214290"/>
            <a:ext cx="6452138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000728" y="5500702"/>
            <a:ext cx="3143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Край на политико-административной карте России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14810" y="2714620"/>
            <a:ext cx="4763770" cy="381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8596" y="285728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429000" y="2543175"/>
            <a:ext cx="571500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28604"/>
            <a:ext cx="4786314" cy="4525963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Производство машин и оборудования. Среди выпускаемой продукции: краны мостовые электрические, комбайны зерноуборочные, холодильники и морозильники бытовые. 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Наиболее крупные предприятия: ОАО «ПО «Красноярский завод комбайнов» (поставщик зерноуборочных комбайнов), ОАО «</a:t>
            </a:r>
            <a:r>
              <a:rPr lang="ru-RU" sz="2400" b="1" dirty="0" err="1" smtClean="0">
                <a:solidFill>
                  <a:schemeClr val="bg1"/>
                </a:solidFill>
              </a:rPr>
              <a:t>Сибтяжмаш</a:t>
            </a:r>
            <a:r>
              <a:rPr lang="ru-RU" sz="2400" b="1" dirty="0" smtClean="0">
                <a:solidFill>
                  <a:schemeClr val="bg1"/>
                </a:solidFill>
              </a:rPr>
              <a:t>» (мостовые краны, конвейерные комплексы, перегружатели руды). 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upload.wikimedia.org/wikipedia/commons/thumb/c/c0/Combine_Plant.JPG/300px-Combine_Plant.JPG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14348" y="0"/>
            <a:ext cx="8001056" cy="6143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428604"/>
            <a:ext cx="3929090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14282" y="4489842"/>
            <a:ext cx="29289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Красноярский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машиностроительный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завод</a:t>
            </a:r>
            <a:r>
              <a:rPr lang="ru-RU" dirty="0" smtClean="0">
                <a:solidFill>
                  <a:srgbClr val="C00000"/>
                </a:solidFill>
              </a:rPr>
              <a:t>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000364" y="2500306"/>
            <a:ext cx="5940425" cy="40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143504" y="1571612"/>
            <a:ext cx="35004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Комбайн "Енисей" </a:t>
            </a:r>
            <a:r>
              <a:rPr lang="ru-RU" b="1" dirty="0" smtClean="0">
                <a:solidFill>
                  <a:srgbClr val="C00000"/>
                </a:solidFill>
              </a:rPr>
              <a:t>Красноярского</a:t>
            </a:r>
            <a:r>
              <a:rPr lang="ru-RU" dirty="0" smtClean="0">
                <a:solidFill>
                  <a:srgbClr val="C00000"/>
                </a:solidFill>
              </a:rPr>
              <a:t> комбайнового </a:t>
            </a:r>
            <a:r>
              <a:rPr lang="ru-RU" b="1" dirty="0" smtClean="0">
                <a:solidFill>
                  <a:srgbClr val="C00000"/>
                </a:solidFill>
              </a:rPr>
              <a:t>завода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85786" y="357166"/>
            <a:ext cx="7572428" cy="5649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786182" y="428604"/>
            <a:ext cx="5091430" cy="38157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1"/>
            <a:ext cx="4114800" cy="5911874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    . </a:t>
            </a:r>
            <a:r>
              <a:rPr lang="ru-RU" dirty="0" smtClean="0">
                <a:solidFill>
                  <a:srgbClr val="C00000"/>
                </a:solidFill>
              </a:rPr>
              <a:t>В структуре производства данного вида деятельности наибольший удельный вес приходится на конструкции и детали сборные железобетонные и цемент. Среди выпускаемой продукции так же строительный кирпич, строительное стекло, шифер, панели, минеральная вата. </a:t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345940" y="4329430"/>
            <a:ext cx="4798060" cy="2528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1472" y="357166"/>
            <a:ext cx="8143932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857884" y="1357298"/>
            <a:ext cx="285752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857884" y="4429132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9"/>
            <a:ext cx="6186502" cy="58404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C00000"/>
                </a:solidFill>
              </a:rPr>
              <a:t>Производство транспортных средств и оборудования занимает седьмое место в удельном весе (1,55 %) в обрабатывающем производстве. 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     Основная продукция: прице</a:t>
            </a:r>
            <a:r>
              <a:rPr lang="ru-RU" dirty="0" smtClean="0">
                <a:solidFill>
                  <a:srgbClr val="FF0000"/>
                </a:solidFill>
              </a:rPr>
              <a:t>пы </a:t>
            </a:r>
            <a:r>
              <a:rPr lang="ru-RU" dirty="0" smtClean="0">
                <a:solidFill>
                  <a:srgbClr val="C00000"/>
                </a:solidFill>
              </a:rPr>
              <a:t>и полуприцепы к грузовым автомобилям. Основные предприятия: ООО ЛМЗ «СКАД», ООО «</a:t>
            </a:r>
            <a:r>
              <a:rPr lang="ru-RU" dirty="0" err="1" smtClean="0">
                <a:solidFill>
                  <a:srgbClr val="C00000"/>
                </a:solidFill>
              </a:rPr>
              <a:t>КиК</a:t>
            </a:r>
            <a:r>
              <a:rPr lang="ru-RU" dirty="0" smtClean="0">
                <a:solidFill>
                  <a:srgbClr val="C00000"/>
                </a:solidFill>
              </a:rPr>
              <a:t>» (выпуск автомобильных дисков), ОАО «Красноярский завод прицепной техники». </a:t>
            </a:r>
          </a:p>
          <a:p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-main-pic" descr="Картинка 279 из 7810">
            <a:hlinkClick r:id="rId2" tgtFrame="_blank"/>
          </p:cNvPr>
          <p:cNvPicPr>
            <a:picLocks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214942" y="1"/>
            <a:ext cx="3929058" cy="36433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-main-pic" descr="Картинка 534 из 7810">
            <a:hlinkClick r:id="rId4" tgtFrame="_blank"/>
          </p:cNvPr>
          <p:cNvPicPr>
            <a:picLocks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072066" y="3714752"/>
            <a:ext cx="3543513" cy="29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9"/>
            <a:ext cx="4043362" cy="5126056"/>
          </a:xfrm>
        </p:spPr>
        <p:txBody>
          <a:bodyPr>
            <a:normAutofit fontScale="25000" lnSpcReduction="20000"/>
          </a:bodyPr>
          <a:lstStyle/>
          <a:p>
            <a:r>
              <a:rPr lang="ru-RU" sz="7200" b="1" dirty="0" smtClean="0">
                <a:solidFill>
                  <a:srgbClr val="C00000"/>
                </a:solidFill>
              </a:rPr>
              <a:t>Общий объем от всего обрабатывающего производства составляет 1,45%. </a:t>
            </a:r>
            <a:br>
              <a:rPr lang="ru-RU" sz="7200" b="1" dirty="0" smtClean="0">
                <a:solidFill>
                  <a:srgbClr val="C00000"/>
                </a:solidFill>
              </a:rPr>
            </a:br>
            <a:r>
              <a:rPr lang="ru-RU" sz="7200" b="1" dirty="0" smtClean="0">
                <a:solidFill>
                  <a:srgbClr val="C00000"/>
                </a:solidFill>
              </a:rPr>
              <a:t>     Основные виды выпускаемой продукции: серная кислота в моногидрате, кальцинированная сода, минеральные удобрения, синтетические смолы и пластические массы, синтетические каучуки. </a:t>
            </a:r>
            <a:br>
              <a:rPr lang="ru-RU" sz="7200" b="1" dirty="0" smtClean="0">
                <a:solidFill>
                  <a:srgbClr val="C00000"/>
                </a:solidFill>
              </a:rPr>
            </a:br>
            <a:r>
              <a:rPr lang="ru-RU" sz="7200" b="1" dirty="0" smtClean="0">
                <a:solidFill>
                  <a:srgbClr val="C00000"/>
                </a:solidFill>
              </a:rPr>
              <a:t>     Основные предприятия: ОАО «Красноярский завод синтетического каучука», Заполярный филиал ОАО «Горно-металлургическая компания «Норильский никель» (производство соды каустической, кислоты серной в моногидрате), ООО «</a:t>
            </a:r>
            <a:r>
              <a:rPr lang="ru-RU" sz="7200" b="1" dirty="0" err="1" smtClean="0">
                <a:solidFill>
                  <a:srgbClr val="C00000"/>
                </a:solidFill>
              </a:rPr>
              <a:t>Решетинский</a:t>
            </a:r>
            <a:r>
              <a:rPr lang="ru-RU" sz="7200" b="1" dirty="0" smtClean="0">
                <a:solidFill>
                  <a:srgbClr val="C00000"/>
                </a:solidFill>
              </a:rPr>
              <a:t> КЗ» (производство синтетических смол и пластических масс), ОАО «</a:t>
            </a:r>
            <a:r>
              <a:rPr lang="ru-RU" sz="7200" b="1" dirty="0" err="1" smtClean="0">
                <a:solidFill>
                  <a:srgbClr val="C00000"/>
                </a:solidFill>
              </a:rPr>
              <a:t>Красфарма</a:t>
            </a:r>
            <a:r>
              <a:rPr lang="ru-RU" sz="7200" b="1" dirty="0" smtClean="0">
                <a:solidFill>
                  <a:srgbClr val="C00000"/>
                </a:solidFill>
              </a:rPr>
              <a:t>», ОАО «РУСАЛ — Ачинск» (удобрения минеральные), ЗАО «</a:t>
            </a:r>
            <a:r>
              <a:rPr lang="ru-RU" sz="7200" b="1" dirty="0" err="1" smtClean="0">
                <a:solidFill>
                  <a:srgbClr val="C00000"/>
                </a:solidFill>
              </a:rPr>
              <a:t>Канский</a:t>
            </a:r>
            <a:r>
              <a:rPr lang="ru-RU" sz="7200" b="1" dirty="0" smtClean="0">
                <a:solidFill>
                  <a:srgbClr val="C00000"/>
                </a:solidFill>
              </a:rPr>
              <a:t> БИОЭТАНОЛ». 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Химическое производство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2976" y="714356"/>
            <a:ext cx="7286676" cy="505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Дата образования </a:t>
            </a:r>
            <a:br>
              <a:rPr lang="ru-RU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ru-RU" sz="1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       </a:t>
            </a:r>
            <a:endParaRPr lang="ru-RU" sz="18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00175"/>
            <a:ext cx="4757742" cy="4625990"/>
          </a:xfrm>
        </p:spPr>
        <p:txBody>
          <a:bodyPr>
            <a:noAutofit/>
          </a:bodyPr>
          <a:lstStyle/>
          <a:p>
            <a:r>
              <a:rPr lang="ru-RU" sz="2400" dirty="0" smtClean="0"/>
              <a:t>Дата образования Красноярского края - </a:t>
            </a:r>
            <a:r>
              <a:rPr lang="ru-RU" sz="2400" dirty="0" smtClean="0">
                <a:solidFill>
                  <a:srgbClr val="FF0000"/>
                </a:solidFill>
              </a:rPr>
              <a:t>7 декабря 1934 года</a:t>
            </a:r>
            <a:r>
              <a:rPr lang="ru-RU" sz="2400" dirty="0" smtClean="0"/>
              <a:t>. С 1 января 2007 года Красноярский край, Таймырский (Долгано-Ненецкий) автономный округ и Эвенкийский автономный округ объединились в новый субъект Российской Федерации в пределах границ трёх ранее существовавших субъектов. 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4" name="Рисунок 3" descr="http://festival.1september.ru/articles/572151/img2.jpg"/>
          <p:cNvPicPr/>
          <p:nvPr/>
        </p:nvPicPr>
        <p:blipFill>
          <a:blip r:embed="rId2" cstate="email"/>
          <a:srcRect t="-6950"/>
          <a:stretch>
            <a:fillRect/>
          </a:stretch>
        </p:blipFill>
        <p:spPr bwMode="auto">
          <a:xfrm>
            <a:off x="5143504" y="1142984"/>
            <a:ext cx="3762388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i-main-pic" descr="Картинка 534 из 7810">
            <a:hlinkClick r:id="rId2" tgtFrame="_blank"/>
          </p:cNvPr>
          <p:cNvPicPr>
            <a:picLocks noGrp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71473" y="571480"/>
            <a:ext cx="7929618" cy="5554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-main-pic" descr="Картинка 578 из 7810">
            <a:hlinkClick r:id="rId2" tgtFrame="_blank"/>
          </p:cNvPr>
          <p:cNvPicPr>
            <a:picLocks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86248" y="1214422"/>
            <a:ext cx="4714908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Угольная промышленность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571612"/>
            <a:ext cx="3929090" cy="4525963"/>
          </a:xfrm>
        </p:spPr>
        <p:txBody>
          <a:bodyPr>
            <a:normAutofit fontScale="25000" lnSpcReduction="20000"/>
          </a:bodyPr>
          <a:lstStyle/>
          <a:p>
            <a:r>
              <a:rPr lang="ru-RU" dirty="0" smtClean="0"/>
              <a:t>   </a:t>
            </a:r>
            <a:r>
              <a:rPr lang="ru-RU" sz="5600" b="1" dirty="0" smtClean="0"/>
              <a:t/>
            </a:r>
            <a:br>
              <a:rPr lang="ru-RU" sz="5600" b="1" dirty="0" smtClean="0"/>
            </a:br>
            <a:r>
              <a:rPr lang="ru-RU" sz="5600" b="1" dirty="0" smtClean="0"/>
              <a:t>     </a:t>
            </a:r>
            <a:r>
              <a:rPr lang="ru-RU" sz="7200" b="1" dirty="0" smtClean="0"/>
              <a:t>Угольные месторождения региона доступны для разработки открытым способом – это существенное преимущество угольной отрасли Красноярья перед угольщиками соседних регионов, вынужденными вести добычу шахтным способом. Основное предприятие, работающее в данной отрасли: </a:t>
            </a:r>
            <a:r>
              <a:rPr lang="ru-RU" sz="7200" b="1" u="sng" dirty="0" smtClean="0">
                <a:hlinkClick r:id="rId4"/>
              </a:rPr>
              <a:t>открытое акционерное общество «</a:t>
            </a:r>
            <a:r>
              <a:rPr lang="ru-RU" sz="7200" b="1" u="sng" dirty="0" err="1" smtClean="0">
                <a:hlinkClick r:id="rId4"/>
              </a:rPr>
              <a:t>Красноярсккрайуголь</a:t>
            </a:r>
            <a:r>
              <a:rPr lang="ru-RU" sz="7200" b="1" u="sng" dirty="0" smtClean="0">
                <a:hlinkClick r:id="rId4"/>
              </a:rPr>
              <a:t>»</a:t>
            </a:r>
            <a:r>
              <a:rPr lang="ru-RU" sz="7200" b="1" dirty="0" smtClean="0"/>
              <a:t>. ОАО «</a:t>
            </a:r>
            <a:r>
              <a:rPr lang="ru-RU" sz="7200" b="1" dirty="0" err="1" smtClean="0"/>
              <a:t>Красноярсккрайуголь</a:t>
            </a:r>
            <a:r>
              <a:rPr lang="ru-RU" sz="7200" b="1" dirty="0" smtClean="0"/>
              <a:t>» ведет добычу угля на месторождениях Канско-Ачинского буроугольного бассейна; </a:t>
            </a:r>
            <a:r>
              <a:rPr lang="ru-RU" sz="7200" b="1" dirty="0" err="1" smtClean="0"/>
              <a:t>Канский</a:t>
            </a:r>
            <a:r>
              <a:rPr lang="ru-RU" sz="7200" b="1" dirty="0" smtClean="0"/>
              <a:t> угольный разрез; Сибирская угольно-энергетическая компания. </a:t>
            </a:r>
            <a:br>
              <a:rPr lang="ru-RU" sz="7200" b="1" dirty="0" smtClean="0"/>
            </a:br>
            <a:r>
              <a:rPr lang="ru-RU" sz="7200" b="1" dirty="0" smtClean="0"/>
              <a:t/>
            </a:r>
            <a:br>
              <a:rPr lang="ru-RU" sz="7200" b="1" dirty="0" smtClean="0"/>
            </a:br>
            <a:endParaRPr lang="ru-RU" sz="72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i-main-pic" descr="Картинка 552 из 7810">
            <a:hlinkClick r:id="rId2" tgtFrame="_blank"/>
          </p:cNvPr>
          <p:cNvPicPr>
            <a:picLocks noGrp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87778" y="1600200"/>
            <a:ext cx="776844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-main-pic" descr="Картинка 405 из 7810">
            <a:hlinkClick r:id="rId2" tgtFrame="_blank"/>
          </p:cNvPr>
          <p:cNvPicPr>
            <a:picLocks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500694" y="2071678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Электроэнергетика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857232"/>
            <a:ext cx="5500726" cy="5240343"/>
          </a:xfrm>
        </p:spPr>
        <p:txBody>
          <a:bodyPr>
            <a:normAutofit fontScale="40000" lnSpcReduction="20000"/>
          </a:bodyPr>
          <a:lstStyle/>
          <a:p>
            <a:r>
              <a:rPr lang="ru-RU" dirty="0" smtClean="0"/>
              <a:t>     </a:t>
            </a:r>
            <a:r>
              <a:rPr lang="ru-RU" sz="5100" b="1" dirty="0" smtClean="0"/>
              <a:t>Наличие богатой сырьевой базы (гидроресурсы, месторождения бурого угля) создает благоприятные условия для выработки электроэнергии в Красноярском крае. </a:t>
            </a:r>
            <a:br>
              <a:rPr lang="ru-RU" sz="5100" b="1" dirty="0" smtClean="0"/>
            </a:br>
            <a:r>
              <a:rPr lang="ru-RU" sz="5100" b="1" dirty="0" smtClean="0"/>
              <a:t>     На территории Красноярского края находятся 20 действующих и 1 строящаяся электростанция: </a:t>
            </a:r>
            <a:br>
              <a:rPr lang="ru-RU" sz="5100" b="1" dirty="0" smtClean="0"/>
            </a:br>
            <a:r>
              <a:rPr lang="ru-RU" sz="5100" b="1" dirty="0" smtClean="0"/>
              <a:t>     Суммарная установленная мощность электростанций Красноярского края </a:t>
            </a:r>
            <a:r>
              <a:rPr lang="ru-RU" sz="5100" b="1" dirty="0" smtClean="0">
                <a:solidFill>
                  <a:srgbClr val="FFFF00"/>
                </a:solidFill>
              </a:rPr>
              <a:t>составляет 13 </a:t>
            </a:r>
            <a:r>
              <a:rPr lang="ru-RU" sz="5100" b="1" dirty="0" smtClean="0"/>
              <a:t>910 МВт. </a:t>
            </a:r>
            <a:br>
              <a:rPr lang="ru-RU" sz="5100" b="1" dirty="0" smtClean="0"/>
            </a:br>
            <a:r>
              <a:rPr lang="ru-RU" sz="5100" b="1" dirty="0" smtClean="0"/>
              <a:t>    Данным видом экономической деятельн</a:t>
            </a:r>
            <a:r>
              <a:rPr lang="ru-RU" sz="5100" b="1" dirty="0" smtClean="0">
                <a:solidFill>
                  <a:srgbClr val="FFFF00"/>
                </a:solidFill>
              </a:rPr>
              <a:t>ости</a:t>
            </a:r>
            <a:r>
              <a:rPr lang="ru-RU" sz="5100" b="1" dirty="0" smtClean="0"/>
              <a:t> занимались 477 организаций, в том числе 4 организации с участием иностранного </a:t>
            </a:r>
            <a:r>
              <a:rPr lang="ru-RU" sz="5100" b="1" dirty="0" smtClean="0">
                <a:solidFill>
                  <a:srgbClr val="FFFF00"/>
                </a:solidFill>
              </a:rPr>
              <a:t>капитала. </a:t>
            </a:r>
            <a:r>
              <a:rPr lang="ru-RU" sz="5100" b="1" dirty="0" smtClean="0"/>
              <a:t/>
            </a:r>
            <a:br>
              <a:rPr lang="ru-RU" sz="5100" b="1" dirty="0" smtClean="0"/>
            </a:br>
            <a:r>
              <a:rPr lang="ru-RU" sz="5100" b="1" dirty="0" smtClean="0"/>
              <a:t/>
            </a:r>
            <a:br>
              <a:rPr lang="ru-RU" sz="5100" b="1" dirty="0" smtClean="0"/>
            </a:br>
            <a:endParaRPr lang="ru-RU" sz="51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357167"/>
            <a:ext cx="8229600" cy="5768998"/>
          </a:xfrm>
        </p:spPr>
        <p:txBody>
          <a:bodyPr>
            <a:normAutofit/>
          </a:bodyPr>
          <a:lstStyle/>
          <a:p>
            <a:r>
              <a:rPr lang="ru-RU" i="1" dirty="0" smtClean="0"/>
              <a:t>В крае построены и строятся ГЭС:</a:t>
            </a:r>
            <a:endParaRPr lang="ru-RU" dirty="0" smtClean="0"/>
          </a:p>
          <a:p>
            <a:pPr lvl="0"/>
            <a:r>
              <a:rPr lang="ru-RU" dirty="0" smtClean="0">
                <a:hlinkClick r:id="rId2" tooltip="Красноярская ГЭС"/>
              </a:rPr>
              <a:t>Красноярская</a:t>
            </a:r>
            <a:r>
              <a:rPr lang="ru-RU" dirty="0" smtClean="0"/>
              <a:t> (20 </a:t>
            </a:r>
            <a:r>
              <a:rPr lang="ru-RU" dirty="0" err="1" smtClean="0"/>
              <a:t>млрд</a:t>
            </a:r>
            <a:r>
              <a:rPr lang="ru-RU" dirty="0" smtClean="0"/>
              <a:t> кВт·ч в год); </a:t>
            </a:r>
          </a:p>
          <a:p>
            <a:pPr lvl="0"/>
            <a:r>
              <a:rPr lang="ru-RU" dirty="0" smtClean="0"/>
              <a:t>строящаяся </a:t>
            </a:r>
            <a:r>
              <a:rPr lang="ru-RU" dirty="0" err="1" smtClean="0">
                <a:hlinkClick r:id="rId3" tooltip="Богучанская ГЭС"/>
              </a:rPr>
              <a:t>Богучанская</a:t>
            </a:r>
            <a:r>
              <a:rPr lang="ru-RU" dirty="0" smtClean="0"/>
              <a:t> (18 </a:t>
            </a:r>
            <a:r>
              <a:rPr lang="ru-RU" dirty="0" err="1" smtClean="0"/>
              <a:t>млрд</a:t>
            </a:r>
            <a:r>
              <a:rPr lang="ru-RU" dirty="0" smtClean="0"/>
              <a:t> </a:t>
            </a:r>
            <a:r>
              <a:rPr lang="ru-RU" dirty="0" smtClean="0">
                <a:hlinkClick r:id="rId4" tooltip="Киловатт-час"/>
              </a:rPr>
              <a:t>кВт·ч</a:t>
            </a:r>
            <a:r>
              <a:rPr lang="ru-RU" dirty="0" smtClean="0"/>
              <a:t> в год); </a:t>
            </a:r>
          </a:p>
          <a:p>
            <a:pPr lvl="0"/>
            <a:r>
              <a:rPr lang="ru-RU" dirty="0" err="1" smtClean="0">
                <a:hlinkClick r:id="rId5" tooltip="Курейская ГЭС"/>
              </a:rPr>
              <a:t>Курейская</a:t>
            </a:r>
            <a:r>
              <a:rPr lang="ru-RU" dirty="0" smtClean="0"/>
              <a:t> (2,6 </a:t>
            </a:r>
            <a:r>
              <a:rPr lang="ru-RU" dirty="0" err="1" smtClean="0"/>
              <a:t>млрд</a:t>
            </a:r>
            <a:r>
              <a:rPr lang="ru-RU" dirty="0" smtClean="0"/>
              <a:t> кВт·ч в год); </a:t>
            </a:r>
          </a:p>
          <a:p>
            <a:pPr lvl="0"/>
            <a:r>
              <a:rPr lang="ru-RU" dirty="0" err="1" smtClean="0">
                <a:hlinkClick r:id="rId6" tooltip="Усть-Хантайская ГЭС"/>
              </a:rPr>
              <a:t>Усть-Хантайская</a:t>
            </a:r>
            <a:r>
              <a:rPr lang="ru-RU" dirty="0" smtClean="0"/>
              <a:t> (2 </a:t>
            </a:r>
            <a:r>
              <a:rPr lang="ru-RU" dirty="0" err="1" smtClean="0"/>
              <a:t>млрд</a:t>
            </a:r>
            <a:r>
              <a:rPr lang="ru-RU" dirty="0" smtClean="0"/>
              <a:t> кВт·ч в год). </a:t>
            </a:r>
          </a:p>
          <a:p>
            <a:r>
              <a:rPr lang="ru-RU" dirty="0" smtClean="0"/>
              <a:t>Существуют проекты </a:t>
            </a:r>
            <a:r>
              <a:rPr lang="ru-RU" dirty="0" smtClean="0">
                <a:hlinkClick r:id="rId7" tooltip="Эвенкийская ГЭС"/>
              </a:rPr>
              <a:t>Эвенкийской ГЭС</a:t>
            </a:r>
            <a:r>
              <a:rPr lang="ru-RU" dirty="0" smtClean="0"/>
              <a:t>, </a:t>
            </a:r>
            <a:r>
              <a:rPr lang="ru-RU" dirty="0" err="1" smtClean="0"/>
              <a:t>Нижнеангарских</a:t>
            </a:r>
            <a:r>
              <a:rPr lang="ru-RU" dirty="0" smtClean="0"/>
              <a:t> ГЭС и </a:t>
            </a:r>
            <a:r>
              <a:rPr lang="ru-RU" dirty="0" err="1" smtClean="0">
                <a:hlinkClick r:id="rId8" tooltip="Кулюмбинский каскад ГЭС (страница отсутствует)"/>
              </a:rPr>
              <a:t>Кулюмбинского</a:t>
            </a:r>
            <a:r>
              <a:rPr lang="ru-RU" dirty="0" smtClean="0">
                <a:hlinkClick r:id="rId8" tooltip="Кулюмбинский каскад ГЭС (страница отсутствует)"/>
              </a:rPr>
              <a:t> каскадов ГЭС</a:t>
            </a:r>
            <a:r>
              <a:rPr lang="ru-RU" dirty="0" smtClean="0"/>
              <a:t>. Законсервировано строительство </a:t>
            </a:r>
            <a:r>
              <a:rPr lang="ru-RU" dirty="0" err="1" smtClean="0">
                <a:hlinkClick r:id="rId9" tooltip="Нижнекурейская ГЭС"/>
              </a:rPr>
              <a:t>Нижнекурейской</a:t>
            </a:r>
            <a:r>
              <a:rPr lang="ru-RU" dirty="0" smtClean="0">
                <a:hlinkClick r:id="rId9" tooltip="Нижнекурейская ГЭС"/>
              </a:rPr>
              <a:t> ГЭС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i-main-pic" descr="Картинка 512 из 7810">
            <a:hlinkClick r:id="rId2" tgtFrame="_blank"/>
          </p:cNvPr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857884" y="857232"/>
            <a:ext cx="2857500" cy="53101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3" descr="http://www.abakanradio.ru/images/3720.jpg"/>
          <p:cNvPicPr>
            <a:picLocks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85721" y="214291"/>
            <a:ext cx="4714545" cy="50974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3" descr="http://buy-dom.ru/photos/original/page381_ae653.jpg">
            <a:hlinkClick r:id="rId5" tgtFrame="_blank"/>
          </p:cNvPr>
          <p:cNvPicPr>
            <a:picLocks noGrp="1"/>
          </p:cNvPicPr>
          <p:nvPr>
            <p:ph idx="1"/>
          </p:nvPr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428860" y="4143356"/>
            <a:ext cx="4429156" cy="27146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252 из 7810">
            <a:hlinkClick r:id="rId2" tgtFrame="_blank"/>
          </p:cNvPr>
          <p:cNvPicPr>
            <a:picLocks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714612" y="2143116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4282" y="285728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i-main-pic" descr="Картинка 325 из 7810">
            <a:hlinkClick r:id="rId2" tgtFrame="_blank"/>
          </p:cNvPr>
          <p:cNvPicPr>
            <a:picLocks noGrp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5720" y="214290"/>
            <a:ext cx="6034617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-main-pic" descr="Картинка 361 из 7810">
            <a:hlinkClick r:id="rId4" tgtFrame="_blank"/>
          </p:cNvPr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857620" y="3143248"/>
            <a:ext cx="4286248" cy="3238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14348" y="714356"/>
            <a:ext cx="7929618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785786" y="785794"/>
            <a:ext cx="2214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Транспорт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500034" y="285728"/>
          <a:ext cx="7286676" cy="6357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7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27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Государственная </a:t>
            </a:r>
            <a:r>
              <a:rPr lang="ru-RU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символика                                      </a:t>
            </a:r>
            <a:r>
              <a:rPr lang="ru-RU" sz="31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Флаг Региона </a:t>
            </a:r>
            <a:r>
              <a:rPr lang="ru-RU" sz="53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53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Содержимое 3" descr="image0052.jpg"/>
          <p:cNvPicPr>
            <a:picLocks noGr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536" y="1124744"/>
            <a:ext cx="2928958" cy="18811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500298" y="3143248"/>
            <a:ext cx="5572164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Флаг Красноярского края утвержден Законом края от 27 марта 2000 года № 10-701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  <a:hlinkClick r:id="rId3"/>
              </a:rPr>
              <a:t>«О Флаге Красноярского края».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       Флаг Красноярского края представляет собой прямоугольное красное полотнище, посредине флага расположен герб Красноярского края; высота изображения герба составляет 2/5 высоты полотнища.           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       Отношение ширины полотнища к длине — 2:3. 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       В основу флага взят цвет щита, символ земли Красноярской.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2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5"/>
          <p:cNvPicPr>
            <a:picLocks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214546" y="0"/>
            <a:ext cx="6629156" cy="471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57158" y="1928802"/>
            <a:ext cx="4572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В настоящее </a:t>
            </a:r>
            <a:r>
              <a:rPr lang="ru-RU" sz="2000" b="1" dirty="0" smtClean="0"/>
              <a:t>время </a:t>
            </a:r>
            <a:r>
              <a:rPr lang="ru-RU" sz="2000" b="1" dirty="0" smtClean="0">
                <a:solidFill>
                  <a:srgbClr val="C00000"/>
                </a:solidFill>
              </a:rPr>
              <a:t>Красноярский край </a:t>
            </a:r>
            <a:r>
              <a:rPr lang="ru-RU" sz="2000" b="1" dirty="0" smtClean="0">
                <a:solidFill>
                  <a:schemeClr val="bg1"/>
                </a:solidFill>
              </a:rPr>
              <a:t>является крупным </a:t>
            </a:r>
            <a:r>
              <a:rPr lang="ru-RU" sz="2000" b="1" dirty="0" smtClean="0">
                <a:solidFill>
                  <a:srgbClr val="C00000"/>
                </a:solidFill>
              </a:rPr>
              <a:t>транспортно-</a:t>
            </a:r>
            <a:r>
              <a:rPr lang="ru-RU" sz="2000" b="1" dirty="0" smtClean="0">
                <a:solidFill>
                  <a:schemeClr val="bg1"/>
                </a:solidFill>
              </a:rPr>
              <a:t>распределительным</a:t>
            </a:r>
            <a:r>
              <a:rPr lang="ru-RU" sz="2000" b="1" dirty="0" smtClean="0">
                <a:solidFill>
                  <a:srgbClr val="FFFF00"/>
                </a:solidFill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</a:rPr>
              <a:t>и транзитным </a:t>
            </a:r>
            <a:r>
              <a:rPr lang="ru-RU" sz="2000" b="1" dirty="0" smtClean="0">
                <a:solidFill>
                  <a:schemeClr val="bg1"/>
                </a:solidFill>
              </a:rPr>
              <a:t>узлом Сибирского федерального округа. Транспортный комплекс края представлен всеми видами транспорта — железнодорожным, трубопроводным, воздушным, внутренним водным и автомобильным. Особую роль краю в функционировании транспортной системы придает его уникальное расположение на пересечении железнодорожных, воздушных и автомобильных магистралей. 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i-main-pic" descr="Картинка 598 из 7810">
            <a:hlinkClick r:id="rId2" tgtFrame="_blank"/>
          </p:cNvPr>
          <p:cNvPicPr>
            <a:picLocks noGrp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299094" y="1600201"/>
            <a:ext cx="654581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-main-pic" descr="Картинка 346 из 7810">
            <a:hlinkClick r:id="rId4" tgtFrame="_blank"/>
          </p:cNvPr>
          <p:cNvPicPr>
            <a:picLocks noGrp="1"/>
          </p:cNvPicPr>
          <p:nvPr>
            <p:ph idx="1"/>
          </p:nvPr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i-main-pic" descr="Картинка 588 из 7810">
            <a:hlinkClick r:id="rId2" tgtFrame="_blank"/>
          </p:cNvPr>
          <p:cNvPicPr>
            <a:picLocks noGrp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554693" y="1600201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i-main-pic" descr="Картинка 245 из 7810">
            <a:hlinkClick r:id="rId3" tgtFrame="_blank"/>
          </p:cNvPr>
          <p:cNvPicPr>
            <a:picLocks noGrp="1"/>
          </p:cNvPicPr>
          <p:nvPr>
            <p:ph idx="1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1198992" y="1600200"/>
            <a:ext cx="6746015" cy="4525963"/>
          </a:xfrm>
        </p:spPr>
      </p:pic>
      <p:sp>
        <p:nvSpPr>
          <p:cNvPr id="5" name="TextBox 4"/>
          <p:cNvSpPr txBox="1"/>
          <p:nvPr/>
        </p:nvSpPr>
        <p:spPr>
          <a:xfrm>
            <a:off x="571472" y="3500438"/>
            <a:ext cx="31432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Спасибо за внимание!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14810" y="5286388"/>
            <a:ext cx="4285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Презентацию подготовила Акимова Л.И.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Герб Региона </a:t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Содержимое 3" descr="image0062.jpg"/>
          <p:cNvPicPr>
            <a:picLocks noGr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27584" y="1484784"/>
            <a:ext cx="2428892" cy="31194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4071934" y="881798"/>
            <a:ext cx="3786214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   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  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Современный герб Красноярского края утвержден Законом края от 12 февраля 1999 года № 5-296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  <a:hlinkClick r:id="rId3"/>
              </a:rPr>
              <a:t> «О Гербе Красноярского края».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       В червленом поле поверх лазоревого, смещенного вправо и тонко окаймленного золотом столба, золотой лев, держащий в правой передней лапе золотую лопату и в левой — золотой серп (символы плодородия и богатства недр). Щит увенчан пьедесталом с орденскими лентами, окружен золотыми дубовыми листьями и кедровыми ветками, соединенными голубой лентой. </a:t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       В геральдике червленый щит — символ храбрости, мужества и неустрашимости, лев — символ власти, отваги, храбрости и великодушия.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</a:b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Красноярский край"/>
          <p:cNvPicPr>
            <a:picLocks noGr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14480" y="0"/>
            <a:ext cx="550072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2120" y="5229200"/>
            <a:ext cx="3214710" cy="121444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3600" b="1" dirty="0" smtClean="0">
                <a:solidFill>
                  <a:srgbClr val="C00000"/>
                </a:solidFill>
              </a:rPr>
              <a:t>Карта региона </a:t>
            </a:r>
            <a:r>
              <a:rPr lang="ru-RU" sz="4000" dirty="0" smtClean="0">
                <a:solidFill>
                  <a:srgbClr val="C00000"/>
                </a:solidFill>
              </a:rPr>
              <a:t/>
            </a:r>
            <a:br>
              <a:rPr lang="ru-RU" sz="4000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285728"/>
            <a:ext cx="4572032" cy="6143668"/>
          </a:xfrm>
        </p:spPr>
        <p:txBody>
          <a:bodyPr>
            <a:normAutofit fontScale="850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Экономика.</a:t>
            </a:r>
          </a:p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Благодаря значительным запасам металлических руд, наличию энергетических ресурсов, и доставшейся с советского времени тяжёлой индустрии, край является абсолютным лидером среди регионов страны по выработке промышленного продукта на одного жителя, на регион приходится 3,2 % всего объема промышленной продукции, произведенной на территории России.</a:t>
            </a: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 descr="http://www.nrk.cross-ipk.ru/body/zayakin_5_web/image/picture/p003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0628" y="642918"/>
            <a:ext cx="371477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www.nrk.cross-ipk.ru/body/zayakin_5_web/image/picture/p001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57752" y="3786190"/>
            <a:ext cx="4143404" cy="2476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Государственное устройство </a:t>
            </a:r>
            <a:b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1"/>
            <a:ext cx="3614734" cy="457203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dirty="0" smtClean="0"/>
              <a:t>       </a:t>
            </a:r>
            <a:r>
              <a:rPr lang="ru-RU" sz="9600" dirty="0" smtClean="0"/>
              <a:t>Красноярский край - демократическое, правовое, социальное, культурное, светское, основанное на уважении прав и свобод человека и гражданина государственно-территориальное образование, входящее в состав Российской Федерации в качестве ее равноправного субъекта. Государственным языком в крае является русский. </a:t>
            </a:r>
          </a:p>
          <a:p>
            <a:pPr marL="0" indent="0">
              <a:buNone/>
            </a:pPr>
            <a:r>
              <a:rPr lang="ru-RU" sz="9600" dirty="0" smtClean="0"/>
              <a:t> </a:t>
            </a:r>
          </a:p>
          <a:p>
            <a:endParaRPr lang="ru-RU" sz="9600" dirty="0"/>
          </a:p>
        </p:txBody>
      </p:sp>
      <p:pic>
        <p:nvPicPr>
          <p:cNvPr id="4" name="Рисунок 3" descr="http://festival.1september.ru/articles/572151/img2.jpg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357686" y="1000108"/>
            <a:ext cx="4429156" cy="5643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522</TotalTime>
  <Words>495</Words>
  <Application>Microsoft Office PowerPoint</Application>
  <PresentationFormat>Экран (4:3)</PresentationFormat>
  <Paragraphs>81</Paragraphs>
  <Slides>53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Тема Office</vt:lpstr>
      <vt:lpstr>Красноярский край.  Хозяйство.</vt:lpstr>
      <vt:lpstr>Слайд 2</vt:lpstr>
      <vt:lpstr>Слайд 3</vt:lpstr>
      <vt:lpstr>Дата образования         </vt:lpstr>
      <vt:lpstr>   Государственная символика                                      Флаг Региона   </vt:lpstr>
      <vt:lpstr>Герб Региона  </vt:lpstr>
      <vt:lpstr> Карта региона  </vt:lpstr>
      <vt:lpstr>Слайд 8</vt:lpstr>
      <vt:lpstr>Государственное устройство  </vt:lpstr>
      <vt:lpstr>Власть в регионе:  </vt:lpstr>
      <vt:lpstr>Географическое положение  </vt:lpstr>
      <vt:lpstr>Климат  </vt:lpstr>
      <vt:lpstr>Численность населения на 2011 год   </vt:lpstr>
      <vt:lpstr>Население  </vt:lpstr>
      <vt:lpstr> Природные ресурсы</vt:lpstr>
      <vt:lpstr>Минерально-сырьевые ресурсы </vt:lpstr>
      <vt:lpstr>Слайд 17</vt:lpstr>
      <vt:lpstr>Слайд 18</vt:lpstr>
      <vt:lpstr>Лесные ресурсы</vt:lpstr>
      <vt:lpstr>Слайд 20</vt:lpstr>
      <vt:lpstr>Лесопромышленный комплекс  </vt:lpstr>
      <vt:lpstr>Водные ресурсы  </vt:lpstr>
      <vt:lpstr> Биологические ресурсы  </vt:lpstr>
      <vt:lpstr>Экономика края  </vt:lpstr>
      <vt:lpstr>Слайд 25</vt:lpstr>
      <vt:lpstr>Промышленность  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Химическое производство  </vt:lpstr>
      <vt:lpstr>Слайд 39</vt:lpstr>
      <vt:lpstr>Слайд 40</vt:lpstr>
      <vt:lpstr>Угольная промышленность </vt:lpstr>
      <vt:lpstr>Слайд 42</vt:lpstr>
      <vt:lpstr>Электроэнергетика  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revaz</cp:lastModifiedBy>
  <cp:revision>60</cp:revision>
  <dcterms:modified xsi:type="dcterms:W3CDTF">2012-07-16T18:15:27Z</dcterms:modified>
</cp:coreProperties>
</file>