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65" r:id="rId4"/>
    <p:sldId id="258" r:id="rId5"/>
    <p:sldId id="266" r:id="rId6"/>
    <p:sldId id="270" r:id="rId7"/>
    <p:sldId id="272" r:id="rId8"/>
    <p:sldId id="271" r:id="rId9"/>
    <p:sldId id="273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 Cyr" charset="-5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993366"/>
    <a:srgbClr val="9900CC"/>
    <a:srgbClr val="660033"/>
    <a:srgbClr val="FFFFFF"/>
    <a:srgbClr val="99FF66"/>
    <a:srgbClr val="FFFF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116" y="-78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8" name="Group 16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3074" name="Rectangle 2"/>
            <p:cNvSpPr>
              <a:spLocks noChangeArrowheads="1"/>
            </p:cNvSpPr>
            <p:nvPr/>
          </p:nvSpPr>
          <p:spPr bwMode="ltGray">
            <a:xfrm>
              <a:off x="0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5" name="Rectangle 3"/>
            <p:cNvSpPr>
              <a:spLocks noChangeArrowheads="1"/>
            </p:cNvSpPr>
            <p:nvPr/>
          </p:nvSpPr>
          <p:spPr bwMode="ltGray">
            <a:xfrm>
              <a:off x="5472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6" name="AutoShape 4"/>
            <p:cNvSpPr>
              <a:spLocks noChangeArrowheads="1"/>
            </p:cNvSpPr>
            <p:nvPr/>
          </p:nvSpPr>
          <p:spPr bwMode="ltGray">
            <a:xfrm rot="-10800000" flipH="1" flipV="1">
              <a:off x="0" y="0"/>
              <a:ext cx="5759" cy="240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7" name="AutoShape 5"/>
            <p:cNvSpPr>
              <a:spLocks noChangeArrowheads="1"/>
            </p:cNvSpPr>
            <p:nvPr/>
          </p:nvSpPr>
          <p:spPr bwMode="ltGray">
            <a:xfrm flipV="1">
              <a:off x="0" y="3984"/>
              <a:ext cx="5759" cy="335"/>
            </a:xfrm>
            <a:custGeom>
              <a:avLst/>
              <a:gdLst>
                <a:gd name="G0" fmla="+- 1100 0 0"/>
                <a:gd name="G1" fmla="+- 21600 0 1100"/>
                <a:gd name="G2" fmla="*/ 1100 1 2"/>
                <a:gd name="G3" fmla="+- 21600 0 G2"/>
                <a:gd name="G4" fmla="+/ 1100 21600 2"/>
                <a:gd name="G5" fmla="+/ G1 0 2"/>
                <a:gd name="G6" fmla="*/ 21600 21600 1100"/>
                <a:gd name="G7" fmla="*/ G6 1 2"/>
                <a:gd name="G8" fmla="+- 21600 0 G7"/>
                <a:gd name="G9" fmla="*/ 21600 1 2"/>
                <a:gd name="G10" fmla="+- 1100 0 G9"/>
                <a:gd name="G11" fmla="?: G10 G8 0"/>
                <a:gd name="G12" fmla="?: G10 G7 21600"/>
                <a:gd name="T0" fmla="*/ 21050 w 21600"/>
                <a:gd name="T1" fmla="*/ 10800 h 21600"/>
                <a:gd name="T2" fmla="*/ 10800 w 21600"/>
                <a:gd name="T3" fmla="*/ 21600 h 21600"/>
                <a:gd name="T4" fmla="*/ 550 w 21600"/>
                <a:gd name="T5" fmla="*/ 10800 h 21600"/>
                <a:gd name="T6" fmla="*/ 10800 w 21600"/>
                <a:gd name="T7" fmla="*/ 0 h 21600"/>
                <a:gd name="T8" fmla="*/ 2350 w 21600"/>
                <a:gd name="T9" fmla="*/ 2350 h 21600"/>
                <a:gd name="T10" fmla="*/ 19250 w 21600"/>
                <a:gd name="T11" fmla="*/ 192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00" y="21600"/>
                  </a:lnTo>
                  <a:lnTo>
                    <a:pt x="205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8" name="Rectangle 6" descr="Brown Marble"/>
            <p:cNvSpPr>
              <a:spLocks noChangeArrowheads="1"/>
            </p:cNvSpPr>
            <p:nvPr/>
          </p:nvSpPr>
          <p:spPr bwMode="ltGray">
            <a:xfrm>
              <a:off x="288" y="192"/>
              <a:ext cx="5184" cy="3792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7" name="Group 15"/>
            <p:cNvGrpSpPr>
              <a:grpSpLocks/>
            </p:cNvGrpSpPr>
            <p:nvPr/>
          </p:nvGrpSpPr>
          <p:grpSpPr bwMode="auto">
            <a:xfrm>
              <a:off x="384" y="2094"/>
              <a:ext cx="5040" cy="236"/>
              <a:chOff x="384" y="2094"/>
              <a:chExt cx="5040" cy="236"/>
            </a:xfrm>
          </p:grpSpPr>
          <p:sp>
            <p:nvSpPr>
              <p:cNvPr id="3079" name="Rectangle 7"/>
              <p:cNvSpPr>
                <a:spLocks noChangeArrowheads="1"/>
              </p:cNvSpPr>
              <p:nvPr/>
            </p:nvSpPr>
            <p:spPr bwMode="ltGray">
              <a:xfrm>
                <a:off x="384" y="2186"/>
                <a:ext cx="5040" cy="14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0" name="Rectangle 8"/>
              <p:cNvSpPr>
                <a:spLocks noChangeArrowheads="1"/>
              </p:cNvSpPr>
              <p:nvPr/>
            </p:nvSpPr>
            <p:spPr bwMode="gray">
              <a:xfrm>
                <a:off x="388" y="2094"/>
                <a:ext cx="4941" cy="175"/>
              </a:xfrm>
              <a:prstGeom prst="rect">
                <a:avLst/>
              </a:prstGeom>
              <a:gradFill rotWithShape="0">
                <a:gsLst>
                  <a:gs pos="0">
                    <a:srgbClr val="E6DCAC"/>
                  </a:gs>
                  <a:gs pos="12000">
                    <a:srgbClr val="E6D78A"/>
                  </a:gs>
                  <a:gs pos="30000">
                    <a:srgbClr val="C7AC4C"/>
                  </a:gs>
                  <a:gs pos="45000">
                    <a:srgbClr val="E6D78A"/>
                  </a:gs>
                  <a:gs pos="77000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12700">
                <a:solidFill>
                  <a:schemeClr val="folHlink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gray">
              <a:xfrm>
                <a:off x="392" y="2138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gray">
              <a:xfrm>
                <a:off x="392" y="2186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gray">
              <a:xfrm>
                <a:off x="392" y="2234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gray">
              <a:xfrm>
                <a:off x="392" y="2129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gray">
              <a:xfrm>
                <a:off x="392" y="2177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gray">
              <a:xfrm>
                <a:off x="392" y="2225"/>
                <a:ext cx="4939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089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Щелчок правит образец заголовка</a:t>
            </a:r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ru-RU"/>
              <a:t>Щелчок правит образец подзаголовка</a:t>
            </a:r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7783F2B-2518-43CB-A1B7-5D027757D1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E98C5-632F-43B0-B744-A0A017ADAB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5562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55626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6381ED-8927-4B18-8834-30BBD4C434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6C632D8-287D-483F-B31D-A202C4268C2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F7038-6A25-4893-9503-DAAFD2C8D0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CA8A1-3013-4FA9-8854-4EEC0101ECA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EA1E3-60ED-4180-9ECB-20CE51D315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06FFCC-50B3-4F57-8FCE-41B9188B33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470E9-0E97-467D-8700-59117BBF15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457F66-A578-4EFB-A8DD-D1AF2F6C10A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0764E-5231-4A4E-945C-0759A1730AF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FFE104-F4E7-44EB-AF4E-9926AFCE80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0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5472" y="0"/>
              <a:ext cx="287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hidden">
            <a:xfrm rot="-10800000" flipH="1" flipV="1">
              <a:off x="0" y="0"/>
              <a:ext cx="5759" cy="240"/>
            </a:xfrm>
            <a:custGeom>
              <a:avLst/>
              <a:gdLst>
                <a:gd name="G0" fmla="+- 1089 0 0"/>
                <a:gd name="G1" fmla="+- 21600 0 1089"/>
                <a:gd name="G2" fmla="*/ 1089 1 2"/>
                <a:gd name="G3" fmla="+- 21600 0 G2"/>
                <a:gd name="G4" fmla="+/ 1089 21600 2"/>
                <a:gd name="G5" fmla="+/ G1 0 2"/>
                <a:gd name="G6" fmla="*/ 21600 21600 1089"/>
                <a:gd name="G7" fmla="*/ G6 1 2"/>
                <a:gd name="G8" fmla="+- 21600 0 G7"/>
                <a:gd name="G9" fmla="*/ 21600 1 2"/>
                <a:gd name="G10" fmla="+- 1089 0 G9"/>
                <a:gd name="G11" fmla="?: G10 G8 0"/>
                <a:gd name="G12" fmla="?: G10 G7 21600"/>
                <a:gd name="T0" fmla="*/ 21055 w 21600"/>
                <a:gd name="T1" fmla="*/ 10800 h 21600"/>
                <a:gd name="T2" fmla="*/ 10800 w 21600"/>
                <a:gd name="T3" fmla="*/ 21600 h 21600"/>
                <a:gd name="T4" fmla="*/ 545 w 21600"/>
                <a:gd name="T5" fmla="*/ 10800 h 21600"/>
                <a:gd name="T6" fmla="*/ 10800 w 21600"/>
                <a:gd name="T7" fmla="*/ 0 h 21600"/>
                <a:gd name="T8" fmla="*/ 2345 w 21600"/>
                <a:gd name="T9" fmla="*/ 2345 h 21600"/>
                <a:gd name="T10" fmla="*/ 19255 w 21600"/>
                <a:gd name="T11" fmla="*/ 19255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9" y="21600"/>
                  </a:lnTo>
                  <a:lnTo>
                    <a:pt x="20511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9" name="AutoShape 5"/>
            <p:cNvSpPr>
              <a:spLocks noChangeArrowheads="1"/>
            </p:cNvSpPr>
            <p:nvPr/>
          </p:nvSpPr>
          <p:spPr bwMode="hidden">
            <a:xfrm flipV="1">
              <a:off x="0" y="3984"/>
              <a:ext cx="5759" cy="335"/>
            </a:xfrm>
            <a:custGeom>
              <a:avLst/>
              <a:gdLst>
                <a:gd name="G0" fmla="+- 1165 0 0"/>
                <a:gd name="G1" fmla="+- 21600 0 1165"/>
                <a:gd name="G2" fmla="*/ 1165 1 2"/>
                <a:gd name="G3" fmla="+- 21600 0 G2"/>
                <a:gd name="G4" fmla="+/ 1165 21600 2"/>
                <a:gd name="G5" fmla="+/ G1 0 2"/>
                <a:gd name="G6" fmla="*/ 21600 21600 1165"/>
                <a:gd name="G7" fmla="*/ G6 1 2"/>
                <a:gd name="G8" fmla="+- 21600 0 G7"/>
                <a:gd name="G9" fmla="*/ 21600 1 2"/>
                <a:gd name="G10" fmla="+- 1165 0 G9"/>
                <a:gd name="G11" fmla="?: G10 G8 0"/>
                <a:gd name="G12" fmla="?: G10 G7 21600"/>
                <a:gd name="T0" fmla="*/ 21017 w 21600"/>
                <a:gd name="T1" fmla="*/ 10800 h 21600"/>
                <a:gd name="T2" fmla="*/ 10800 w 21600"/>
                <a:gd name="T3" fmla="*/ 21600 h 21600"/>
                <a:gd name="T4" fmla="*/ 583 w 21600"/>
                <a:gd name="T5" fmla="*/ 10800 h 21600"/>
                <a:gd name="T6" fmla="*/ 10800 w 21600"/>
                <a:gd name="T7" fmla="*/ 0 h 21600"/>
                <a:gd name="T8" fmla="*/ 2383 w 21600"/>
                <a:gd name="T9" fmla="*/ 2383 h 21600"/>
                <a:gd name="T10" fmla="*/ 19217 w 21600"/>
                <a:gd name="T11" fmla="*/ 1921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165" y="21600"/>
                  </a:lnTo>
                  <a:lnTo>
                    <a:pt x="20435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30" name="Rectangle 6" descr="Коричневый мрамор"/>
            <p:cNvSpPr>
              <a:spLocks noChangeArrowheads="1"/>
            </p:cNvSpPr>
            <p:nvPr/>
          </p:nvSpPr>
          <p:spPr bwMode="grayWhite">
            <a:xfrm>
              <a:off x="288" y="192"/>
              <a:ext cx="5184" cy="3792"/>
            </a:xfrm>
            <a:prstGeom prst="rect">
              <a:avLst/>
            </a:prstGeom>
            <a:blipFill dpi="0" rotWithShape="0">
              <a:blip r:embed="rId14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i="1">
                <a:solidFill>
                  <a:schemeClr val="folHlink"/>
                </a:solidFill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i="1">
                <a:solidFill>
                  <a:schemeClr val="folHlink"/>
                </a:solidFill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i="1">
                <a:solidFill>
                  <a:schemeClr val="folHlink"/>
                </a:solidFill>
                <a:latin typeface="Arial" pitchFamily="34" charset="0"/>
              </a:defRPr>
            </a:lvl1pPr>
          </a:lstStyle>
          <a:p>
            <a:fld id="{B7559F97-ADAA-4EAC-ABD1-807E7DE7F894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81075"/>
            <a:ext cx="7631112" cy="1223963"/>
          </a:xfrm>
          <a:noFill/>
          <a:ln/>
        </p:spPr>
        <p:txBody>
          <a:bodyPr/>
          <a:lstStyle/>
          <a:p>
            <a:r>
              <a:rPr lang="ru-RU" b="1" u="sng">
                <a:solidFill>
                  <a:srgbClr val="FFFF00"/>
                </a:solidFill>
              </a:rPr>
              <a:t>Г.С. Новиков – Даурский. Личность. Культура.</a:t>
            </a:r>
            <a:br>
              <a:rPr lang="ru-RU" b="1" u="sng">
                <a:solidFill>
                  <a:srgbClr val="FFFF00"/>
                </a:solidFill>
              </a:rPr>
            </a:br>
            <a:endParaRPr lang="ru-RU" b="1" u="sng">
              <a:solidFill>
                <a:srgbClr val="FFFF00"/>
              </a:solidFill>
            </a:endParaRPr>
          </a:p>
        </p:txBody>
      </p:sp>
      <p:pic>
        <p:nvPicPr>
          <p:cNvPr id="4099" name="Picture 3" descr="image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6375" y="1773238"/>
            <a:ext cx="6469063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8" name="Picture 8" descr="_and99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3413" y="180975"/>
            <a:ext cx="7620000" cy="5105400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39750" y="5445125"/>
            <a:ext cx="8404225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Амурский областной краеведческий музей </a:t>
            </a:r>
          </a:p>
          <a:p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им. Г.С. Новикова-Даурского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611188" y="476250"/>
            <a:ext cx="806450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36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ВИКТОРИНА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11188" y="1684338"/>
            <a:ext cx="8064500" cy="42116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anchor="ctr">
            <a:spAutoFit/>
          </a:bodyPr>
          <a:lstStyle/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1. В каком городе родился Г.С. Новиков –Даурский.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2. Как называется художественное творчество широких народных масс, преимущественно устно-поэтическое творчество? 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3. Как называется наука, изучающая по вещественным источникам историческое прошлое человечества.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4. В обороне какой крепости участвовал Г.С. Новиков –Даурский во время воинской службы.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5. Сколько лет исполняется в этом году со дня рождения Г.С. Новикова –Даурского.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6. В каком году Г.С. Новиков –Даурский переезжает в г. Благовещенск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7. До призыва в армию кем работал Г.С. Новиков –Даурский.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8. Кто привил любовь к народному фольклору Г.С. Новикову–Даурскому.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9. Какой музей носит имя Г.С. Новикова –Даурского</a:t>
            </a:r>
          </a:p>
          <a:p>
            <a:pPr>
              <a:tabLst>
                <a:tab pos="685800" algn="l"/>
              </a:tabLst>
            </a:pPr>
            <a:r>
              <a:rPr lang="ru-RU" sz="1800">
                <a:solidFill>
                  <a:schemeClr val="tx2"/>
                </a:solidFill>
              </a:rPr>
              <a:t>10. Сколько лет исполняется Амурскому областному краеведческому музею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229225"/>
            <a:ext cx="8131175" cy="1125538"/>
          </a:xfrm>
          <a:gradFill rotWithShape="1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5400000" scaled="1"/>
          </a:gradFill>
          <a:ln w="76200">
            <a:solidFill>
              <a:schemeClr val="tx2"/>
            </a:solidFill>
          </a:ln>
        </p:spPr>
        <p:txBody>
          <a:bodyPr/>
          <a:lstStyle/>
          <a:p>
            <a:r>
              <a:rPr lang="ru-RU" sz="3200" b="1" i="1"/>
              <a:t>Дом в Нерчинске, где родился и провел детство Новиков</a:t>
            </a:r>
          </a:p>
        </p:txBody>
      </p:sp>
      <p:pic>
        <p:nvPicPr>
          <p:cNvPr id="5125" name="Picture 5" descr="image002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450" y="333375"/>
            <a:ext cx="6553200" cy="4608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3" name="Picture 5" descr="image00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1052513"/>
            <a:ext cx="3744913" cy="4691062"/>
          </a:xfrm>
          <a:noFill/>
          <a:ln/>
        </p:spPr>
      </p:pic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284663" y="4941888"/>
            <a:ext cx="4464050" cy="18002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sz="2800" b="1" i="1">
                <a:solidFill>
                  <a:schemeClr val="tx2"/>
                </a:solidFill>
              </a:rPr>
              <a:t>Новиков в юности. Нерчинск, 1898 г.</a:t>
            </a:r>
            <a:r>
              <a:rPr lang="ru-RU" sz="2800" i="1">
                <a:solidFill>
                  <a:schemeClr val="tx2"/>
                </a:solidFill>
              </a:rPr>
              <a:t> </a:t>
            </a:r>
            <a:r>
              <a:rPr lang="ru-RU" sz="2800">
                <a:solidFill>
                  <a:schemeClr val="tx2"/>
                </a:solidFill>
              </a:rPr>
              <a:t/>
            </a:r>
            <a:br>
              <a:rPr lang="ru-RU" sz="2800">
                <a:solidFill>
                  <a:schemeClr val="tx2"/>
                </a:solidFill>
              </a:rPr>
            </a:br>
            <a:r>
              <a:rPr lang="ru-RU" sz="2800">
                <a:solidFill>
                  <a:schemeClr val="tx2"/>
                </a:solidFill>
              </a:rPr>
              <a:t/>
            </a:r>
            <a:br>
              <a:rPr lang="ru-RU" sz="2800">
                <a:solidFill>
                  <a:schemeClr val="tx2"/>
                </a:solidFill>
              </a:rPr>
            </a:br>
            <a:endParaRPr lang="ru-RU" sz="28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5" name="Picture 11" descr="image0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8" y="360363"/>
            <a:ext cx="4108450" cy="588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427538" y="4581525"/>
            <a:ext cx="4716462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chemeClr val="tx2"/>
                </a:solidFill>
              </a:rPr>
              <a:t>Новиков – матрос </a:t>
            </a:r>
          </a:p>
          <a:p>
            <a:r>
              <a:rPr lang="ru-RU" b="1" i="1">
                <a:solidFill>
                  <a:schemeClr val="tx2"/>
                </a:solidFill>
              </a:rPr>
              <a:t>14-го   Квантунского экипажа.</a:t>
            </a:r>
            <a:br>
              <a:rPr lang="ru-RU" b="1" i="1">
                <a:solidFill>
                  <a:schemeClr val="tx2"/>
                </a:solidFill>
              </a:rPr>
            </a:br>
            <a:r>
              <a:rPr lang="ru-RU" b="1" i="1">
                <a:solidFill>
                  <a:schemeClr val="tx2"/>
                </a:solidFill>
              </a:rPr>
              <a:t>Порт-Артур, 1904 г.</a:t>
            </a:r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0" name="Picture 8" descr="image00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88913"/>
            <a:ext cx="8150225" cy="504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116013" y="5589588"/>
            <a:ext cx="6896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 b="1" i="1">
                <a:solidFill>
                  <a:schemeClr val="tx2"/>
                </a:solidFill>
              </a:rPr>
              <a:t>Новиков с дочерью и сыновьями. 1930-е гг.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6" name="Picture 8" descr="image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88913"/>
            <a:ext cx="4506912" cy="574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932363" y="4724400"/>
            <a:ext cx="3924300" cy="1552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chemeClr val="tx2"/>
                </a:solidFill>
              </a:rPr>
              <a:t>Новиков с женой Варварой Петровной</a:t>
            </a:r>
            <a:br>
              <a:rPr lang="ru-RU" b="1" i="1">
                <a:solidFill>
                  <a:schemeClr val="tx2"/>
                </a:solidFill>
              </a:rPr>
            </a:br>
            <a:r>
              <a:rPr lang="ru-RU" b="1" i="1">
                <a:solidFill>
                  <a:schemeClr val="tx2"/>
                </a:solidFill>
              </a:rPr>
              <a:t>(Секисовой).</a:t>
            </a:r>
          </a:p>
          <a:p>
            <a:r>
              <a:rPr lang="ru-RU" b="1" i="1">
                <a:solidFill>
                  <a:schemeClr val="tx2"/>
                </a:solidFill>
              </a:rPr>
              <a:t> Благовещенск, 1937 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4740275"/>
            <a:ext cx="4057650" cy="2117725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ru-RU" sz="2400" b="1" i="1">
                <a:solidFill>
                  <a:schemeClr val="tx2"/>
                </a:solidFill>
              </a:rPr>
              <a:t>Новиков с помощниками за завтраком на полевых исследованиях </a:t>
            </a:r>
            <a:br>
              <a:rPr lang="ru-RU" sz="2400" b="1" i="1">
                <a:solidFill>
                  <a:schemeClr val="tx2"/>
                </a:solidFill>
              </a:rPr>
            </a:br>
            <a:r>
              <a:rPr lang="ru-RU" sz="2400" b="1" i="1">
                <a:solidFill>
                  <a:schemeClr val="tx2"/>
                </a:solidFill>
              </a:rPr>
              <a:t>Амурской области. </a:t>
            </a:r>
          </a:p>
          <a:p>
            <a:pPr>
              <a:buFont typeface="Monotype Sorts" pitchFamily="2" charset="2"/>
              <a:buNone/>
            </a:pPr>
            <a:r>
              <a:rPr lang="ru-RU" sz="2400" b="1" i="1">
                <a:solidFill>
                  <a:schemeClr val="tx2"/>
                </a:solidFill>
              </a:rPr>
              <a:t>1950 г.</a:t>
            </a:r>
            <a:r>
              <a:rPr lang="ru-RU" sz="2400" b="1"/>
              <a:t> </a:t>
            </a:r>
          </a:p>
        </p:txBody>
      </p:sp>
      <p:sp>
        <p:nvSpPr>
          <p:cNvPr id="20483" name="AutoShape 3" descr="i?id=217737317-25-72"/>
          <p:cNvSpPr>
            <a:spLocks noChangeAspect="1" noChangeArrowheads="1"/>
          </p:cNvSpPr>
          <p:nvPr/>
        </p:nvSpPr>
        <p:spPr bwMode="auto">
          <a:xfrm>
            <a:off x="3857625" y="2900363"/>
            <a:ext cx="1428750" cy="105727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0484" name="AutoShape 4" descr="i?id=217737317-25-72"/>
          <p:cNvSpPr>
            <a:spLocks noChangeAspect="1" noChangeArrowheads="1"/>
          </p:cNvSpPr>
          <p:nvPr/>
        </p:nvSpPr>
        <p:spPr bwMode="auto">
          <a:xfrm>
            <a:off x="3857625" y="2900363"/>
            <a:ext cx="1428750" cy="105727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sp>
        <p:nvSpPr>
          <p:cNvPr id="20485" name="AutoShape 5" descr="i?id=217737317-25-72"/>
          <p:cNvSpPr>
            <a:spLocks noChangeAspect="1" noChangeArrowheads="1"/>
          </p:cNvSpPr>
          <p:nvPr/>
        </p:nvSpPr>
        <p:spPr bwMode="auto">
          <a:xfrm>
            <a:off x="3857625" y="2900363"/>
            <a:ext cx="1428750" cy="1057275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  <p:pic>
        <p:nvPicPr>
          <p:cNvPr id="20486" name="Picture 6" descr="image0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975" y="0"/>
            <a:ext cx="4416425" cy="652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0" name="Picture 8" descr="image0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620713"/>
            <a:ext cx="7677150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11188" y="5084763"/>
            <a:ext cx="8137525" cy="19177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Новиков с участниками 1-го областного слета юных туристов. </a:t>
            </a:r>
          </a:p>
          <a:p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Свободненский район, дер. Бордогон,</a:t>
            </a:r>
            <a:b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июля 1956 г.</a:t>
            </a:r>
            <a:r>
              <a:rPr 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                                                                          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image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3300" y="495300"/>
            <a:ext cx="7248525" cy="478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1979613" y="5589588"/>
            <a:ext cx="4811712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Записи Г.С. Новикова-Даурского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оричневый мрамор">
  <a:themeElements>
    <a:clrScheme name="Коричневый мрамор 1">
      <a:dk1>
        <a:srgbClr val="000000"/>
      </a:dk1>
      <a:lt1>
        <a:srgbClr val="EAEAEA"/>
      </a:lt1>
      <a:dk2>
        <a:srgbClr val="996633"/>
      </a:dk2>
      <a:lt2>
        <a:srgbClr val="FFCC66"/>
      </a:lt2>
      <a:accent1>
        <a:srgbClr val="3366FF"/>
      </a:accent1>
      <a:accent2>
        <a:srgbClr val="60371C"/>
      </a:accent2>
      <a:accent3>
        <a:srgbClr val="CAB8AD"/>
      </a:accent3>
      <a:accent4>
        <a:srgbClr val="C8C8C8"/>
      </a:accent4>
      <a:accent5>
        <a:srgbClr val="ADB8FF"/>
      </a:accent5>
      <a:accent6>
        <a:srgbClr val="563118"/>
      </a:accent6>
      <a:hlink>
        <a:srgbClr val="FF0033"/>
      </a:hlink>
      <a:folHlink>
        <a:srgbClr val="CC9967"/>
      </a:folHlink>
    </a:clrScheme>
    <a:fontScheme name="Коричневый мрамор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yr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yr" charset="-52"/>
          </a:defRPr>
        </a:defPPr>
      </a:lstStyle>
    </a:lnDef>
  </a:objectDefaults>
  <a:extraClrSchemeLst>
    <a:extraClrScheme>
      <a:clrScheme name="Коричневый мрамор 1">
        <a:dk1>
          <a:srgbClr val="000000"/>
        </a:dk1>
        <a:lt1>
          <a:srgbClr val="EAEAEA"/>
        </a:lt1>
        <a:dk2>
          <a:srgbClr val="996633"/>
        </a:dk2>
        <a:lt2>
          <a:srgbClr val="FFCC66"/>
        </a:lt2>
        <a:accent1>
          <a:srgbClr val="3366FF"/>
        </a:accent1>
        <a:accent2>
          <a:srgbClr val="60371C"/>
        </a:accent2>
        <a:accent3>
          <a:srgbClr val="CAB8AD"/>
        </a:accent3>
        <a:accent4>
          <a:srgbClr val="C8C8C8"/>
        </a:accent4>
        <a:accent5>
          <a:srgbClr val="ADB8FF"/>
        </a:accent5>
        <a:accent6>
          <a:srgbClr val="563118"/>
        </a:accent6>
        <a:hlink>
          <a:srgbClr val="FF0033"/>
        </a:hlink>
        <a:folHlink>
          <a:srgbClr val="CC996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ричневый мрамор 2">
        <a:dk1>
          <a:srgbClr val="000000"/>
        </a:dk1>
        <a:lt1>
          <a:srgbClr val="EAEAEA"/>
        </a:lt1>
        <a:dk2>
          <a:srgbClr val="CC9900"/>
        </a:dk2>
        <a:lt2>
          <a:srgbClr val="FFCC66"/>
        </a:lt2>
        <a:accent1>
          <a:srgbClr val="FF9933"/>
        </a:accent1>
        <a:accent2>
          <a:srgbClr val="996600"/>
        </a:accent2>
        <a:accent3>
          <a:srgbClr val="E2CAAA"/>
        </a:accent3>
        <a:accent4>
          <a:srgbClr val="C8C8C8"/>
        </a:accent4>
        <a:accent5>
          <a:srgbClr val="FFCAAD"/>
        </a:accent5>
        <a:accent6>
          <a:srgbClr val="8A5C00"/>
        </a:accent6>
        <a:hlink>
          <a:srgbClr val="FF505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оричневый мрамор 3">
        <a:dk1>
          <a:srgbClr val="5F5F5F"/>
        </a:dk1>
        <a:lt1>
          <a:srgbClr val="FFFFFF"/>
        </a:lt1>
        <a:dk2>
          <a:srgbClr val="B2B2B2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DADADA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Коричневый мрамор 1">
    <a:dk1>
      <a:srgbClr val="000000"/>
    </a:dk1>
    <a:lt1>
      <a:srgbClr val="EAEAEA"/>
    </a:lt1>
    <a:dk2>
      <a:srgbClr val="996633"/>
    </a:dk2>
    <a:lt2>
      <a:srgbClr val="FFCC66"/>
    </a:lt2>
    <a:accent1>
      <a:srgbClr val="3366FF"/>
    </a:accent1>
    <a:accent2>
      <a:srgbClr val="60371C"/>
    </a:accent2>
    <a:accent3>
      <a:srgbClr val="CAB8AD"/>
    </a:accent3>
    <a:accent4>
      <a:srgbClr val="C8C8C8"/>
    </a:accent4>
    <a:accent5>
      <a:srgbClr val="ADB8FF"/>
    </a:accent5>
    <a:accent6>
      <a:srgbClr val="563118"/>
    </a:accent6>
    <a:hlink>
      <a:srgbClr val="FF0033"/>
    </a:hlink>
    <a:folHlink>
      <a:srgbClr val="CC996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D:\MSOffice\Шаблоны\Дизайны презентаций\Коричневый мрамор.pot</Template>
  <TotalTime>521</TotalTime>
  <Words>220</Words>
  <Application>Microsoft Office PowerPoint</Application>
  <PresentationFormat>Экран (4:3)</PresentationFormat>
  <Paragraphs>26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Times New Roman</vt:lpstr>
      <vt:lpstr>Monotype Sorts</vt:lpstr>
      <vt:lpstr>Times New Roman Cyr</vt:lpstr>
      <vt:lpstr>Arial</vt:lpstr>
      <vt:lpstr>Коричневый мрамор</vt:lpstr>
      <vt:lpstr>Г.С. Новиков – Даурский. Личность. Культура. </vt:lpstr>
      <vt:lpstr>Дом в Нерчинске, где родился и провел детство Новиков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Финикийские мореплаватели.</dc:title>
  <dc:creator> </dc:creator>
  <cp:lastModifiedBy>revaz</cp:lastModifiedBy>
  <cp:revision>34</cp:revision>
  <dcterms:created xsi:type="dcterms:W3CDTF">1995-11-07T22:49:56Z</dcterms:created>
  <dcterms:modified xsi:type="dcterms:W3CDTF">2012-07-21T16:02:51Z</dcterms:modified>
</cp:coreProperties>
</file>