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6" r:id="rId2"/>
    <p:sldMasterId id="2147483714" r:id="rId3"/>
  </p:sldMasterIdLst>
  <p:notesMasterIdLst>
    <p:notesMasterId r:id="rId22"/>
  </p:notesMasterIdLst>
  <p:sldIdLst>
    <p:sldId id="256" r:id="rId4"/>
    <p:sldId id="265" r:id="rId5"/>
    <p:sldId id="257" r:id="rId6"/>
    <p:sldId id="258" r:id="rId7"/>
    <p:sldId id="259" r:id="rId8"/>
    <p:sldId id="272" r:id="rId9"/>
    <p:sldId id="273" r:id="rId10"/>
    <p:sldId id="277" r:id="rId11"/>
    <p:sldId id="267" r:id="rId12"/>
    <p:sldId id="271" r:id="rId13"/>
    <p:sldId id="264" r:id="rId14"/>
    <p:sldId id="274" r:id="rId15"/>
    <p:sldId id="276" r:id="rId16"/>
    <p:sldId id="270" r:id="rId17"/>
    <p:sldId id="268" r:id="rId18"/>
    <p:sldId id="275" r:id="rId19"/>
    <p:sldId id="279" r:id="rId20"/>
    <p:sldId id="280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FA8F876-0251-4F64-B4BB-D6AE4CE07AD9}" type="datetimeFigureOut">
              <a:rPr lang="ru-RU"/>
              <a:pPr>
                <a:defRPr/>
              </a:pPr>
              <a:t>12.07.2012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9F1A9A0-4D23-47A3-AD71-C9F973B2B6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E8BDF21-80BB-43B0-8A27-EAC429963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BC0FEBD-E974-4442-8F0F-8B3295188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EC2DD7F-55A6-462F-B6CB-8ADEB3DB78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6AD3CA2-26D6-45F7-A15C-92955A384A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EDFF868-2EA0-447C-8850-ABF4DDEEA7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F6444EA-3F26-4851-9D66-BC1EC45E7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32BC8FA-A0F9-4F47-B4DD-3A9B5785AB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DD48BD8-A4BA-4E25-B99E-F34AA34E0D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FC11E7E-4639-461D-9166-96D65A217D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B3BF977-0A4D-4074-A6AD-A5CDB5A8F2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BD85039-1325-404B-AADF-5BF9E7417F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D3241E3-0A69-4BAD-9D15-FDB4DA141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61A9014-7857-4617-819A-A3385E4D9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30CC824-0D31-4571-9DED-CFA09AFE2D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4276605-2738-46E8-897F-AF3C57CDB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4D01370-FC48-4670-8C40-BB67BEBBB7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52ED4E7-3D4C-464D-A24D-4F4BED05BF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99CD3A6-7C06-402B-BE54-50CB6AA1EA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10C36C8-4BDE-4CC1-9329-80B026241F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134997A-2311-4EFF-B11D-5433F3E36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306B3AA-C92D-41BB-9F3A-DDAAE50824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A0926DA-1BC7-4163-A19B-8E4724A4E4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E1E8652-86EB-4420-9964-61A82F7DA5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DBB55B6-A503-4760-A347-76836D4B27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B182873-CC1A-4C80-9BEF-581E2F2556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8A9F782-95CB-416D-882D-46BCC61302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DE7B442-F6DC-49A5-985C-C96AFF0C34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93E977F-72ED-4E1F-958A-44B506B565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AB6C44F-AE50-4A21-A0D9-2C6C596C25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32C7E26-0607-4B71-A660-3343FA395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66BA69-F3BC-43B8-B906-240010ABD9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C026665-892F-4E80-9046-CCF468067A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699A59D-325B-4A75-A579-AEA27C2F5C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707DDCD-C742-49F4-BFF4-52D3B8AA5C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156C181-82B1-4D19-A17E-2855913FF5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8CA33A0-00CF-49A8-8800-5643333C4C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6CA4805-DFAC-4E35-948A-8AE519F3E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3CBF9C1-E166-4E47-8428-EB091A7DDD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C1AE57F-AA22-4C83-9E75-188B49E220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7A515B4A-A784-40A0-A692-59F8B5FB2C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079B4A24-9AAC-4585-A142-C5A79F4E06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9D3DD877-2AA7-4681-B057-31D67148C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30.xml"/><Relationship Id="rId1" Type="http://schemas.openxmlformats.org/officeDocument/2006/relationships/audio" Target="NUL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57;&#1090;&#1080;&#1093;&#1080;%20&#1076;&#1077;&#1090;&#1080;.ppt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5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57;&#1090;&#1080;&#1093;&#1080;%20&#1076;&#1077;&#1090;&#1080;%201.ppt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Прямоугольник 1"/>
          <p:cNvGrpSpPr>
            <a:grpSpLocks/>
          </p:cNvGrpSpPr>
          <p:nvPr/>
        </p:nvGrpSpPr>
        <p:grpSpPr bwMode="auto">
          <a:xfrm>
            <a:off x="828675" y="2762250"/>
            <a:ext cx="7450138" cy="955675"/>
            <a:chOff x="522" y="1740"/>
            <a:chExt cx="4693" cy="602"/>
          </a:xfrm>
        </p:grpSpPr>
        <p:pic>
          <p:nvPicPr>
            <p:cNvPr id="45057" name="Прямоугольник 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2" y="1740"/>
              <a:ext cx="4693" cy="602"/>
            </a:xfrm>
            <a:prstGeom prst="rect">
              <a:avLst/>
            </a:prstGeom>
            <a:noFill/>
          </p:spPr>
        </p:pic>
        <p:sp>
          <p:nvSpPr>
            <p:cNvPr id="45058" name="Text Box 2"/>
            <p:cNvSpPr txBox="1">
              <a:spLocks noChangeArrowheads="1"/>
            </p:cNvSpPr>
            <p:nvPr/>
          </p:nvSpPr>
          <p:spPr bwMode="auto">
            <a:xfrm>
              <a:off x="532" y="1752"/>
              <a:ext cx="4674" cy="5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5400" b="1">
                  <a:solidFill>
                    <a:srgbClr val="FFC000"/>
                  </a:solidFill>
                </a:rPr>
                <a:t>Делители и кратные.</a:t>
              </a:r>
              <a:endParaRPr lang="ru-RU" sz="5400">
                <a:solidFill>
                  <a:srgbClr val="FFC000"/>
                </a:solidFill>
              </a:endParaRPr>
            </a:p>
          </p:txBody>
        </p:sp>
      </p:grpSp>
      <p:sp>
        <p:nvSpPr>
          <p:cNvPr id="45060" name="Прямоугольник 2"/>
          <p:cNvSpPr>
            <a:spLocks noChangeArrowheads="1"/>
          </p:cNvSpPr>
          <p:nvPr/>
        </p:nvSpPr>
        <p:spPr bwMode="auto">
          <a:xfrm>
            <a:off x="-17463" y="346075"/>
            <a:ext cx="9144001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b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Муниципальное образовательное учреждение </a:t>
            </a:r>
          </a:p>
          <a:p>
            <a:pPr algn="ctr">
              <a:buFont typeface="Wingdings" pitchFamily="2" charset="2"/>
              <a:buNone/>
            </a:pPr>
            <a:r>
              <a:rPr lang="ru-RU" b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средняя общеобразовательная школа с углубленным отдельных предметов</a:t>
            </a:r>
          </a:p>
          <a:p>
            <a:pPr algn="ctr">
              <a:buFont typeface="Wingdings" pitchFamily="2" charset="2"/>
              <a:buNone/>
            </a:pPr>
            <a:r>
              <a:rPr lang="ru-RU" b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МОУ СОШ № 21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C000"/>
                </a:solidFill>
              </a:rPr>
              <a:t>Назовите числа, которые делятся на 12 без остатка:</a:t>
            </a:r>
          </a:p>
          <a:p>
            <a:pPr>
              <a:defRPr/>
            </a:pPr>
            <a:r>
              <a:rPr lang="ru-RU" dirty="0" smtClean="0">
                <a:solidFill>
                  <a:srgbClr val="FFC000"/>
                </a:solidFill>
              </a:rPr>
              <a:t>12; 24; 36; 48; 60; 72;…</a:t>
            </a:r>
          </a:p>
          <a:p>
            <a:pPr>
              <a:defRPr/>
            </a:pPr>
            <a:r>
              <a:rPr lang="ru-RU" dirty="0" smtClean="0">
                <a:solidFill>
                  <a:srgbClr val="FFC000"/>
                </a:solidFill>
              </a:rPr>
              <a:t>Такие числа называются </a:t>
            </a:r>
            <a:r>
              <a:rPr lang="ru-RU" dirty="0" smtClean="0">
                <a:solidFill>
                  <a:schemeClr val="accent3"/>
                </a:solidFill>
              </a:rPr>
              <a:t>кратными 12.</a:t>
            </a:r>
          </a:p>
          <a:p>
            <a:pPr>
              <a:defRPr/>
            </a:pPr>
            <a:endParaRPr lang="ru-RU" dirty="0">
              <a:solidFill>
                <a:srgbClr val="FF0000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ru-RU" dirty="0" smtClean="0">
                <a:solidFill>
                  <a:srgbClr val="FFC000"/>
                </a:solidFill>
              </a:rPr>
              <a:t>К(18):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2275" y="4437063"/>
            <a:ext cx="34163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3"/>
                </a:solidFill>
                <a:latin typeface="+mn-lt"/>
              </a:rPr>
              <a:t>18; 36; 54; 72;….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10013" y="1984375"/>
            <a:ext cx="4838700" cy="4037013"/>
          </a:xfrm>
        </p:spPr>
        <p:txBody>
          <a:bodyPr/>
          <a:lstStyle/>
          <a:p>
            <a:r>
              <a:rPr lang="ru-RU" sz="2400" smtClean="0">
                <a:solidFill>
                  <a:srgbClr val="FFFF00"/>
                </a:solidFill>
              </a:rPr>
              <a:t>Раз – согнуться, разогнуться, </a:t>
            </a:r>
          </a:p>
          <a:p>
            <a:r>
              <a:rPr lang="ru-RU" sz="2400" smtClean="0">
                <a:solidFill>
                  <a:srgbClr val="FFFF00"/>
                </a:solidFill>
              </a:rPr>
              <a:t>Два – нагнуться, потянуться. </a:t>
            </a:r>
          </a:p>
          <a:p>
            <a:r>
              <a:rPr lang="ru-RU" sz="2400" smtClean="0">
                <a:solidFill>
                  <a:srgbClr val="FFFF00"/>
                </a:solidFill>
              </a:rPr>
              <a:t>Три – в ладоши три хлопка, </a:t>
            </a:r>
          </a:p>
          <a:p>
            <a:r>
              <a:rPr lang="ru-RU" sz="2400" smtClean="0">
                <a:solidFill>
                  <a:srgbClr val="FFFF00"/>
                </a:solidFill>
              </a:rPr>
              <a:t>Головою три кивка. </a:t>
            </a:r>
          </a:p>
          <a:p>
            <a:r>
              <a:rPr lang="ru-RU" sz="2400" smtClean="0">
                <a:solidFill>
                  <a:srgbClr val="FFFF00"/>
                </a:solidFill>
              </a:rPr>
              <a:t>На четыре – руки шире, </a:t>
            </a:r>
          </a:p>
          <a:p>
            <a:r>
              <a:rPr lang="ru-RU" sz="2400" smtClean="0">
                <a:solidFill>
                  <a:srgbClr val="FFFF00"/>
                </a:solidFill>
              </a:rPr>
              <a:t>Пять, шесть – тихо сесть. </a:t>
            </a:r>
          </a:p>
          <a:p>
            <a:r>
              <a:rPr lang="ru-RU" sz="2400" smtClean="0">
                <a:solidFill>
                  <a:srgbClr val="FFFF00"/>
                </a:solidFill>
              </a:rPr>
              <a:t>Семь, восемь – лень отбросим.</a:t>
            </a:r>
          </a:p>
        </p:txBody>
      </p:sp>
      <p:sp>
        <p:nvSpPr>
          <p:cNvPr id="55298" name="TextBox 25"/>
          <p:cNvSpPr txBox="1">
            <a:spLocks noChangeArrowheads="1"/>
          </p:cNvSpPr>
          <p:nvPr/>
        </p:nvSpPr>
        <p:spPr bwMode="auto">
          <a:xfrm>
            <a:off x="2500313" y="428625"/>
            <a:ext cx="3429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u="sng">
                <a:solidFill>
                  <a:srgbClr val="FFFF00"/>
                </a:solidFill>
              </a:rPr>
              <a:t>Физкульт минутка</a:t>
            </a:r>
            <a:endParaRPr lang="ru-RU" sz="2400">
              <a:solidFill>
                <a:srgbClr val="FFFF00"/>
              </a:solidFill>
            </a:endParaRPr>
          </a:p>
        </p:txBody>
      </p:sp>
      <p:pic>
        <p:nvPicPr>
          <p:cNvPr id="55299" name="Picture 3" descr="G:\Урок мой\4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0" y="1773238"/>
            <a:ext cx="307657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 descr="G:\Урок мой\2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500" y="3952875"/>
            <a:ext cx="3076575" cy="251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17500" y="2809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25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9811" showWhenStopped="0">
                <p:cTn id="4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700"/>
          </a:xfrm>
        </p:spPr>
        <p:txBody>
          <a:bodyPr/>
          <a:lstStyle/>
          <a:p>
            <a:r>
              <a:rPr lang="ru-RU" smtClean="0">
                <a:solidFill>
                  <a:srgbClr val="FFC000"/>
                </a:solidFill>
              </a:rPr>
              <a:t>Делители и кратные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581150"/>
          <a:ext cx="8229600" cy="2352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Делители 12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Кратные 12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Дел</a:t>
                      </a:r>
                      <a:r>
                        <a:rPr lang="ru-RU" sz="2400" b="1" u="none" dirty="0" smtClean="0">
                          <a:solidFill>
                            <a:srgbClr val="C00000"/>
                          </a:solidFill>
                        </a:rPr>
                        <a:t>ят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 12 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без остатка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Делят</a:t>
                      </a:r>
                      <a:r>
                        <a:rPr lang="ru-RU" sz="2800" b="1" u="sng" dirty="0" smtClean="0">
                          <a:solidFill>
                            <a:srgbClr val="C00000"/>
                          </a:solidFill>
                        </a:rPr>
                        <a:t>ся на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12 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без остатка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5993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1, 2, 3,</a:t>
                      </a:r>
                      <a:r>
                        <a:rPr lang="ru-RU" sz="3200" baseline="0" dirty="0" smtClean="0">
                          <a:solidFill>
                            <a:srgbClr val="FF0000"/>
                          </a:solidFill>
                        </a:rPr>
                        <a:t> 4, 6, 12.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12, 24, 36, 48, 60, ….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700338" y="4365625"/>
            <a:ext cx="55435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FFC000"/>
                </a:solidFill>
              </a:rPr>
              <a:t>Если а на </a:t>
            </a:r>
            <a:r>
              <a:rPr lang="en-US" sz="2800" b="1" i="1">
                <a:solidFill>
                  <a:srgbClr val="FFC000"/>
                </a:solidFill>
              </a:rPr>
              <a:t>b</a:t>
            </a:r>
            <a:r>
              <a:rPr lang="ru-RU" sz="2800" b="1" i="1">
                <a:solidFill>
                  <a:srgbClr val="FFC000"/>
                </a:solidFill>
              </a:rPr>
              <a:t> легко                                     Разделить желаем,                                                                         Значит,  </a:t>
            </a:r>
            <a:r>
              <a:rPr lang="en-US" sz="2800" b="1" i="1">
                <a:solidFill>
                  <a:srgbClr val="FFC000"/>
                </a:solidFill>
              </a:rPr>
              <a:t>b</a:t>
            </a:r>
            <a:r>
              <a:rPr lang="ru-RU" sz="2800" b="1" i="1">
                <a:solidFill>
                  <a:srgbClr val="FFC000"/>
                </a:solidFill>
              </a:rPr>
              <a:t> – делителем,                                                        а – кратным называем.</a:t>
            </a:r>
            <a:endParaRPr lang="ru-RU" sz="280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1079500"/>
          </a:xfrm>
        </p:spPr>
        <p:txBody>
          <a:bodyPr/>
          <a:lstStyle/>
          <a:p>
            <a:pPr marL="514350" indent="-514350">
              <a:buFontTx/>
              <a:buAutoNum type="arabicPeriod"/>
              <a:defRPr/>
            </a:pPr>
            <a:r>
              <a:rPr lang="ru-RU" sz="2800" dirty="0" smtClean="0">
                <a:solidFill>
                  <a:srgbClr val="FFC000"/>
                </a:solidFill>
              </a:rPr>
              <a:t>Запишите по два делителя чисел: </a:t>
            </a:r>
          </a:p>
          <a:p>
            <a:pPr marL="0" indent="0">
              <a:buFontTx/>
              <a:buNone/>
              <a:defRPr/>
            </a:pPr>
            <a:r>
              <a:rPr lang="ru-RU" sz="2800" b="1" dirty="0" smtClean="0">
                <a:solidFill>
                  <a:srgbClr val="FFC000"/>
                </a:solidFill>
              </a:rPr>
              <a:t>	</a:t>
            </a:r>
            <a:r>
              <a:rPr lang="ru-RU" sz="2800" b="1" dirty="0" smtClean="0">
                <a:solidFill>
                  <a:schemeClr val="accent3"/>
                </a:solidFill>
              </a:rPr>
              <a:t>24;  49:  31</a:t>
            </a:r>
            <a:r>
              <a:rPr lang="ru-RU" sz="2800" dirty="0" smtClean="0">
                <a:solidFill>
                  <a:schemeClr val="accent3"/>
                </a:solidFill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268413"/>
            <a:ext cx="9144000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 startAt="2"/>
              <a:defRPr/>
            </a:pPr>
            <a:r>
              <a:rPr lang="ru-RU" sz="2800" dirty="0">
                <a:solidFill>
                  <a:srgbClr val="FFC000"/>
                </a:solidFill>
                <a:latin typeface="+mn-lt"/>
              </a:rPr>
              <a:t>Запишите </a:t>
            </a:r>
            <a:r>
              <a:rPr lang="ru-RU" sz="2800" dirty="0">
                <a:solidFill>
                  <a:srgbClr val="FFC000"/>
                </a:solidFill>
                <a:latin typeface="+mn-lt"/>
              </a:rPr>
              <a:t>по два </a:t>
            </a:r>
            <a:r>
              <a:rPr lang="ru-RU" sz="2800" dirty="0">
                <a:solidFill>
                  <a:srgbClr val="FFC000"/>
                </a:solidFill>
                <a:latin typeface="+mn-lt"/>
              </a:rPr>
              <a:t>кратных </a:t>
            </a:r>
            <a:r>
              <a:rPr lang="ru-RU" sz="2800" dirty="0">
                <a:solidFill>
                  <a:srgbClr val="FFC000"/>
                </a:solidFill>
                <a:latin typeface="+mn-lt"/>
              </a:rPr>
              <a:t>числам: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FFC000"/>
                </a:solidFill>
                <a:latin typeface="+mn-lt"/>
              </a:rPr>
              <a:t>	</a:t>
            </a:r>
            <a:r>
              <a:rPr lang="ru-RU" sz="2800" b="1" dirty="0">
                <a:solidFill>
                  <a:schemeClr val="accent3"/>
                </a:solidFill>
                <a:latin typeface="+mn-lt"/>
              </a:rPr>
              <a:t>15</a:t>
            </a:r>
            <a:r>
              <a:rPr lang="ru-RU" sz="2800" b="1" dirty="0">
                <a:solidFill>
                  <a:schemeClr val="accent3"/>
                </a:solidFill>
                <a:latin typeface="+mn-lt"/>
              </a:rPr>
              <a:t>; 62</a:t>
            </a:r>
            <a:r>
              <a:rPr lang="ru-RU" sz="2800" b="1" dirty="0">
                <a:solidFill>
                  <a:schemeClr val="accent3"/>
                </a:solidFill>
                <a:latin typeface="+mn-lt"/>
              </a:rPr>
              <a:t>.</a:t>
            </a:r>
            <a:endParaRPr lang="ru-RU" sz="2800" b="1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0" y="2222500"/>
            <a:ext cx="9144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FontTx/>
              <a:buAutoNum type="arabicPeriod" startAt="3"/>
            </a:pPr>
            <a:r>
              <a:rPr lang="ru-RU" sz="2800">
                <a:solidFill>
                  <a:srgbClr val="FFC000"/>
                </a:solidFill>
              </a:rPr>
              <a:t>Верно ли высказывание ( </a:t>
            </a:r>
            <a:r>
              <a:rPr lang="ru-RU" sz="2800" u="sng">
                <a:solidFill>
                  <a:srgbClr val="FFC000"/>
                </a:solidFill>
              </a:rPr>
              <a:t>да</a:t>
            </a:r>
            <a:r>
              <a:rPr lang="ru-RU" sz="2800">
                <a:solidFill>
                  <a:srgbClr val="FFC000"/>
                </a:solidFill>
              </a:rPr>
              <a:t> или </a:t>
            </a:r>
            <a:r>
              <a:rPr lang="ru-RU" sz="2800" u="sng">
                <a:solidFill>
                  <a:srgbClr val="FFC000"/>
                </a:solidFill>
              </a:rPr>
              <a:t>нет</a:t>
            </a:r>
            <a:r>
              <a:rPr lang="ru-RU" sz="2800">
                <a:solidFill>
                  <a:srgbClr val="FFC000"/>
                </a:solidFill>
              </a:rPr>
              <a:t>):                           а) Не существует такого натурального числа, которое являлось бы делителем любого из  натуральных чисел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038600"/>
            <a:ext cx="9144000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FFC000"/>
                </a:solidFill>
                <a:latin typeface="+mn-lt"/>
              </a:rPr>
              <a:t> </a:t>
            </a:r>
            <a:r>
              <a:rPr lang="ru-RU" sz="2800" dirty="0">
                <a:solidFill>
                  <a:srgbClr val="FFC000"/>
                </a:solidFill>
                <a:latin typeface="+mn-lt"/>
              </a:rPr>
              <a:t>    б) Одним </a:t>
            </a:r>
            <a:r>
              <a:rPr lang="ru-RU" sz="2800" dirty="0">
                <a:solidFill>
                  <a:srgbClr val="FFC000"/>
                </a:solidFill>
                <a:latin typeface="+mn-lt"/>
              </a:rPr>
              <a:t>из кратных чисел</a:t>
            </a:r>
            <a:r>
              <a:rPr lang="en-US" sz="2800" dirty="0">
                <a:solidFill>
                  <a:srgbClr val="FFC000"/>
                </a:solidFill>
                <a:latin typeface="+mn-lt"/>
              </a:rPr>
              <a:t> </a:t>
            </a:r>
            <a:r>
              <a:rPr lang="ru-RU" sz="2800" b="1" dirty="0">
                <a:solidFill>
                  <a:schemeClr val="accent3"/>
                </a:solidFill>
                <a:latin typeface="+mn-lt"/>
              </a:rPr>
              <a:t>«</a:t>
            </a:r>
            <a:r>
              <a:rPr lang="en-US" sz="2800" b="1" dirty="0">
                <a:solidFill>
                  <a:schemeClr val="accent3"/>
                </a:solidFill>
                <a:latin typeface="+mn-lt"/>
              </a:rPr>
              <a:t>m</a:t>
            </a:r>
            <a:r>
              <a:rPr lang="ru-RU" sz="2800" b="1" dirty="0">
                <a:solidFill>
                  <a:schemeClr val="accent3"/>
                </a:solidFill>
                <a:latin typeface="+mn-lt"/>
              </a:rPr>
              <a:t>» </a:t>
            </a:r>
            <a:r>
              <a:rPr lang="ru-RU" sz="2800" dirty="0">
                <a:solidFill>
                  <a:srgbClr val="FFC000"/>
                </a:solidFill>
                <a:latin typeface="+mn-lt"/>
              </a:rPr>
              <a:t>является число </a:t>
            </a:r>
            <a:r>
              <a:rPr lang="ru-RU" sz="2800" dirty="0">
                <a:solidFill>
                  <a:srgbClr val="FFC000"/>
                </a:solidFill>
                <a:latin typeface="+mn-lt"/>
              </a:rPr>
              <a:t>  	</a:t>
            </a:r>
            <a:r>
              <a:rPr lang="ru-RU" sz="2800" b="1" dirty="0">
                <a:solidFill>
                  <a:schemeClr val="accent3"/>
                </a:solidFill>
                <a:latin typeface="+mn-lt"/>
              </a:rPr>
              <a:t>«</a:t>
            </a:r>
            <a:r>
              <a:rPr lang="en-US" sz="2800" b="1" dirty="0">
                <a:solidFill>
                  <a:schemeClr val="accent3"/>
                </a:solidFill>
                <a:latin typeface="+mn-lt"/>
              </a:rPr>
              <a:t>m</a:t>
            </a:r>
            <a:r>
              <a:rPr lang="ru-RU" sz="2800" b="1" dirty="0">
                <a:solidFill>
                  <a:schemeClr val="accent3"/>
                </a:solidFill>
                <a:latin typeface="+mn-lt"/>
              </a:rPr>
              <a:t>».                                                        </a:t>
            </a:r>
            <a:endParaRPr lang="ru-RU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07950" y="5006975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C000"/>
                </a:solidFill>
              </a:rPr>
              <a:t>     в) Любое натуральное число имеет бесконечно   	много делителей.</a:t>
            </a:r>
            <a:endParaRPr lang="ru-RU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Рисунок 2" descr="CAHZKWC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238" y="173038"/>
            <a:ext cx="8643937" cy="648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TextBox 3"/>
          <p:cNvSpPr txBox="1">
            <a:spLocks noChangeArrowheads="1"/>
          </p:cNvSpPr>
          <p:nvPr/>
        </p:nvSpPr>
        <p:spPr bwMode="auto">
          <a:xfrm>
            <a:off x="3071813" y="5072063"/>
            <a:ext cx="23574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</a:rPr>
              <a:t>Натуральные числа</a:t>
            </a:r>
          </a:p>
        </p:txBody>
      </p:sp>
      <p:sp>
        <p:nvSpPr>
          <p:cNvPr id="9" name="Полилиния 8"/>
          <p:cNvSpPr/>
          <p:nvPr/>
        </p:nvSpPr>
        <p:spPr>
          <a:xfrm>
            <a:off x="3357563" y="5429250"/>
            <a:ext cx="1814512" cy="509588"/>
          </a:xfrm>
          <a:custGeom>
            <a:avLst/>
            <a:gdLst>
              <a:gd name="connsiteX0" fmla="*/ 0 w 1814052"/>
              <a:gd name="connsiteY0" fmla="*/ 7980 h 509425"/>
              <a:gd name="connsiteX1" fmla="*/ 117988 w 1814052"/>
              <a:gd name="connsiteY1" fmla="*/ 22729 h 509425"/>
              <a:gd name="connsiteX2" fmla="*/ 147484 w 1814052"/>
              <a:gd name="connsiteY2" fmla="*/ 111219 h 509425"/>
              <a:gd name="connsiteX3" fmla="*/ 162233 w 1814052"/>
              <a:gd name="connsiteY3" fmla="*/ 214458 h 509425"/>
              <a:gd name="connsiteX4" fmla="*/ 235975 w 1814052"/>
              <a:gd name="connsiteY4" fmla="*/ 332445 h 509425"/>
              <a:gd name="connsiteX5" fmla="*/ 324465 w 1814052"/>
              <a:gd name="connsiteY5" fmla="*/ 391438 h 509425"/>
              <a:gd name="connsiteX6" fmla="*/ 368710 w 1814052"/>
              <a:gd name="connsiteY6" fmla="*/ 420935 h 509425"/>
              <a:gd name="connsiteX7" fmla="*/ 412955 w 1814052"/>
              <a:gd name="connsiteY7" fmla="*/ 450432 h 509425"/>
              <a:gd name="connsiteX8" fmla="*/ 471949 w 1814052"/>
              <a:gd name="connsiteY8" fmla="*/ 465180 h 509425"/>
              <a:gd name="connsiteX9" fmla="*/ 560439 w 1814052"/>
              <a:gd name="connsiteY9" fmla="*/ 494677 h 509425"/>
              <a:gd name="connsiteX10" fmla="*/ 663678 w 1814052"/>
              <a:gd name="connsiteY10" fmla="*/ 509425 h 509425"/>
              <a:gd name="connsiteX11" fmla="*/ 1238865 w 1814052"/>
              <a:gd name="connsiteY11" fmla="*/ 494677 h 509425"/>
              <a:gd name="connsiteX12" fmla="*/ 1342104 w 1814052"/>
              <a:gd name="connsiteY12" fmla="*/ 450432 h 509425"/>
              <a:gd name="connsiteX13" fmla="*/ 1386349 w 1814052"/>
              <a:gd name="connsiteY13" fmla="*/ 435683 h 509425"/>
              <a:gd name="connsiteX14" fmla="*/ 1445342 w 1814052"/>
              <a:gd name="connsiteY14" fmla="*/ 406187 h 509425"/>
              <a:gd name="connsiteX15" fmla="*/ 1489588 w 1814052"/>
              <a:gd name="connsiteY15" fmla="*/ 376690 h 509425"/>
              <a:gd name="connsiteX16" fmla="*/ 1548581 w 1814052"/>
              <a:gd name="connsiteY16" fmla="*/ 361941 h 509425"/>
              <a:gd name="connsiteX17" fmla="*/ 1607575 w 1814052"/>
              <a:gd name="connsiteY17" fmla="*/ 317696 h 509425"/>
              <a:gd name="connsiteX18" fmla="*/ 1696065 w 1814052"/>
              <a:gd name="connsiteY18" fmla="*/ 258703 h 509425"/>
              <a:gd name="connsiteX19" fmla="*/ 1784555 w 1814052"/>
              <a:gd name="connsiteY19" fmla="*/ 170212 h 509425"/>
              <a:gd name="connsiteX20" fmla="*/ 1814052 w 1814052"/>
              <a:gd name="connsiteY20" fmla="*/ 125967 h 50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14052" h="509425">
                <a:moveTo>
                  <a:pt x="0" y="7980"/>
                </a:moveTo>
                <a:cubicBezTo>
                  <a:pt x="39329" y="12896"/>
                  <a:pt x="85517" y="0"/>
                  <a:pt x="117988" y="22729"/>
                </a:cubicBezTo>
                <a:cubicBezTo>
                  <a:pt x="143460" y="40559"/>
                  <a:pt x="147484" y="111219"/>
                  <a:pt x="147484" y="111219"/>
                </a:cubicBezTo>
                <a:cubicBezTo>
                  <a:pt x="152400" y="145632"/>
                  <a:pt x="153086" y="180921"/>
                  <a:pt x="162233" y="214458"/>
                </a:cubicBezTo>
                <a:cubicBezTo>
                  <a:pt x="170209" y="243702"/>
                  <a:pt x="214891" y="313704"/>
                  <a:pt x="235975" y="332445"/>
                </a:cubicBezTo>
                <a:cubicBezTo>
                  <a:pt x="262471" y="355997"/>
                  <a:pt x="294968" y="371774"/>
                  <a:pt x="324465" y="391438"/>
                </a:cubicBezTo>
                <a:lnTo>
                  <a:pt x="368710" y="420935"/>
                </a:lnTo>
                <a:cubicBezTo>
                  <a:pt x="383458" y="430767"/>
                  <a:pt x="395759" y="446133"/>
                  <a:pt x="412955" y="450432"/>
                </a:cubicBezTo>
                <a:cubicBezTo>
                  <a:pt x="432620" y="455348"/>
                  <a:pt x="452534" y="459356"/>
                  <a:pt x="471949" y="465180"/>
                </a:cubicBezTo>
                <a:cubicBezTo>
                  <a:pt x="501730" y="474114"/>
                  <a:pt x="529659" y="490280"/>
                  <a:pt x="560439" y="494677"/>
                </a:cubicBezTo>
                <a:lnTo>
                  <a:pt x="663678" y="509425"/>
                </a:lnTo>
                <a:cubicBezTo>
                  <a:pt x="855407" y="504509"/>
                  <a:pt x="1047290" y="503799"/>
                  <a:pt x="1238865" y="494677"/>
                </a:cubicBezTo>
                <a:cubicBezTo>
                  <a:pt x="1264807" y="493442"/>
                  <a:pt x="1324588" y="457939"/>
                  <a:pt x="1342104" y="450432"/>
                </a:cubicBezTo>
                <a:cubicBezTo>
                  <a:pt x="1356393" y="444308"/>
                  <a:pt x="1372060" y="441807"/>
                  <a:pt x="1386349" y="435683"/>
                </a:cubicBezTo>
                <a:cubicBezTo>
                  <a:pt x="1406557" y="427023"/>
                  <a:pt x="1426253" y="417095"/>
                  <a:pt x="1445342" y="406187"/>
                </a:cubicBezTo>
                <a:cubicBezTo>
                  <a:pt x="1460732" y="397393"/>
                  <a:pt x="1473296" y="383673"/>
                  <a:pt x="1489588" y="376690"/>
                </a:cubicBezTo>
                <a:cubicBezTo>
                  <a:pt x="1508219" y="368705"/>
                  <a:pt x="1528917" y="366857"/>
                  <a:pt x="1548581" y="361941"/>
                </a:cubicBezTo>
                <a:cubicBezTo>
                  <a:pt x="1568246" y="347193"/>
                  <a:pt x="1587438" y="331792"/>
                  <a:pt x="1607575" y="317696"/>
                </a:cubicBezTo>
                <a:cubicBezTo>
                  <a:pt x="1636617" y="297367"/>
                  <a:pt x="1674795" y="287064"/>
                  <a:pt x="1696065" y="258703"/>
                </a:cubicBezTo>
                <a:cubicBezTo>
                  <a:pt x="1750945" y="185529"/>
                  <a:pt x="1719858" y="213344"/>
                  <a:pt x="1784555" y="170212"/>
                </a:cubicBezTo>
                <a:lnTo>
                  <a:pt x="1814052" y="125967"/>
                </a:ln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2928938" y="5786438"/>
            <a:ext cx="571500" cy="357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9" idx="9"/>
            <a:endCxn id="59401" idx="0"/>
          </p:cNvCxnSpPr>
          <p:nvPr/>
        </p:nvCxnSpPr>
        <p:spPr>
          <a:xfrm flipH="1">
            <a:off x="3714750" y="5924550"/>
            <a:ext cx="203200" cy="968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4357688" y="6000750"/>
            <a:ext cx="142875" cy="142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929188" y="5715000"/>
            <a:ext cx="714375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400" name="TextBox 19"/>
          <p:cNvSpPr txBox="1">
            <a:spLocks noChangeArrowheads="1"/>
          </p:cNvSpPr>
          <p:nvPr/>
        </p:nvSpPr>
        <p:spPr bwMode="auto">
          <a:xfrm>
            <a:off x="1714500" y="6092825"/>
            <a:ext cx="13573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0000"/>
                </a:solidFill>
              </a:rPr>
              <a:t>вычитание</a:t>
            </a:r>
          </a:p>
        </p:txBody>
      </p:sp>
      <p:sp>
        <p:nvSpPr>
          <p:cNvPr id="59401" name="TextBox 20"/>
          <p:cNvSpPr txBox="1">
            <a:spLocks noChangeArrowheads="1"/>
          </p:cNvSpPr>
          <p:nvPr/>
        </p:nvSpPr>
        <p:spPr bwMode="auto">
          <a:xfrm>
            <a:off x="2928938" y="6021388"/>
            <a:ext cx="15716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0000"/>
                </a:solidFill>
              </a:rPr>
              <a:t>сложение</a:t>
            </a:r>
          </a:p>
        </p:txBody>
      </p:sp>
      <p:sp>
        <p:nvSpPr>
          <p:cNvPr id="59402" name="TextBox 23"/>
          <p:cNvSpPr txBox="1">
            <a:spLocks noChangeArrowheads="1"/>
          </p:cNvSpPr>
          <p:nvPr/>
        </p:nvSpPr>
        <p:spPr bwMode="auto">
          <a:xfrm>
            <a:off x="4143375" y="6021388"/>
            <a:ext cx="14287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0000"/>
                </a:solidFill>
              </a:rPr>
              <a:t>умножение</a:t>
            </a:r>
          </a:p>
        </p:txBody>
      </p:sp>
      <p:sp>
        <p:nvSpPr>
          <p:cNvPr id="59403" name="TextBox 27"/>
          <p:cNvSpPr txBox="1">
            <a:spLocks noChangeArrowheads="1"/>
          </p:cNvSpPr>
          <p:nvPr/>
        </p:nvSpPr>
        <p:spPr bwMode="auto">
          <a:xfrm>
            <a:off x="5302250" y="5899150"/>
            <a:ext cx="12858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0000"/>
                </a:solidFill>
              </a:rPr>
              <a:t>деление</a:t>
            </a:r>
          </a:p>
        </p:txBody>
      </p:sp>
      <p:sp>
        <p:nvSpPr>
          <p:cNvPr id="59404" name="TextBox 29"/>
          <p:cNvSpPr txBox="1">
            <a:spLocks noChangeArrowheads="1"/>
          </p:cNvSpPr>
          <p:nvPr/>
        </p:nvSpPr>
        <p:spPr bwMode="auto">
          <a:xfrm>
            <a:off x="2928938" y="3929063"/>
            <a:ext cx="21431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</a:rPr>
              <a:t>Дробные </a:t>
            </a:r>
          </a:p>
          <a:p>
            <a:pPr algn="ctr"/>
            <a:r>
              <a:rPr lang="ru-RU" sz="2800" b="1">
                <a:solidFill>
                  <a:srgbClr val="C00000"/>
                </a:solidFill>
              </a:rPr>
              <a:t>числа</a:t>
            </a:r>
          </a:p>
        </p:txBody>
      </p:sp>
      <p:sp>
        <p:nvSpPr>
          <p:cNvPr id="31" name="Полилиния 30"/>
          <p:cNvSpPr/>
          <p:nvPr/>
        </p:nvSpPr>
        <p:spPr>
          <a:xfrm>
            <a:off x="4379913" y="3257550"/>
            <a:ext cx="884237" cy="871538"/>
          </a:xfrm>
          <a:custGeom>
            <a:avLst/>
            <a:gdLst>
              <a:gd name="connsiteX0" fmla="*/ 0 w 883655"/>
              <a:gd name="connsiteY0" fmla="*/ 872764 h 872764"/>
              <a:gd name="connsiteX1" fmla="*/ 73742 w 883655"/>
              <a:gd name="connsiteY1" fmla="*/ 769526 h 872764"/>
              <a:gd name="connsiteX2" fmla="*/ 117987 w 883655"/>
              <a:gd name="connsiteY2" fmla="*/ 754777 h 872764"/>
              <a:gd name="connsiteX3" fmla="*/ 191729 w 883655"/>
              <a:gd name="connsiteY3" fmla="*/ 622042 h 872764"/>
              <a:gd name="connsiteX4" fmla="*/ 235974 w 883655"/>
              <a:gd name="connsiteY4" fmla="*/ 577797 h 872764"/>
              <a:gd name="connsiteX5" fmla="*/ 309716 w 883655"/>
              <a:gd name="connsiteY5" fmla="*/ 504055 h 872764"/>
              <a:gd name="connsiteX6" fmla="*/ 339213 w 883655"/>
              <a:gd name="connsiteY6" fmla="*/ 459810 h 872764"/>
              <a:gd name="connsiteX7" fmla="*/ 427703 w 883655"/>
              <a:gd name="connsiteY7" fmla="*/ 400816 h 872764"/>
              <a:gd name="connsiteX8" fmla="*/ 471948 w 883655"/>
              <a:gd name="connsiteY8" fmla="*/ 371319 h 872764"/>
              <a:gd name="connsiteX9" fmla="*/ 516194 w 883655"/>
              <a:gd name="connsiteY9" fmla="*/ 341822 h 872764"/>
              <a:gd name="connsiteX10" fmla="*/ 634181 w 883655"/>
              <a:gd name="connsiteY10" fmla="*/ 253332 h 872764"/>
              <a:gd name="connsiteX11" fmla="*/ 722671 w 883655"/>
              <a:gd name="connsiteY11" fmla="*/ 194339 h 872764"/>
              <a:gd name="connsiteX12" fmla="*/ 766916 w 883655"/>
              <a:gd name="connsiteY12" fmla="*/ 150093 h 872764"/>
              <a:gd name="connsiteX13" fmla="*/ 855406 w 883655"/>
              <a:gd name="connsiteY13" fmla="*/ 32106 h 8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83655" h="872764">
                <a:moveTo>
                  <a:pt x="0" y="872764"/>
                </a:moveTo>
                <a:cubicBezTo>
                  <a:pt x="13450" y="852589"/>
                  <a:pt x="60022" y="780959"/>
                  <a:pt x="73742" y="769526"/>
                </a:cubicBezTo>
                <a:cubicBezTo>
                  <a:pt x="85685" y="759574"/>
                  <a:pt x="103239" y="759693"/>
                  <a:pt x="117987" y="754777"/>
                </a:cubicBezTo>
                <a:cubicBezTo>
                  <a:pt x="136533" y="699138"/>
                  <a:pt x="141015" y="672756"/>
                  <a:pt x="191729" y="622042"/>
                </a:cubicBezTo>
                <a:cubicBezTo>
                  <a:pt x="206477" y="607294"/>
                  <a:pt x="223851" y="594769"/>
                  <a:pt x="235974" y="577797"/>
                </a:cubicBezTo>
                <a:cubicBezTo>
                  <a:pt x="292926" y="498064"/>
                  <a:pt x="230116" y="530588"/>
                  <a:pt x="309716" y="504055"/>
                </a:cubicBezTo>
                <a:cubicBezTo>
                  <a:pt x="319548" y="489307"/>
                  <a:pt x="325873" y="471482"/>
                  <a:pt x="339213" y="459810"/>
                </a:cubicBezTo>
                <a:cubicBezTo>
                  <a:pt x="365892" y="436465"/>
                  <a:pt x="398206" y="420481"/>
                  <a:pt x="427703" y="400816"/>
                </a:cubicBezTo>
                <a:lnTo>
                  <a:pt x="471948" y="371319"/>
                </a:lnTo>
                <a:cubicBezTo>
                  <a:pt x="486697" y="361487"/>
                  <a:pt x="502013" y="352457"/>
                  <a:pt x="516194" y="341822"/>
                </a:cubicBezTo>
                <a:cubicBezTo>
                  <a:pt x="555523" y="312325"/>
                  <a:pt x="593276" y="280602"/>
                  <a:pt x="634181" y="253332"/>
                </a:cubicBezTo>
                <a:cubicBezTo>
                  <a:pt x="663678" y="233668"/>
                  <a:pt x="697604" y="219407"/>
                  <a:pt x="722671" y="194339"/>
                </a:cubicBezTo>
                <a:cubicBezTo>
                  <a:pt x="737419" y="179590"/>
                  <a:pt x="754111" y="166557"/>
                  <a:pt x="766916" y="150093"/>
                </a:cubicBezTo>
                <a:cubicBezTo>
                  <a:pt x="883655" y="0"/>
                  <a:pt x="781219" y="106295"/>
                  <a:pt x="855406" y="32106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rot="5400000" flipH="1" flipV="1">
            <a:off x="2963069" y="3178969"/>
            <a:ext cx="2073275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Полилиния 33"/>
          <p:cNvSpPr/>
          <p:nvPr/>
        </p:nvSpPr>
        <p:spPr>
          <a:xfrm>
            <a:off x="2212975" y="3981450"/>
            <a:ext cx="1568450" cy="192088"/>
          </a:xfrm>
          <a:custGeom>
            <a:avLst/>
            <a:gdLst>
              <a:gd name="connsiteX0" fmla="*/ 1533832 w 1569922"/>
              <a:gd name="connsiteY0" fmla="*/ 176980 h 191382"/>
              <a:gd name="connsiteX1" fmla="*/ 1371600 w 1569922"/>
              <a:gd name="connsiteY1" fmla="*/ 103238 h 191382"/>
              <a:gd name="connsiteX2" fmla="*/ 1327355 w 1569922"/>
              <a:gd name="connsiteY2" fmla="*/ 73741 h 191382"/>
              <a:gd name="connsiteX3" fmla="*/ 1238865 w 1569922"/>
              <a:gd name="connsiteY3" fmla="*/ 44245 h 191382"/>
              <a:gd name="connsiteX4" fmla="*/ 1194619 w 1569922"/>
              <a:gd name="connsiteY4" fmla="*/ 29496 h 191382"/>
              <a:gd name="connsiteX5" fmla="*/ 1135626 w 1569922"/>
              <a:gd name="connsiteY5" fmla="*/ 14748 h 191382"/>
              <a:gd name="connsiteX6" fmla="*/ 0 w 1569922"/>
              <a:gd name="connsiteY6" fmla="*/ 0 h 191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69922" h="191382">
                <a:moveTo>
                  <a:pt x="1533832" y="176980"/>
                </a:moveTo>
                <a:cubicBezTo>
                  <a:pt x="1357241" y="71026"/>
                  <a:pt x="1569922" y="191382"/>
                  <a:pt x="1371600" y="103238"/>
                </a:cubicBezTo>
                <a:cubicBezTo>
                  <a:pt x="1355402" y="96039"/>
                  <a:pt x="1343553" y="80940"/>
                  <a:pt x="1327355" y="73741"/>
                </a:cubicBezTo>
                <a:cubicBezTo>
                  <a:pt x="1298943" y="61113"/>
                  <a:pt x="1268362" y="54077"/>
                  <a:pt x="1238865" y="44245"/>
                </a:cubicBezTo>
                <a:cubicBezTo>
                  <a:pt x="1224116" y="39329"/>
                  <a:pt x="1209701" y="33267"/>
                  <a:pt x="1194619" y="29496"/>
                </a:cubicBezTo>
                <a:cubicBezTo>
                  <a:pt x="1174955" y="24580"/>
                  <a:pt x="1155889" y="15261"/>
                  <a:pt x="1135626" y="14748"/>
                </a:cubicBezTo>
                <a:cubicBezTo>
                  <a:pt x="757173" y="5167"/>
                  <a:pt x="378574" y="0"/>
                  <a:pt x="0" y="0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28938" y="1643063"/>
            <a:ext cx="2357437" cy="64611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</a:rPr>
              <a:t>Решение задач и уравнений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929188" y="2857500"/>
            <a:ext cx="1857375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</a:rPr>
              <a:t>Десятичные </a:t>
            </a:r>
          </a:p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</a:rPr>
              <a:t>дроби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0063" y="3571875"/>
            <a:ext cx="2000250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</a:rPr>
              <a:t>Обыкновенные дроби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214438" y="2500313"/>
            <a:ext cx="2214562" cy="64611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rgbClr val="C00000"/>
                </a:solidFill>
              </a:rPr>
              <a:t>Среднее</a:t>
            </a:r>
          </a:p>
          <a:p>
            <a:pPr algn="ctr">
              <a:defRPr/>
            </a:pPr>
            <a:r>
              <a:rPr lang="ru-RU" b="1" i="1" dirty="0">
                <a:solidFill>
                  <a:srgbClr val="C00000"/>
                </a:solidFill>
              </a:rPr>
              <a:t>арифметическое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572000" y="2357438"/>
            <a:ext cx="1714500" cy="36988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C00000"/>
                </a:solidFill>
              </a:rPr>
              <a:t>Проценты</a:t>
            </a:r>
          </a:p>
        </p:txBody>
      </p:sp>
      <p:sp>
        <p:nvSpPr>
          <p:cNvPr id="59413" name="TextBox 43"/>
          <p:cNvSpPr txBox="1">
            <a:spLocks noChangeArrowheads="1"/>
          </p:cNvSpPr>
          <p:nvPr/>
        </p:nvSpPr>
        <p:spPr bwMode="auto">
          <a:xfrm>
            <a:off x="785813" y="2214563"/>
            <a:ext cx="5413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59414" name="TextBox 44"/>
          <p:cNvSpPr txBox="1">
            <a:spLocks noChangeArrowheads="1"/>
          </p:cNvSpPr>
          <p:nvPr/>
        </p:nvSpPr>
        <p:spPr bwMode="auto">
          <a:xfrm>
            <a:off x="928688" y="1785938"/>
            <a:ext cx="1143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е</a:t>
            </a:r>
          </a:p>
        </p:txBody>
      </p:sp>
      <p:sp>
        <p:nvSpPr>
          <p:cNvPr id="59415" name="TextBox 46"/>
          <p:cNvSpPr txBox="1">
            <a:spLocks noChangeArrowheads="1"/>
          </p:cNvSpPr>
          <p:nvPr/>
        </p:nvSpPr>
        <p:spPr bwMode="auto">
          <a:xfrm>
            <a:off x="1428750" y="1357313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о</a:t>
            </a:r>
          </a:p>
        </p:txBody>
      </p:sp>
      <p:sp>
        <p:nvSpPr>
          <p:cNvPr id="59416" name="TextBox 48"/>
          <p:cNvSpPr txBox="1">
            <a:spLocks noChangeArrowheads="1"/>
          </p:cNvSpPr>
          <p:nvPr/>
        </p:nvSpPr>
        <p:spPr bwMode="auto">
          <a:xfrm>
            <a:off x="1857375" y="1071563"/>
            <a:ext cx="928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м</a:t>
            </a:r>
          </a:p>
        </p:txBody>
      </p:sp>
      <p:sp>
        <p:nvSpPr>
          <p:cNvPr id="59417" name="TextBox 50"/>
          <p:cNvSpPr txBox="1">
            <a:spLocks noChangeArrowheads="1"/>
          </p:cNvSpPr>
          <p:nvPr/>
        </p:nvSpPr>
        <p:spPr bwMode="auto">
          <a:xfrm>
            <a:off x="2500313" y="78581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е</a:t>
            </a:r>
          </a:p>
        </p:txBody>
      </p:sp>
      <p:sp>
        <p:nvSpPr>
          <p:cNvPr id="59418" name="TextBox 51"/>
          <p:cNvSpPr txBox="1">
            <a:spLocks noChangeArrowheads="1"/>
          </p:cNvSpPr>
          <p:nvPr/>
        </p:nvSpPr>
        <p:spPr bwMode="auto">
          <a:xfrm>
            <a:off x="3071813" y="500063"/>
            <a:ext cx="928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т</a:t>
            </a:r>
          </a:p>
        </p:txBody>
      </p:sp>
      <p:sp>
        <p:nvSpPr>
          <p:cNvPr id="59419" name="TextBox 52"/>
          <p:cNvSpPr txBox="1">
            <a:spLocks noChangeArrowheads="1"/>
          </p:cNvSpPr>
          <p:nvPr/>
        </p:nvSpPr>
        <p:spPr bwMode="auto">
          <a:xfrm>
            <a:off x="3571875" y="357188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р</a:t>
            </a:r>
          </a:p>
        </p:txBody>
      </p:sp>
      <p:sp>
        <p:nvSpPr>
          <p:cNvPr id="59420" name="TextBox 53"/>
          <p:cNvSpPr txBox="1">
            <a:spLocks noChangeArrowheads="1"/>
          </p:cNvSpPr>
          <p:nvPr/>
        </p:nvSpPr>
        <p:spPr bwMode="auto">
          <a:xfrm>
            <a:off x="4214813" y="285750"/>
            <a:ext cx="1214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и</a:t>
            </a:r>
          </a:p>
        </p:txBody>
      </p:sp>
      <p:sp>
        <p:nvSpPr>
          <p:cNvPr id="59421" name="TextBox 54"/>
          <p:cNvSpPr txBox="1">
            <a:spLocks noChangeArrowheads="1"/>
          </p:cNvSpPr>
          <p:nvPr/>
        </p:nvSpPr>
        <p:spPr bwMode="auto">
          <a:xfrm>
            <a:off x="4857750" y="428625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ч</a:t>
            </a:r>
          </a:p>
        </p:txBody>
      </p:sp>
      <p:sp>
        <p:nvSpPr>
          <p:cNvPr id="59422" name="TextBox 55"/>
          <p:cNvSpPr txBox="1">
            <a:spLocks noChangeArrowheads="1"/>
          </p:cNvSpPr>
          <p:nvPr/>
        </p:nvSpPr>
        <p:spPr bwMode="auto">
          <a:xfrm>
            <a:off x="5429250" y="714375"/>
            <a:ext cx="1357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е</a:t>
            </a:r>
          </a:p>
        </p:txBody>
      </p:sp>
      <p:sp>
        <p:nvSpPr>
          <p:cNvPr id="59423" name="TextBox 56"/>
          <p:cNvSpPr txBox="1">
            <a:spLocks noChangeArrowheads="1"/>
          </p:cNvSpPr>
          <p:nvPr/>
        </p:nvSpPr>
        <p:spPr bwMode="auto">
          <a:xfrm>
            <a:off x="5857875" y="1071563"/>
            <a:ext cx="928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с</a:t>
            </a:r>
          </a:p>
        </p:txBody>
      </p:sp>
      <p:sp>
        <p:nvSpPr>
          <p:cNvPr id="59424" name="TextBox 57"/>
          <p:cNvSpPr txBox="1">
            <a:spLocks noChangeArrowheads="1"/>
          </p:cNvSpPr>
          <p:nvPr/>
        </p:nvSpPr>
        <p:spPr bwMode="auto">
          <a:xfrm>
            <a:off x="6143625" y="1428750"/>
            <a:ext cx="1643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к</a:t>
            </a:r>
          </a:p>
        </p:txBody>
      </p:sp>
      <p:sp>
        <p:nvSpPr>
          <p:cNvPr id="59425" name="TextBox 59"/>
          <p:cNvSpPr txBox="1">
            <a:spLocks noChangeArrowheads="1"/>
          </p:cNvSpPr>
          <p:nvPr/>
        </p:nvSpPr>
        <p:spPr bwMode="auto">
          <a:xfrm>
            <a:off x="6572250" y="1857375"/>
            <a:ext cx="1214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C00000"/>
                </a:solidFill>
              </a:rPr>
              <a:t>и</a:t>
            </a:r>
            <a:endParaRPr lang="ru-RU" sz="4000">
              <a:solidFill>
                <a:srgbClr val="C00000"/>
              </a:solidFill>
            </a:endParaRPr>
          </a:p>
        </p:txBody>
      </p:sp>
      <p:sp>
        <p:nvSpPr>
          <p:cNvPr id="59426" name="TextBox 60"/>
          <p:cNvSpPr txBox="1">
            <a:spLocks noChangeArrowheads="1"/>
          </p:cNvSpPr>
          <p:nvPr/>
        </p:nvSpPr>
        <p:spPr bwMode="auto">
          <a:xfrm>
            <a:off x="7000875" y="2143125"/>
            <a:ext cx="1000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й</a:t>
            </a:r>
          </a:p>
        </p:txBody>
      </p:sp>
      <p:sp>
        <p:nvSpPr>
          <p:cNvPr id="59427" name="TextBox 63"/>
          <p:cNvSpPr txBox="1">
            <a:spLocks noChangeArrowheads="1"/>
          </p:cNvSpPr>
          <p:nvPr/>
        </p:nvSpPr>
        <p:spPr bwMode="auto">
          <a:xfrm>
            <a:off x="3214688" y="928688"/>
            <a:ext cx="2286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</a:rPr>
              <a:t>материал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500688" y="3929063"/>
            <a:ext cx="2095500" cy="555625"/>
          </a:xfrm>
          <a:prstGeom prst="rect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>
                <a:solidFill>
                  <a:srgbClr val="C00000"/>
                </a:solidFill>
              </a:rPr>
              <a:t>Делители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039813" y="4484688"/>
            <a:ext cx="1817687" cy="541337"/>
          </a:xfrm>
          <a:prstGeom prst="rect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>
                <a:solidFill>
                  <a:srgbClr val="FF0000"/>
                </a:solidFill>
              </a:rPr>
              <a:t>Кратные</a:t>
            </a:r>
          </a:p>
        </p:txBody>
      </p:sp>
      <p:pic>
        <p:nvPicPr>
          <p:cNvPr id="59430" name="Picture 2" descr="G:\Урок т.Нина\girl_book.gif">
            <a:hlinkClick r:id="rId3" action="ppaction://hlinkpres?slideindex=1&amp;slidetitle=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37450" y="4843463"/>
            <a:ext cx="1355725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4000" dirty="0" smtClean="0">
                <a:solidFill>
                  <a:schemeClr val="accent3"/>
                </a:solidFill>
              </a:rPr>
              <a:t>Домашнее задание</a:t>
            </a:r>
            <a:endParaRPr lang="ru-RU" dirty="0" smtClean="0">
              <a:solidFill>
                <a:srgbClr val="FFC000"/>
              </a:solidFill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ru-RU" dirty="0" smtClean="0">
                <a:solidFill>
                  <a:srgbClr val="FFC000"/>
                </a:solidFill>
              </a:rPr>
              <a:t>П. 1 (учить, отвечать на вопросы).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dirty="0" smtClean="0">
                <a:solidFill>
                  <a:srgbClr val="FFC000"/>
                </a:solidFill>
              </a:rPr>
              <a:t>Стр. 5 – орфография.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dirty="0" smtClean="0">
                <a:solidFill>
                  <a:srgbClr val="FFC000"/>
                </a:solidFill>
              </a:rPr>
              <a:t>№№  26, 27, 29.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dirty="0" smtClean="0">
                <a:solidFill>
                  <a:srgbClr val="FFC000"/>
                </a:solidFill>
              </a:rPr>
              <a:t>Творческое задание: стихотворение    или мини - сказка по теме </a:t>
            </a:r>
          </a:p>
          <a:p>
            <a:pPr marL="0" indent="0" algn="ctr">
              <a:buFontTx/>
              <a:buNone/>
              <a:defRPr/>
            </a:pPr>
            <a:r>
              <a:rPr lang="ru-RU" dirty="0" smtClean="0">
                <a:solidFill>
                  <a:srgbClr val="FFC000"/>
                </a:solidFill>
              </a:rPr>
              <a:t>«ДЕЛИТЕЛИ И КРАТНЫЕ».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171450"/>
            <a:ext cx="3713163" cy="1098550"/>
          </a:xfrm>
          <a:prstGeom prst="rect">
            <a:avLst/>
          </a:prstGeom>
          <a:noFill/>
        </p:spPr>
      </p:pic>
      <p:pic>
        <p:nvPicPr>
          <p:cNvPr id="5" name="Picture 4" descr="Photo-007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3050" y="3816350"/>
            <a:ext cx="3516313" cy="2640013"/>
          </a:xfrm>
          <a:prstGeom prst="rect">
            <a:avLst/>
          </a:prstGeom>
          <a:noFill/>
        </p:spPr>
      </p:pic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1128713" y="5438775"/>
            <a:ext cx="42322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C000"/>
                </a:solidFill>
              </a:rPr>
              <a:t>Учитель математики и информатики</a:t>
            </a:r>
          </a:p>
          <a:p>
            <a:r>
              <a:rPr lang="ru-RU">
                <a:solidFill>
                  <a:srgbClr val="FFC000"/>
                </a:solidFill>
              </a:rPr>
              <a:t>первой квалификационной категории</a:t>
            </a:r>
          </a:p>
          <a:p>
            <a:r>
              <a:rPr lang="ru-RU">
                <a:solidFill>
                  <a:srgbClr val="FFC000"/>
                </a:solidFill>
              </a:rPr>
              <a:t>Ульянова Н.В.</a:t>
            </a:r>
          </a:p>
        </p:txBody>
      </p:sp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5232400" y="2971800"/>
            <a:ext cx="3759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C000"/>
                </a:solidFill>
              </a:rPr>
              <a:t>Учитель математики высшей квалификационной категории</a:t>
            </a:r>
          </a:p>
          <a:p>
            <a:r>
              <a:rPr lang="ru-RU">
                <a:solidFill>
                  <a:srgbClr val="FFC000"/>
                </a:solidFill>
              </a:rPr>
              <a:t>Лазарева С.И.</a:t>
            </a:r>
          </a:p>
        </p:txBody>
      </p:sp>
      <p:pic>
        <p:nvPicPr>
          <p:cNvPr id="14342" name="Picture 6" descr="C:\Documents and Settings\Учитель\Рабочий стол\фото\DSC001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51438" y="-6350"/>
            <a:ext cx="4078287" cy="3060700"/>
          </a:xfrm>
          <a:prstGeom prst="rect">
            <a:avLst/>
          </a:prstGeom>
          <a:noFill/>
        </p:spPr>
      </p:pic>
      <p:pic>
        <p:nvPicPr>
          <p:cNvPr id="32775" name="Picture 7" descr="F:\фото 01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0" y="749300"/>
            <a:ext cx="3919538" cy="2938463"/>
          </a:xfrm>
          <a:prstGeom prst="rect">
            <a:avLst/>
          </a:prstGeom>
          <a:noFill/>
        </p:spPr>
      </p:pic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87313" y="3683000"/>
            <a:ext cx="3759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C000"/>
                </a:solidFill>
              </a:rPr>
              <a:t>Учитель математики высшей квалификационной категории</a:t>
            </a:r>
          </a:p>
          <a:p>
            <a:r>
              <a:rPr lang="ru-RU">
                <a:solidFill>
                  <a:srgbClr val="FFC000"/>
                </a:solidFill>
              </a:rPr>
              <a:t>Суханова Н.А.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6084888" y="6389688"/>
            <a:ext cx="30591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C000"/>
                </a:solidFill>
              </a:rPr>
              <a:t>МОУ СОШ №21 </a:t>
            </a:r>
          </a:p>
        </p:txBody>
      </p:sp>
    </p:spTree>
  </p:cSld>
  <p:clrMapOvr>
    <a:masterClrMapping/>
  </p:clrMapOvr>
  <p:transition spd="slow" advClick="0" advTm="2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Прямоугольник 1"/>
          <p:cNvSpPr>
            <a:spLocks noChangeArrowheads="1"/>
          </p:cNvSpPr>
          <p:nvPr/>
        </p:nvSpPr>
        <p:spPr bwMode="auto">
          <a:xfrm>
            <a:off x="0" y="476250"/>
            <a:ext cx="9144000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C000"/>
                </a:solidFill>
              </a:rPr>
              <a:t>Используемый материал:</a:t>
            </a:r>
            <a:endParaRPr lang="ru-RU" sz="2000">
              <a:solidFill>
                <a:srgbClr val="FFC000"/>
              </a:solidFill>
            </a:endParaRPr>
          </a:p>
          <a:p>
            <a:r>
              <a:rPr lang="ru-RU" sz="2000">
                <a:solidFill>
                  <a:srgbClr val="FFC000"/>
                </a:solidFill>
              </a:rPr>
              <a:t/>
            </a:r>
            <a:br>
              <a:rPr lang="ru-RU" sz="2000">
                <a:solidFill>
                  <a:srgbClr val="FFC000"/>
                </a:solidFill>
              </a:rPr>
            </a:br>
            <a:r>
              <a:rPr lang="ru-RU" sz="2000" b="1">
                <a:solidFill>
                  <a:srgbClr val="FFC000"/>
                </a:solidFill>
              </a:rPr>
              <a:t>1. Виленкин</a:t>
            </a:r>
            <a:r>
              <a:rPr lang="ru-RU" sz="2000">
                <a:solidFill>
                  <a:srgbClr val="FFC000"/>
                </a:solidFill>
              </a:rPr>
              <a:t> Н.Я., Жохов В.И., Чесноков А.С., Шварцбурд С.И. - Математика: </a:t>
            </a:r>
            <a:r>
              <a:rPr lang="ru-RU" sz="2000" b="1">
                <a:solidFill>
                  <a:srgbClr val="FFC000"/>
                </a:solidFill>
              </a:rPr>
              <a:t>Учебник</a:t>
            </a:r>
            <a:r>
              <a:rPr lang="ru-RU" sz="2000">
                <a:solidFill>
                  <a:srgbClr val="FFC000"/>
                </a:solidFill>
              </a:rPr>
              <a:t> для </a:t>
            </a:r>
            <a:r>
              <a:rPr lang="ru-RU" sz="2000" b="1">
                <a:solidFill>
                  <a:srgbClr val="FFC000"/>
                </a:solidFill>
              </a:rPr>
              <a:t>6</a:t>
            </a:r>
            <a:r>
              <a:rPr lang="ru-RU" sz="2000">
                <a:solidFill>
                  <a:srgbClr val="FFC000"/>
                </a:solidFill>
              </a:rPr>
              <a:t> </a:t>
            </a:r>
            <a:r>
              <a:rPr lang="ru-RU" sz="2000" b="1">
                <a:solidFill>
                  <a:srgbClr val="FFC000"/>
                </a:solidFill>
              </a:rPr>
              <a:t>класса</a:t>
            </a:r>
            <a:r>
              <a:rPr lang="ru-RU" sz="2000">
                <a:solidFill>
                  <a:srgbClr val="FFC000"/>
                </a:solidFill>
              </a:rPr>
              <a:t> общеобразовательных учреждений </a:t>
            </a:r>
            <a:r>
              <a:rPr lang="ru-RU" sz="2000" u="sng">
                <a:solidFill>
                  <a:srgbClr val="FFC000"/>
                </a:solidFill>
              </a:rPr>
              <a:t>.</a:t>
            </a:r>
            <a:endParaRPr lang="ru-RU" sz="2000">
              <a:solidFill>
                <a:srgbClr val="FFC000"/>
              </a:solidFill>
            </a:endParaRPr>
          </a:p>
          <a:p>
            <a:r>
              <a:rPr lang="ru-RU" sz="2000" b="1">
                <a:solidFill>
                  <a:srgbClr val="FFC000"/>
                </a:solidFill>
              </a:rPr>
              <a:t>2. Чесноков А.С., Нешков К.И. Дидактические материалы по математике для 6 класса.</a:t>
            </a:r>
            <a:r>
              <a:rPr lang="ru-RU" sz="2000">
                <a:solidFill>
                  <a:srgbClr val="FFC000"/>
                </a:solidFill>
              </a:rPr>
              <a:t>М.: Классикс Стиль, 2007. - 160 с.</a:t>
            </a:r>
          </a:p>
          <a:p>
            <a:r>
              <a:rPr lang="ru-RU" sz="2000" b="1">
                <a:solidFill>
                  <a:srgbClr val="FFC000"/>
                </a:solidFill>
              </a:rPr>
              <a:t>3. Жохов В.И. Преподавание математики в 5 и 6 классах: Методические рекомендации для учителя к учебникам Н. Я. Виленкина, В. И. Жохова, А. С. Чеснокова, С. И. Шварцбурда. — М.: Русское слово, 1999.157 с.</a:t>
            </a:r>
            <a:endParaRPr lang="en-US" sz="2000" b="1">
              <a:solidFill>
                <a:srgbClr val="FFC000"/>
              </a:solidFill>
            </a:endParaRPr>
          </a:p>
          <a:p>
            <a:r>
              <a:rPr lang="ru-RU" sz="2000" b="1">
                <a:solidFill>
                  <a:srgbClr val="FFC000"/>
                </a:solidFill>
              </a:rPr>
              <a:t>4. </a:t>
            </a:r>
            <a:r>
              <a:rPr lang="en-US" sz="2000" b="1">
                <a:solidFill>
                  <a:srgbClr val="FFC000"/>
                </a:solidFill>
              </a:rPr>
              <a:t>Digital.1september.ru</a:t>
            </a:r>
            <a:endParaRPr lang="ru-RU" sz="2000">
              <a:solidFill>
                <a:srgbClr val="FFC000"/>
              </a:solidFill>
            </a:endParaRPr>
          </a:p>
          <a:p>
            <a:endParaRPr lang="en-US" sz="2000" b="1">
              <a:solidFill>
                <a:srgbClr val="FFC000"/>
              </a:solidFill>
            </a:endParaRPr>
          </a:p>
          <a:p>
            <a:endParaRPr lang="ru-RU" sz="200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908050"/>
            <a:ext cx="6959600" cy="52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Рисунок 2" descr="CAHZKWC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238" y="173038"/>
            <a:ext cx="8643937" cy="648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TextBox 3"/>
          <p:cNvSpPr txBox="1">
            <a:spLocks noChangeArrowheads="1"/>
          </p:cNvSpPr>
          <p:nvPr/>
        </p:nvSpPr>
        <p:spPr bwMode="auto">
          <a:xfrm>
            <a:off x="3071813" y="5072063"/>
            <a:ext cx="23574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</a:rPr>
              <a:t>Натуральные числа</a:t>
            </a:r>
          </a:p>
        </p:txBody>
      </p:sp>
      <p:sp>
        <p:nvSpPr>
          <p:cNvPr id="9" name="Полилиния 8"/>
          <p:cNvSpPr/>
          <p:nvPr/>
        </p:nvSpPr>
        <p:spPr>
          <a:xfrm>
            <a:off x="3357563" y="5429250"/>
            <a:ext cx="1814512" cy="509588"/>
          </a:xfrm>
          <a:custGeom>
            <a:avLst/>
            <a:gdLst>
              <a:gd name="connsiteX0" fmla="*/ 0 w 1814052"/>
              <a:gd name="connsiteY0" fmla="*/ 7980 h 509425"/>
              <a:gd name="connsiteX1" fmla="*/ 117988 w 1814052"/>
              <a:gd name="connsiteY1" fmla="*/ 22729 h 509425"/>
              <a:gd name="connsiteX2" fmla="*/ 147484 w 1814052"/>
              <a:gd name="connsiteY2" fmla="*/ 111219 h 509425"/>
              <a:gd name="connsiteX3" fmla="*/ 162233 w 1814052"/>
              <a:gd name="connsiteY3" fmla="*/ 214458 h 509425"/>
              <a:gd name="connsiteX4" fmla="*/ 235975 w 1814052"/>
              <a:gd name="connsiteY4" fmla="*/ 332445 h 509425"/>
              <a:gd name="connsiteX5" fmla="*/ 324465 w 1814052"/>
              <a:gd name="connsiteY5" fmla="*/ 391438 h 509425"/>
              <a:gd name="connsiteX6" fmla="*/ 368710 w 1814052"/>
              <a:gd name="connsiteY6" fmla="*/ 420935 h 509425"/>
              <a:gd name="connsiteX7" fmla="*/ 412955 w 1814052"/>
              <a:gd name="connsiteY7" fmla="*/ 450432 h 509425"/>
              <a:gd name="connsiteX8" fmla="*/ 471949 w 1814052"/>
              <a:gd name="connsiteY8" fmla="*/ 465180 h 509425"/>
              <a:gd name="connsiteX9" fmla="*/ 560439 w 1814052"/>
              <a:gd name="connsiteY9" fmla="*/ 494677 h 509425"/>
              <a:gd name="connsiteX10" fmla="*/ 663678 w 1814052"/>
              <a:gd name="connsiteY10" fmla="*/ 509425 h 509425"/>
              <a:gd name="connsiteX11" fmla="*/ 1238865 w 1814052"/>
              <a:gd name="connsiteY11" fmla="*/ 494677 h 509425"/>
              <a:gd name="connsiteX12" fmla="*/ 1342104 w 1814052"/>
              <a:gd name="connsiteY12" fmla="*/ 450432 h 509425"/>
              <a:gd name="connsiteX13" fmla="*/ 1386349 w 1814052"/>
              <a:gd name="connsiteY13" fmla="*/ 435683 h 509425"/>
              <a:gd name="connsiteX14" fmla="*/ 1445342 w 1814052"/>
              <a:gd name="connsiteY14" fmla="*/ 406187 h 509425"/>
              <a:gd name="connsiteX15" fmla="*/ 1489588 w 1814052"/>
              <a:gd name="connsiteY15" fmla="*/ 376690 h 509425"/>
              <a:gd name="connsiteX16" fmla="*/ 1548581 w 1814052"/>
              <a:gd name="connsiteY16" fmla="*/ 361941 h 509425"/>
              <a:gd name="connsiteX17" fmla="*/ 1607575 w 1814052"/>
              <a:gd name="connsiteY17" fmla="*/ 317696 h 509425"/>
              <a:gd name="connsiteX18" fmla="*/ 1696065 w 1814052"/>
              <a:gd name="connsiteY18" fmla="*/ 258703 h 509425"/>
              <a:gd name="connsiteX19" fmla="*/ 1784555 w 1814052"/>
              <a:gd name="connsiteY19" fmla="*/ 170212 h 509425"/>
              <a:gd name="connsiteX20" fmla="*/ 1814052 w 1814052"/>
              <a:gd name="connsiteY20" fmla="*/ 125967 h 50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14052" h="509425">
                <a:moveTo>
                  <a:pt x="0" y="7980"/>
                </a:moveTo>
                <a:cubicBezTo>
                  <a:pt x="39329" y="12896"/>
                  <a:pt x="85517" y="0"/>
                  <a:pt x="117988" y="22729"/>
                </a:cubicBezTo>
                <a:cubicBezTo>
                  <a:pt x="143460" y="40559"/>
                  <a:pt x="147484" y="111219"/>
                  <a:pt x="147484" y="111219"/>
                </a:cubicBezTo>
                <a:cubicBezTo>
                  <a:pt x="152400" y="145632"/>
                  <a:pt x="153086" y="180921"/>
                  <a:pt x="162233" y="214458"/>
                </a:cubicBezTo>
                <a:cubicBezTo>
                  <a:pt x="170209" y="243702"/>
                  <a:pt x="214891" y="313704"/>
                  <a:pt x="235975" y="332445"/>
                </a:cubicBezTo>
                <a:cubicBezTo>
                  <a:pt x="262471" y="355997"/>
                  <a:pt x="294968" y="371774"/>
                  <a:pt x="324465" y="391438"/>
                </a:cubicBezTo>
                <a:lnTo>
                  <a:pt x="368710" y="420935"/>
                </a:lnTo>
                <a:cubicBezTo>
                  <a:pt x="383458" y="430767"/>
                  <a:pt x="395759" y="446133"/>
                  <a:pt x="412955" y="450432"/>
                </a:cubicBezTo>
                <a:cubicBezTo>
                  <a:pt x="432620" y="455348"/>
                  <a:pt x="452534" y="459356"/>
                  <a:pt x="471949" y="465180"/>
                </a:cubicBezTo>
                <a:cubicBezTo>
                  <a:pt x="501730" y="474114"/>
                  <a:pt x="529659" y="490280"/>
                  <a:pt x="560439" y="494677"/>
                </a:cubicBezTo>
                <a:lnTo>
                  <a:pt x="663678" y="509425"/>
                </a:lnTo>
                <a:cubicBezTo>
                  <a:pt x="855407" y="504509"/>
                  <a:pt x="1047290" y="503799"/>
                  <a:pt x="1238865" y="494677"/>
                </a:cubicBezTo>
                <a:cubicBezTo>
                  <a:pt x="1264807" y="493442"/>
                  <a:pt x="1324588" y="457939"/>
                  <a:pt x="1342104" y="450432"/>
                </a:cubicBezTo>
                <a:cubicBezTo>
                  <a:pt x="1356393" y="444308"/>
                  <a:pt x="1372060" y="441807"/>
                  <a:pt x="1386349" y="435683"/>
                </a:cubicBezTo>
                <a:cubicBezTo>
                  <a:pt x="1406557" y="427023"/>
                  <a:pt x="1426253" y="417095"/>
                  <a:pt x="1445342" y="406187"/>
                </a:cubicBezTo>
                <a:cubicBezTo>
                  <a:pt x="1460732" y="397393"/>
                  <a:pt x="1473296" y="383673"/>
                  <a:pt x="1489588" y="376690"/>
                </a:cubicBezTo>
                <a:cubicBezTo>
                  <a:pt x="1508219" y="368705"/>
                  <a:pt x="1528917" y="366857"/>
                  <a:pt x="1548581" y="361941"/>
                </a:cubicBezTo>
                <a:cubicBezTo>
                  <a:pt x="1568246" y="347193"/>
                  <a:pt x="1587438" y="331792"/>
                  <a:pt x="1607575" y="317696"/>
                </a:cubicBezTo>
                <a:cubicBezTo>
                  <a:pt x="1636617" y="297367"/>
                  <a:pt x="1674795" y="287064"/>
                  <a:pt x="1696065" y="258703"/>
                </a:cubicBezTo>
                <a:cubicBezTo>
                  <a:pt x="1750945" y="185529"/>
                  <a:pt x="1719858" y="213344"/>
                  <a:pt x="1784555" y="170212"/>
                </a:cubicBezTo>
                <a:lnTo>
                  <a:pt x="1814052" y="125967"/>
                </a:ln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2928938" y="5786438"/>
            <a:ext cx="571500" cy="357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9" idx="9"/>
            <a:endCxn id="47113" idx="0"/>
          </p:cNvCxnSpPr>
          <p:nvPr/>
        </p:nvCxnSpPr>
        <p:spPr>
          <a:xfrm flipH="1">
            <a:off x="3786188" y="5924550"/>
            <a:ext cx="131762" cy="968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4357688" y="6000750"/>
            <a:ext cx="142875" cy="142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929188" y="5715000"/>
            <a:ext cx="714375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112" name="TextBox 19"/>
          <p:cNvSpPr txBox="1">
            <a:spLocks noChangeArrowheads="1"/>
          </p:cNvSpPr>
          <p:nvPr/>
        </p:nvSpPr>
        <p:spPr bwMode="auto">
          <a:xfrm>
            <a:off x="1714500" y="6092825"/>
            <a:ext cx="13573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0000"/>
                </a:solidFill>
              </a:rPr>
              <a:t>вычитание</a:t>
            </a:r>
          </a:p>
        </p:txBody>
      </p:sp>
      <p:sp>
        <p:nvSpPr>
          <p:cNvPr id="47113" name="TextBox 20"/>
          <p:cNvSpPr txBox="1">
            <a:spLocks noChangeArrowheads="1"/>
          </p:cNvSpPr>
          <p:nvPr/>
        </p:nvSpPr>
        <p:spPr bwMode="auto">
          <a:xfrm>
            <a:off x="3000375" y="6021388"/>
            <a:ext cx="15716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0000"/>
                </a:solidFill>
              </a:rPr>
              <a:t>сложение</a:t>
            </a:r>
          </a:p>
        </p:txBody>
      </p:sp>
      <p:sp>
        <p:nvSpPr>
          <p:cNvPr id="47114" name="TextBox 23"/>
          <p:cNvSpPr txBox="1">
            <a:spLocks noChangeArrowheads="1"/>
          </p:cNvSpPr>
          <p:nvPr/>
        </p:nvSpPr>
        <p:spPr bwMode="auto">
          <a:xfrm>
            <a:off x="4222750" y="6021388"/>
            <a:ext cx="14287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0000"/>
                </a:solidFill>
              </a:rPr>
              <a:t>умножение</a:t>
            </a:r>
          </a:p>
        </p:txBody>
      </p:sp>
      <p:sp>
        <p:nvSpPr>
          <p:cNvPr id="47115" name="TextBox 27"/>
          <p:cNvSpPr txBox="1">
            <a:spLocks noChangeArrowheads="1"/>
          </p:cNvSpPr>
          <p:nvPr/>
        </p:nvSpPr>
        <p:spPr bwMode="auto">
          <a:xfrm>
            <a:off x="5373688" y="5929313"/>
            <a:ext cx="12858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0000"/>
                </a:solidFill>
              </a:rPr>
              <a:t>деление</a:t>
            </a:r>
          </a:p>
        </p:txBody>
      </p:sp>
      <p:sp>
        <p:nvSpPr>
          <p:cNvPr id="47116" name="TextBox 29"/>
          <p:cNvSpPr txBox="1">
            <a:spLocks noChangeArrowheads="1"/>
          </p:cNvSpPr>
          <p:nvPr/>
        </p:nvSpPr>
        <p:spPr bwMode="auto">
          <a:xfrm>
            <a:off x="2928938" y="3929063"/>
            <a:ext cx="21431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</a:rPr>
              <a:t>Дробные </a:t>
            </a:r>
          </a:p>
          <a:p>
            <a:pPr algn="ctr"/>
            <a:r>
              <a:rPr lang="ru-RU" sz="2800" b="1">
                <a:solidFill>
                  <a:srgbClr val="C00000"/>
                </a:solidFill>
              </a:rPr>
              <a:t>числа</a:t>
            </a:r>
          </a:p>
        </p:txBody>
      </p:sp>
      <p:sp>
        <p:nvSpPr>
          <p:cNvPr id="31" name="Полилиния 30"/>
          <p:cNvSpPr/>
          <p:nvPr/>
        </p:nvSpPr>
        <p:spPr>
          <a:xfrm>
            <a:off x="4379913" y="3257550"/>
            <a:ext cx="884237" cy="871538"/>
          </a:xfrm>
          <a:custGeom>
            <a:avLst/>
            <a:gdLst>
              <a:gd name="connsiteX0" fmla="*/ 0 w 883655"/>
              <a:gd name="connsiteY0" fmla="*/ 872764 h 872764"/>
              <a:gd name="connsiteX1" fmla="*/ 73742 w 883655"/>
              <a:gd name="connsiteY1" fmla="*/ 769526 h 872764"/>
              <a:gd name="connsiteX2" fmla="*/ 117987 w 883655"/>
              <a:gd name="connsiteY2" fmla="*/ 754777 h 872764"/>
              <a:gd name="connsiteX3" fmla="*/ 191729 w 883655"/>
              <a:gd name="connsiteY3" fmla="*/ 622042 h 872764"/>
              <a:gd name="connsiteX4" fmla="*/ 235974 w 883655"/>
              <a:gd name="connsiteY4" fmla="*/ 577797 h 872764"/>
              <a:gd name="connsiteX5" fmla="*/ 309716 w 883655"/>
              <a:gd name="connsiteY5" fmla="*/ 504055 h 872764"/>
              <a:gd name="connsiteX6" fmla="*/ 339213 w 883655"/>
              <a:gd name="connsiteY6" fmla="*/ 459810 h 872764"/>
              <a:gd name="connsiteX7" fmla="*/ 427703 w 883655"/>
              <a:gd name="connsiteY7" fmla="*/ 400816 h 872764"/>
              <a:gd name="connsiteX8" fmla="*/ 471948 w 883655"/>
              <a:gd name="connsiteY8" fmla="*/ 371319 h 872764"/>
              <a:gd name="connsiteX9" fmla="*/ 516194 w 883655"/>
              <a:gd name="connsiteY9" fmla="*/ 341822 h 872764"/>
              <a:gd name="connsiteX10" fmla="*/ 634181 w 883655"/>
              <a:gd name="connsiteY10" fmla="*/ 253332 h 872764"/>
              <a:gd name="connsiteX11" fmla="*/ 722671 w 883655"/>
              <a:gd name="connsiteY11" fmla="*/ 194339 h 872764"/>
              <a:gd name="connsiteX12" fmla="*/ 766916 w 883655"/>
              <a:gd name="connsiteY12" fmla="*/ 150093 h 872764"/>
              <a:gd name="connsiteX13" fmla="*/ 855406 w 883655"/>
              <a:gd name="connsiteY13" fmla="*/ 32106 h 8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83655" h="872764">
                <a:moveTo>
                  <a:pt x="0" y="872764"/>
                </a:moveTo>
                <a:cubicBezTo>
                  <a:pt x="13450" y="852589"/>
                  <a:pt x="60022" y="780959"/>
                  <a:pt x="73742" y="769526"/>
                </a:cubicBezTo>
                <a:cubicBezTo>
                  <a:pt x="85685" y="759574"/>
                  <a:pt x="103239" y="759693"/>
                  <a:pt x="117987" y="754777"/>
                </a:cubicBezTo>
                <a:cubicBezTo>
                  <a:pt x="136533" y="699138"/>
                  <a:pt x="141015" y="672756"/>
                  <a:pt x="191729" y="622042"/>
                </a:cubicBezTo>
                <a:cubicBezTo>
                  <a:pt x="206477" y="607294"/>
                  <a:pt x="223851" y="594769"/>
                  <a:pt x="235974" y="577797"/>
                </a:cubicBezTo>
                <a:cubicBezTo>
                  <a:pt x="292926" y="498064"/>
                  <a:pt x="230116" y="530588"/>
                  <a:pt x="309716" y="504055"/>
                </a:cubicBezTo>
                <a:cubicBezTo>
                  <a:pt x="319548" y="489307"/>
                  <a:pt x="325873" y="471482"/>
                  <a:pt x="339213" y="459810"/>
                </a:cubicBezTo>
                <a:cubicBezTo>
                  <a:pt x="365892" y="436465"/>
                  <a:pt x="398206" y="420481"/>
                  <a:pt x="427703" y="400816"/>
                </a:cubicBezTo>
                <a:lnTo>
                  <a:pt x="471948" y="371319"/>
                </a:lnTo>
                <a:cubicBezTo>
                  <a:pt x="486697" y="361487"/>
                  <a:pt x="502013" y="352457"/>
                  <a:pt x="516194" y="341822"/>
                </a:cubicBezTo>
                <a:cubicBezTo>
                  <a:pt x="555523" y="312325"/>
                  <a:pt x="593276" y="280602"/>
                  <a:pt x="634181" y="253332"/>
                </a:cubicBezTo>
                <a:cubicBezTo>
                  <a:pt x="663678" y="233668"/>
                  <a:pt x="697604" y="219407"/>
                  <a:pt x="722671" y="194339"/>
                </a:cubicBezTo>
                <a:cubicBezTo>
                  <a:pt x="737419" y="179590"/>
                  <a:pt x="754111" y="166557"/>
                  <a:pt x="766916" y="150093"/>
                </a:cubicBezTo>
                <a:cubicBezTo>
                  <a:pt x="883655" y="0"/>
                  <a:pt x="781219" y="106295"/>
                  <a:pt x="855406" y="32106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rot="5400000" flipH="1" flipV="1">
            <a:off x="2963069" y="3178969"/>
            <a:ext cx="2073275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Полилиния 33"/>
          <p:cNvSpPr/>
          <p:nvPr/>
        </p:nvSpPr>
        <p:spPr>
          <a:xfrm>
            <a:off x="2212975" y="3981450"/>
            <a:ext cx="1568450" cy="192088"/>
          </a:xfrm>
          <a:custGeom>
            <a:avLst/>
            <a:gdLst>
              <a:gd name="connsiteX0" fmla="*/ 1533832 w 1569922"/>
              <a:gd name="connsiteY0" fmla="*/ 176980 h 191382"/>
              <a:gd name="connsiteX1" fmla="*/ 1371600 w 1569922"/>
              <a:gd name="connsiteY1" fmla="*/ 103238 h 191382"/>
              <a:gd name="connsiteX2" fmla="*/ 1327355 w 1569922"/>
              <a:gd name="connsiteY2" fmla="*/ 73741 h 191382"/>
              <a:gd name="connsiteX3" fmla="*/ 1238865 w 1569922"/>
              <a:gd name="connsiteY3" fmla="*/ 44245 h 191382"/>
              <a:gd name="connsiteX4" fmla="*/ 1194619 w 1569922"/>
              <a:gd name="connsiteY4" fmla="*/ 29496 h 191382"/>
              <a:gd name="connsiteX5" fmla="*/ 1135626 w 1569922"/>
              <a:gd name="connsiteY5" fmla="*/ 14748 h 191382"/>
              <a:gd name="connsiteX6" fmla="*/ 0 w 1569922"/>
              <a:gd name="connsiteY6" fmla="*/ 0 h 191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69922" h="191382">
                <a:moveTo>
                  <a:pt x="1533832" y="176980"/>
                </a:moveTo>
                <a:cubicBezTo>
                  <a:pt x="1357241" y="71026"/>
                  <a:pt x="1569922" y="191382"/>
                  <a:pt x="1371600" y="103238"/>
                </a:cubicBezTo>
                <a:cubicBezTo>
                  <a:pt x="1355402" y="96039"/>
                  <a:pt x="1343553" y="80940"/>
                  <a:pt x="1327355" y="73741"/>
                </a:cubicBezTo>
                <a:cubicBezTo>
                  <a:pt x="1298943" y="61113"/>
                  <a:pt x="1268362" y="54077"/>
                  <a:pt x="1238865" y="44245"/>
                </a:cubicBezTo>
                <a:cubicBezTo>
                  <a:pt x="1224116" y="39329"/>
                  <a:pt x="1209701" y="33267"/>
                  <a:pt x="1194619" y="29496"/>
                </a:cubicBezTo>
                <a:cubicBezTo>
                  <a:pt x="1174955" y="24580"/>
                  <a:pt x="1155889" y="15261"/>
                  <a:pt x="1135626" y="14748"/>
                </a:cubicBezTo>
                <a:cubicBezTo>
                  <a:pt x="757173" y="5167"/>
                  <a:pt x="378574" y="0"/>
                  <a:pt x="0" y="0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28938" y="1643063"/>
            <a:ext cx="2357437" cy="64611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</a:rPr>
              <a:t>Решение задач и уравнений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929188" y="2857500"/>
            <a:ext cx="1857375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</a:rPr>
              <a:t>Десятичные </a:t>
            </a:r>
          </a:p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</a:rPr>
              <a:t>дроби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0063" y="3571875"/>
            <a:ext cx="2000250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</a:rPr>
              <a:t>Обыкновенные дроби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214438" y="2500313"/>
            <a:ext cx="2214562" cy="64611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rgbClr val="C00000"/>
                </a:solidFill>
              </a:rPr>
              <a:t>Среднее</a:t>
            </a:r>
          </a:p>
          <a:p>
            <a:pPr algn="ctr">
              <a:defRPr/>
            </a:pPr>
            <a:r>
              <a:rPr lang="ru-RU" b="1" i="1" dirty="0">
                <a:solidFill>
                  <a:srgbClr val="C00000"/>
                </a:solidFill>
              </a:rPr>
              <a:t>арифметическое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572000" y="2357438"/>
            <a:ext cx="1714500" cy="36988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C00000"/>
                </a:solidFill>
              </a:rPr>
              <a:t>Проценты</a:t>
            </a:r>
          </a:p>
        </p:txBody>
      </p:sp>
      <p:sp>
        <p:nvSpPr>
          <p:cNvPr id="47125" name="TextBox 43"/>
          <p:cNvSpPr txBox="1">
            <a:spLocks noChangeArrowheads="1"/>
          </p:cNvSpPr>
          <p:nvPr/>
        </p:nvSpPr>
        <p:spPr bwMode="auto">
          <a:xfrm>
            <a:off x="785813" y="2214563"/>
            <a:ext cx="5413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47126" name="TextBox 44"/>
          <p:cNvSpPr txBox="1">
            <a:spLocks noChangeArrowheads="1"/>
          </p:cNvSpPr>
          <p:nvPr/>
        </p:nvSpPr>
        <p:spPr bwMode="auto">
          <a:xfrm>
            <a:off x="928688" y="1785938"/>
            <a:ext cx="1143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е</a:t>
            </a:r>
          </a:p>
        </p:txBody>
      </p:sp>
      <p:sp>
        <p:nvSpPr>
          <p:cNvPr id="47127" name="TextBox 46"/>
          <p:cNvSpPr txBox="1">
            <a:spLocks noChangeArrowheads="1"/>
          </p:cNvSpPr>
          <p:nvPr/>
        </p:nvSpPr>
        <p:spPr bwMode="auto">
          <a:xfrm>
            <a:off x="1428750" y="1357313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о</a:t>
            </a:r>
          </a:p>
        </p:txBody>
      </p:sp>
      <p:sp>
        <p:nvSpPr>
          <p:cNvPr id="47128" name="TextBox 48"/>
          <p:cNvSpPr txBox="1">
            <a:spLocks noChangeArrowheads="1"/>
          </p:cNvSpPr>
          <p:nvPr/>
        </p:nvSpPr>
        <p:spPr bwMode="auto">
          <a:xfrm>
            <a:off x="1857375" y="1071563"/>
            <a:ext cx="928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м</a:t>
            </a:r>
          </a:p>
        </p:txBody>
      </p:sp>
      <p:sp>
        <p:nvSpPr>
          <p:cNvPr id="47129" name="TextBox 50"/>
          <p:cNvSpPr txBox="1">
            <a:spLocks noChangeArrowheads="1"/>
          </p:cNvSpPr>
          <p:nvPr/>
        </p:nvSpPr>
        <p:spPr bwMode="auto">
          <a:xfrm>
            <a:off x="2500313" y="78581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е</a:t>
            </a:r>
          </a:p>
        </p:txBody>
      </p:sp>
      <p:sp>
        <p:nvSpPr>
          <p:cNvPr id="47130" name="TextBox 51"/>
          <p:cNvSpPr txBox="1">
            <a:spLocks noChangeArrowheads="1"/>
          </p:cNvSpPr>
          <p:nvPr/>
        </p:nvSpPr>
        <p:spPr bwMode="auto">
          <a:xfrm>
            <a:off x="3071813" y="500063"/>
            <a:ext cx="928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т</a:t>
            </a:r>
          </a:p>
        </p:txBody>
      </p:sp>
      <p:sp>
        <p:nvSpPr>
          <p:cNvPr id="47131" name="TextBox 52"/>
          <p:cNvSpPr txBox="1">
            <a:spLocks noChangeArrowheads="1"/>
          </p:cNvSpPr>
          <p:nvPr/>
        </p:nvSpPr>
        <p:spPr bwMode="auto">
          <a:xfrm>
            <a:off x="3571875" y="357188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р</a:t>
            </a:r>
          </a:p>
        </p:txBody>
      </p:sp>
      <p:sp>
        <p:nvSpPr>
          <p:cNvPr id="47132" name="TextBox 53"/>
          <p:cNvSpPr txBox="1">
            <a:spLocks noChangeArrowheads="1"/>
          </p:cNvSpPr>
          <p:nvPr/>
        </p:nvSpPr>
        <p:spPr bwMode="auto">
          <a:xfrm>
            <a:off x="4214813" y="285750"/>
            <a:ext cx="1214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и</a:t>
            </a:r>
          </a:p>
        </p:txBody>
      </p:sp>
      <p:sp>
        <p:nvSpPr>
          <p:cNvPr id="47133" name="TextBox 54"/>
          <p:cNvSpPr txBox="1">
            <a:spLocks noChangeArrowheads="1"/>
          </p:cNvSpPr>
          <p:nvPr/>
        </p:nvSpPr>
        <p:spPr bwMode="auto">
          <a:xfrm>
            <a:off x="4857750" y="428625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ч</a:t>
            </a:r>
          </a:p>
        </p:txBody>
      </p:sp>
      <p:sp>
        <p:nvSpPr>
          <p:cNvPr id="47134" name="TextBox 55"/>
          <p:cNvSpPr txBox="1">
            <a:spLocks noChangeArrowheads="1"/>
          </p:cNvSpPr>
          <p:nvPr/>
        </p:nvSpPr>
        <p:spPr bwMode="auto">
          <a:xfrm>
            <a:off x="5429250" y="714375"/>
            <a:ext cx="1357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е</a:t>
            </a:r>
          </a:p>
        </p:txBody>
      </p:sp>
      <p:sp>
        <p:nvSpPr>
          <p:cNvPr id="47135" name="TextBox 56"/>
          <p:cNvSpPr txBox="1">
            <a:spLocks noChangeArrowheads="1"/>
          </p:cNvSpPr>
          <p:nvPr/>
        </p:nvSpPr>
        <p:spPr bwMode="auto">
          <a:xfrm>
            <a:off x="5857875" y="1071563"/>
            <a:ext cx="928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с</a:t>
            </a:r>
          </a:p>
        </p:txBody>
      </p:sp>
      <p:sp>
        <p:nvSpPr>
          <p:cNvPr id="47136" name="TextBox 57"/>
          <p:cNvSpPr txBox="1">
            <a:spLocks noChangeArrowheads="1"/>
          </p:cNvSpPr>
          <p:nvPr/>
        </p:nvSpPr>
        <p:spPr bwMode="auto">
          <a:xfrm>
            <a:off x="6143625" y="1428750"/>
            <a:ext cx="1643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к</a:t>
            </a:r>
          </a:p>
        </p:txBody>
      </p:sp>
      <p:sp>
        <p:nvSpPr>
          <p:cNvPr id="47137" name="TextBox 59"/>
          <p:cNvSpPr txBox="1">
            <a:spLocks noChangeArrowheads="1"/>
          </p:cNvSpPr>
          <p:nvPr/>
        </p:nvSpPr>
        <p:spPr bwMode="auto">
          <a:xfrm>
            <a:off x="6572250" y="1857375"/>
            <a:ext cx="1214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C00000"/>
                </a:solidFill>
              </a:rPr>
              <a:t>и</a:t>
            </a:r>
            <a:endParaRPr lang="ru-RU" sz="4000">
              <a:solidFill>
                <a:srgbClr val="C00000"/>
              </a:solidFill>
            </a:endParaRPr>
          </a:p>
        </p:txBody>
      </p:sp>
      <p:sp>
        <p:nvSpPr>
          <p:cNvPr id="47138" name="TextBox 60"/>
          <p:cNvSpPr txBox="1">
            <a:spLocks noChangeArrowheads="1"/>
          </p:cNvSpPr>
          <p:nvPr/>
        </p:nvSpPr>
        <p:spPr bwMode="auto">
          <a:xfrm>
            <a:off x="7000875" y="2143125"/>
            <a:ext cx="1000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</a:rPr>
              <a:t>й</a:t>
            </a:r>
          </a:p>
        </p:txBody>
      </p:sp>
      <p:sp>
        <p:nvSpPr>
          <p:cNvPr id="47139" name="TextBox 63"/>
          <p:cNvSpPr txBox="1">
            <a:spLocks noChangeArrowheads="1"/>
          </p:cNvSpPr>
          <p:nvPr/>
        </p:nvSpPr>
        <p:spPr bwMode="auto">
          <a:xfrm>
            <a:off x="3214688" y="928688"/>
            <a:ext cx="2286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</a:rPr>
              <a:t>материал</a:t>
            </a:r>
          </a:p>
        </p:txBody>
      </p:sp>
      <p:pic>
        <p:nvPicPr>
          <p:cNvPr id="47140" name="Picture 2" descr="G:\Урок т.Нина\girl_book.gif">
            <a:hlinkClick r:id="rId3" action="ppaction://hlinkpres?slideindex=1&amp;slidetitle=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37450" y="4843463"/>
            <a:ext cx="1355725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20"/>
          <p:cNvSpPr txBox="1">
            <a:spLocks noChangeArrowheads="1"/>
          </p:cNvSpPr>
          <p:nvPr/>
        </p:nvSpPr>
        <p:spPr bwMode="auto">
          <a:xfrm>
            <a:off x="1258888" y="2012950"/>
            <a:ext cx="647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3333CC"/>
                </a:solidFill>
              </a:rPr>
              <a:t>    </a:t>
            </a:r>
            <a:endParaRPr lang="ru-RU" sz="4000" b="1">
              <a:solidFill>
                <a:srgbClr val="000000"/>
              </a:solidFill>
            </a:endParaRPr>
          </a:p>
        </p:txBody>
      </p:sp>
      <p:sp>
        <p:nvSpPr>
          <p:cNvPr id="48130" name="Rectangle 24"/>
          <p:cNvSpPr>
            <a:spLocks noChangeArrowheads="1"/>
          </p:cNvSpPr>
          <p:nvPr/>
        </p:nvSpPr>
        <p:spPr bwMode="auto">
          <a:xfrm>
            <a:off x="395288" y="6629400"/>
            <a:ext cx="773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       </a:t>
            </a:r>
          </a:p>
        </p:txBody>
      </p:sp>
      <p:sp>
        <p:nvSpPr>
          <p:cNvPr id="48131" name="Text Box 26"/>
          <p:cNvSpPr txBox="1">
            <a:spLocks noChangeArrowheads="1"/>
          </p:cNvSpPr>
          <p:nvPr/>
        </p:nvSpPr>
        <p:spPr bwMode="auto">
          <a:xfrm>
            <a:off x="466725" y="6018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ru-RU">
              <a:solidFill>
                <a:srgbClr val="000000"/>
              </a:solidFill>
            </a:endParaRPr>
          </a:p>
        </p:txBody>
      </p:sp>
      <p:sp>
        <p:nvSpPr>
          <p:cNvPr id="48132" name="TextBox 25"/>
          <p:cNvSpPr txBox="1">
            <a:spLocks noChangeArrowheads="1"/>
          </p:cNvSpPr>
          <p:nvPr/>
        </p:nvSpPr>
        <p:spPr bwMode="auto">
          <a:xfrm>
            <a:off x="2500313" y="428625"/>
            <a:ext cx="3429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u="sng">
                <a:solidFill>
                  <a:srgbClr val="FFFF00"/>
                </a:solidFill>
              </a:rPr>
              <a:t>Устная работа</a:t>
            </a:r>
            <a:endParaRPr lang="ru-RU" sz="2400">
              <a:solidFill>
                <a:srgbClr val="FFFF00"/>
              </a:solidFill>
            </a:endParaRPr>
          </a:p>
        </p:txBody>
      </p:sp>
      <p:sp>
        <p:nvSpPr>
          <p:cNvPr id="29" name="Rectangle 397"/>
          <p:cNvSpPr>
            <a:spLocks noChangeArrowheads="1"/>
          </p:cNvSpPr>
          <p:nvPr/>
        </p:nvSpPr>
        <p:spPr bwMode="auto">
          <a:xfrm>
            <a:off x="2214563" y="985838"/>
            <a:ext cx="45720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Дополните </a:t>
            </a:r>
            <a:r>
              <a:rPr lang="ru-RU" sz="36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дробь до 1.</a:t>
            </a:r>
          </a:p>
        </p:txBody>
      </p:sp>
      <p:graphicFrame>
        <p:nvGraphicFramePr>
          <p:cNvPr id="30" name="Group 224"/>
          <p:cNvGraphicFramePr>
            <a:graphicFrameLocks noGrp="1"/>
          </p:cNvGraphicFramePr>
          <p:nvPr/>
        </p:nvGraphicFramePr>
        <p:xfrm>
          <a:off x="239713" y="1800225"/>
          <a:ext cx="8424862" cy="914400"/>
        </p:xfrm>
        <a:graphic>
          <a:graphicData uri="http://schemas.openxmlformats.org/drawingml/2006/table">
            <a:tbl>
              <a:tblPr/>
              <a:tblGrid>
                <a:gridCol w="792163"/>
                <a:gridCol w="792162"/>
                <a:gridCol w="719138"/>
                <a:gridCol w="865187"/>
                <a:gridCol w="935038"/>
                <a:gridCol w="865187"/>
                <a:gridCol w="935038"/>
                <a:gridCol w="792162"/>
                <a:gridCol w="792163"/>
                <a:gridCol w="936625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0,27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0,75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0,32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0,09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0,81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0,14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0,19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0,64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8169" name="Rectangle 3"/>
          <p:cNvSpPr txBox="1">
            <a:spLocks noChangeArrowheads="1"/>
          </p:cNvSpPr>
          <p:nvPr/>
        </p:nvSpPr>
        <p:spPr bwMode="auto">
          <a:xfrm>
            <a:off x="592138" y="3870325"/>
            <a:ext cx="81470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1">
                <a:solidFill>
                  <a:srgbClr val="FFC000"/>
                </a:solidFill>
              </a:rPr>
              <a:t>    1)  13,8+5,2=                   5) 15,3+6,7=            </a:t>
            </a:r>
          </a:p>
          <a:p>
            <a:pPr marL="342900" indent="-342900">
              <a:spcBef>
                <a:spcPct val="20000"/>
              </a:spcBef>
            </a:pPr>
            <a:r>
              <a:rPr lang="ru-RU" sz="2800" b="1">
                <a:solidFill>
                  <a:srgbClr val="FFC000"/>
                </a:solidFill>
              </a:rPr>
              <a:t>    2)   2,7-0,8=                     6) 3,8-1,79=                    </a:t>
            </a:r>
          </a:p>
          <a:p>
            <a:pPr marL="342900" indent="-342900">
              <a:spcBef>
                <a:spcPct val="20000"/>
              </a:spcBef>
            </a:pPr>
            <a:r>
              <a:rPr lang="ru-RU" sz="2800" b="1">
                <a:solidFill>
                  <a:srgbClr val="FFC000"/>
                </a:solidFill>
              </a:rPr>
              <a:t>    3)   0,36: 6=                     7) 0,48: 12=                </a:t>
            </a:r>
          </a:p>
          <a:p>
            <a:pPr marL="342900" indent="-342900">
              <a:spcBef>
                <a:spcPct val="20000"/>
              </a:spcBef>
            </a:pPr>
            <a:r>
              <a:rPr lang="ru-RU" sz="2800" b="1">
                <a:solidFill>
                  <a:srgbClr val="FFC000"/>
                </a:solidFill>
              </a:rPr>
              <a:t>    4)   4,1· 7=                       8) 5,6· 3= </a:t>
            </a:r>
          </a:p>
        </p:txBody>
      </p:sp>
      <p:pic>
        <p:nvPicPr>
          <p:cNvPr id="3105" name="Picture 33" descr="MCj0424836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588" y="2133600"/>
            <a:ext cx="5730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09563" y="2281238"/>
            <a:ext cx="682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0000"/>
                </a:solidFill>
              </a:rPr>
              <a:t>0,73</a:t>
            </a:r>
          </a:p>
        </p:txBody>
      </p:sp>
      <p:pic>
        <p:nvPicPr>
          <p:cNvPr id="3091" name="Picture 19" descr="lbug"/>
          <p:cNvPicPr preferRelativeResize="0"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54194">
            <a:off x="1190625" y="2252663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gerbera01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0875" y="2219325"/>
            <a:ext cx="5127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0" name="Picture 28" descr="MCj04368990000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27313" y="2201863"/>
            <a:ext cx="5969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gerbera05"/>
          <p:cNvPicPr preferRelativeResize="0"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36963" y="2193925"/>
            <a:ext cx="538162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3" descr="MCj0424836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6225" y="2206625"/>
            <a:ext cx="5730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9" descr="lbug"/>
          <p:cNvPicPr preferRelativeResize="0"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54194">
            <a:off x="7115175" y="2252663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7" descr="gerbera01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2163" y="2224088"/>
            <a:ext cx="512762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8" descr="MCj04368990000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0775" y="2162175"/>
            <a:ext cx="5969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7" descr="gerbera01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6550" y="2230438"/>
            <a:ext cx="512763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077913" y="2286000"/>
            <a:ext cx="682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0000"/>
                </a:solidFill>
              </a:rPr>
              <a:t>0,25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1920875" y="2308225"/>
            <a:ext cx="539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0000"/>
                </a:solidFill>
              </a:rPr>
              <a:t>0,6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627313" y="2281238"/>
            <a:ext cx="6842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0000"/>
                </a:solidFill>
              </a:rPr>
              <a:t>0,68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532188" y="2281238"/>
            <a:ext cx="682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0000"/>
                </a:solidFill>
              </a:rPr>
              <a:t>0,91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430713" y="2286000"/>
            <a:ext cx="6842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0000"/>
                </a:solidFill>
              </a:rPr>
              <a:t>0,19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5356225" y="2298700"/>
            <a:ext cx="6842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0000"/>
                </a:solidFill>
              </a:rPr>
              <a:t>0,86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257925" y="2297113"/>
            <a:ext cx="539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0000"/>
                </a:solidFill>
              </a:rPr>
              <a:t>0,7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7000875" y="2287588"/>
            <a:ext cx="6842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0000"/>
                </a:solidFill>
              </a:rPr>
              <a:t>0,81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7870825" y="2298700"/>
            <a:ext cx="6842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0000"/>
                </a:solidFill>
              </a:rPr>
              <a:t>0,36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3221038" y="3870325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C000"/>
                </a:solidFill>
              </a:rPr>
              <a:t>19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3051175" y="4383088"/>
            <a:ext cx="685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C000"/>
                </a:solidFill>
              </a:rPr>
              <a:t>1,9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051175" y="4891088"/>
            <a:ext cx="885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C000"/>
                </a:solidFill>
              </a:rPr>
              <a:t>0,06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2906713" y="5395913"/>
            <a:ext cx="8842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C000"/>
                </a:solidFill>
              </a:rPr>
              <a:t>28,7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7083425" y="3878263"/>
            <a:ext cx="5857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C000"/>
                </a:solidFill>
              </a:rPr>
              <a:t>22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7035800" y="4383088"/>
            <a:ext cx="884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C000"/>
                </a:solidFill>
              </a:rPr>
              <a:t>2,01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7078663" y="4906963"/>
            <a:ext cx="885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C000"/>
                </a:solidFill>
              </a:rPr>
              <a:t>0,04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6742113" y="5395913"/>
            <a:ext cx="8858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C000"/>
                </a:solidFill>
              </a:rPr>
              <a:t>16,8</a:t>
            </a:r>
          </a:p>
        </p:txBody>
      </p:sp>
      <p:sp>
        <p:nvSpPr>
          <p:cNvPr id="54" name="Rectangle 397"/>
          <p:cNvSpPr>
            <a:spLocks noChangeArrowheads="1"/>
          </p:cNvSpPr>
          <p:nvPr/>
        </p:nvSpPr>
        <p:spPr bwMode="auto">
          <a:xfrm>
            <a:off x="1566863" y="2924175"/>
            <a:ext cx="591026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Найдите значение выражения</a:t>
            </a:r>
            <a:r>
              <a:rPr lang="ru-RU" sz="36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: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Содержимое 3"/>
          <p:cNvSpPr>
            <a:spLocks noGrp="1"/>
          </p:cNvSpPr>
          <p:nvPr>
            <p:ph sz="half" idx="2"/>
          </p:nvPr>
        </p:nvSpPr>
        <p:spPr>
          <a:xfrm>
            <a:off x="4926013" y="1285875"/>
            <a:ext cx="4038600" cy="484028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2400" b="1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2400" b="1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2400" b="1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rgbClr val="FFFF00"/>
                </a:solidFill>
              </a:rPr>
              <a:t>1)</a:t>
            </a:r>
            <a:r>
              <a:rPr lang="ru-RU" sz="2400" smtClean="0">
                <a:solidFill>
                  <a:srgbClr val="FFFF00"/>
                </a:solidFill>
              </a:rPr>
              <a:t>      </a:t>
            </a:r>
            <a:r>
              <a:rPr lang="ru-RU" b="1" smtClean="0">
                <a:solidFill>
                  <a:srgbClr val="FFFF00"/>
                </a:solidFill>
              </a:rPr>
              <a:t>5,67</a:t>
            </a:r>
            <a:r>
              <a:rPr lang="en-US" b="1" smtClean="0">
                <a:solidFill>
                  <a:srgbClr val="FFFF00"/>
                </a:solidFill>
              </a:rPr>
              <a:t>  </a:t>
            </a:r>
            <a:r>
              <a:rPr lang="ru-RU" b="1" smtClean="0">
                <a:solidFill>
                  <a:srgbClr val="FFFF00"/>
                </a:solidFill>
              </a:rPr>
              <a:t> </a:t>
            </a:r>
            <a:r>
              <a:rPr lang="en-US" b="1" smtClean="0">
                <a:solidFill>
                  <a:srgbClr val="FFFF00"/>
                </a:solidFill>
              </a:rPr>
              <a:t>&gt; </a:t>
            </a:r>
            <a:r>
              <a:rPr lang="ru-RU" b="1" smtClean="0">
                <a:solidFill>
                  <a:srgbClr val="FFFF00"/>
                </a:solidFill>
              </a:rPr>
              <a:t>  </a:t>
            </a:r>
            <a:r>
              <a:rPr lang="en-US" b="1" smtClean="0">
                <a:solidFill>
                  <a:srgbClr val="FFFF00"/>
                </a:solidFill>
              </a:rPr>
              <a:t>5,76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b="1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b="1" smtClean="0">
                <a:solidFill>
                  <a:srgbClr val="FFFF00"/>
                </a:solidFill>
              </a:rPr>
              <a:t>2)    </a:t>
            </a:r>
            <a:r>
              <a:rPr lang="en-US" b="1" smtClean="0">
                <a:solidFill>
                  <a:srgbClr val="FFFF00"/>
                </a:solidFill>
              </a:rPr>
              <a:t>3,08 </a:t>
            </a:r>
            <a:r>
              <a:rPr lang="ru-RU" b="1" smtClean="0">
                <a:solidFill>
                  <a:srgbClr val="FFFF00"/>
                </a:solidFill>
              </a:rPr>
              <a:t>  </a:t>
            </a:r>
            <a:r>
              <a:rPr lang="en-US" b="1" smtClean="0">
                <a:solidFill>
                  <a:srgbClr val="FFFF00"/>
                </a:solidFill>
              </a:rPr>
              <a:t>&lt;  </a:t>
            </a:r>
            <a:r>
              <a:rPr lang="ru-RU" b="1" smtClean="0">
                <a:solidFill>
                  <a:srgbClr val="FFFF00"/>
                </a:solidFill>
              </a:rPr>
              <a:t>   </a:t>
            </a:r>
            <a:r>
              <a:rPr lang="en-US" b="1" smtClean="0">
                <a:solidFill>
                  <a:srgbClr val="FFFF00"/>
                </a:solidFill>
              </a:rPr>
              <a:t>3,0808</a:t>
            </a:r>
            <a:endParaRPr lang="ru-RU" b="1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</a:pPr>
            <a:endParaRPr lang="en-US" b="1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b="1" smtClean="0">
                <a:solidFill>
                  <a:srgbClr val="FFFF00"/>
                </a:solidFill>
              </a:rPr>
              <a:t>3)   </a:t>
            </a:r>
            <a:r>
              <a:rPr lang="en-US" b="1" smtClean="0">
                <a:solidFill>
                  <a:srgbClr val="FFFF00"/>
                </a:solidFill>
              </a:rPr>
              <a:t> 0,4609</a:t>
            </a:r>
            <a:r>
              <a:rPr lang="ru-RU" b="1" smtClean="0">
                <a:solidFill>
                  <a:srgbClr val="FFFF00"/>
                </a:solidFill>
              </a:rPr>
              <a:t>  </a:t>
            </a:r>
            <a:r>
              <a:rPr lang="en-US" b="1" smtClean="0">
                <a:solidFill>
                  <a:srgbClr val="FFFF00"/>
                </a:solidFill>
              </a:rPr>
              <a:t> &lt;   0,0046</a:t>
            </a:r>
            <a:endParaRPr lang="ru-RU" b="1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b="1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b="1" smtClean="0">
                <a:solidFill>
                  <a:srgbClr val="FFFF00"/>
                </a:solidFill>
              </a:rPr>
              <a:t>4)    </a:t>
            </a:r>
            <a:r>
              <a:rPr lang="en-US" b="1" smtClean="0">
                <a:solidFill>
                  <a:srgbClr val="FFFF00"/>
                </a:solidFill>
              </a:rPr>
              <a:t>3,420 </a:t>
            </a:r>
            <a:r>
              <a:rPr lang="ru-RU" b="1" smtClean="0">
                <a:solidFill>
                  <a:srgbClr val="FFFF00"/>
                </a:solidFill>
              </a:rPr>
              <a:t> </a:t>
            </a:r>
            <a:r>
              <a:rPr lang="en-US" b="1" smtClean="0">
                <a:solidFill>
                  <a:srgbClr val="FFFF00"/>
                </a:solidFill>
              </a:rPr>
              <a:t>  &gt;  </a:t>
            </a:r>
            <a:r>
              <a:rPr lang="ru-RU" b="1" smtClean="0">
                <a:solidFill>
                  <a:srgbClr val="FFFF00"/>
                </a:solidFill>
              </a:rPr>
              <a:t> </a:t>
            </a:r>
            <a:r>
              <a:rPr lang="en-US" b="1" smtClean="0">
                <a:solidFill>
                  <a:srgbClr val="FFFF00"/>
                </a:solidFill>
              </a:rPr>
              <a:t>3,240</a:t>
            </a:r>
            <a:endParaRPr lang="ru-RU" b="1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</a:pPr>
            <a:endParaRPr lang="en-US" b="1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b="1" smtClean="0">
                <a:solidFill>
                  <a:srgbClr val="FFFF00"/>
                </a:solidFill>
              </a:rPr>
              <a:t> </a:t>
            </a:r>
            <a:r>
              <a:rPr lang="ru-RU" b="1" smtClean="0">
                <a:solidFill>
                  <a:srgbClr val="FFFF00"/>
                </a:solidFill>
              </a:rPr>
              <a:t>5)    </a:t>
            </a:r>
            <a:r>
              <a:rPr lang="en-US" b="1" smtClean="0">
                <a:solidFill>
                  <a:srgbClr val="FFFF00"/>
                </a:solidFill>
              </a:rPr>
              <a:t>0,002 </a:t>
            </a:r>
            <a:r>
              <a:rPr lang="ru-RU" b="1" smtClean="0">
                <a:solidFill>
                  <a:srgbClr val="FFFF00"/>
                </a:solidFill>
              </a:rPr>
              <a:t> </a:t>
            </a:r>
            <a:r>
              <a:rPr lang="en-US" b="1" smtClean="0">
                <a:solidFill>
                  <a:srgbClr val="FFFF00"/>
                </a:solidFill>
              </a:rPr>
              <a:t> &gt;   </a:t>
            </a:r>
            <a:r>
              <a:rPr lang="ru-RU" b="1" smtClean="0">
                <a:solidFill>
                  <a:srgbClr val="FFFF00"/>
                </a:solidFill>
              </a:rPr>
              <a:t> </a:t>
            </a:r>
            <a:r>
              <a:rPr lang="en-US" b="1" smtClean="0">
                <a:solidFill>
                  <a:srgbClr val="FFFF00"/>
                </a:solidFill>
              </a:rPr>
              <a:t>0,200</a:t>
            </a:r>
            <a:br>
              <a:rPr lang="en-US" b="1" smtClean="0">
                <a:solidFill>
                  <a:srgbClr val="FFFF00"/>
                </a:solidFill>
              </a:rPr>
            </a:br>
            <a:endParaRPr lang="ru-RU" b="1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b="1" smtClean="0"/>
          </a:p>
        </p:txBody>
      </p:sp>
      <p:pic>
        <p:nvPicPr>
          <p:cNvPr id="6" name="Picture 10" descr="22R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78563" y="2214563"/>
            <a:ext cx="1143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22R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78563" y="2857500"/>
            <a:ext cx="1143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 descr="22R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64313" y="3786188"/>
            <a:ext cx="1143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22R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1438" y="4572000"/>
            <a:ext cx="1143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22R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1438" y="5429250"/>
            <a:ext cx="1143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4" descr="G:\Рисунок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2388" y="0"/>
            <a:ext cx="4727576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5" descr="G:\Рисунок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2388" y="3503613"/>
            <a:ext cx="4727576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1" name="TextBox 4"/>
          <p:cNvSpPr txBox="1">
            <a:spLocks noChangeArrowheads="1"/>
          </p:cNvSpPr>
          <p:nvPr/>
        </p:nvSpPr>
        <p:spPr bwMode="auto">
          <a:xfrm>
            <a:off x="5713413" y="908050"/>
            <a:ext cx="19065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u="sng">
                <a:solidFill>
                  <a:srgbClr val="FFFF00"/>
                </a:solidFill>
                <a:latin typeface="Monotype Corsiva" pitchFamily="66" charset="0"/>
              </a:rPr>
              <a:t>Верно ли?</a:t>
            </a:r>
            <a:endParaRPr lang="ru-RU" sz="3600" u="sng">
              <a:solidFill>
                <a:srgbClr val="FFFF00"/>
              </a:solidFill>
              <a:latin typeface="Monotype Corsiva" pitchFamily="66" charset="0"/>
            </a:endParaRP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Группа 32"/>
          <p:cNvGrpSpPr>
            <a:grpSpLocks/>
          </p:cNvGrpSpPr>
          <p:nvPr/>
        </p:nvGrpSpPr>
        <p:grpSpPr bwMode="auto">
          <a:xfrm>
            <a:off x="684213" y="1125538"/>
            <a:ext cx="7661275" cy="3781425"/>
            <a:chOff x="683568" y="1124744"/>
            <a:chExt cx="7662215" cy="3782633"/>
          </a:xfrm>
        </p:grpSpPr>
        <p:sp>
          <p:nvSpPr>
            <p:cNvPr id="50184" name="Прямоугольник 2"/>
            <p:cNvSpPr>
              <a:spLocks noChangeArrowheads="1"/>
            </p:cNvSpPr>
            <p:nvPr/>
          </p:nvSpPr>
          <p:spPr bwMode="auto">
            <a:xfrm>
              <a:off x="4139952" y="1124744"/>
              <a:ext cx="961256" cy="91440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  <a:p>
              <a:pPr algn="ctr"/>
              <a:r>
                <a:rPr lang="ru-RU" sz="3200" b="1"/>
                <a:t>128</a:t>
              </a:r>
            </a:p>
          </p:txBody>
        </p:sp>
        <p:sp>
          <p:nvSpPr>
            <p:cNvPr id="50185" name="Овал 3"/>
            <p:cNvSpPr>
              <a:spLocks noChangeArrowheads="1"/>
            </p:cNvSpPr>
            <p:nvPr/>
          </p:nvSpPr>
          <p:spPr bwMode="auto">
            <a:xfrm>
              <a:off x="683568" y="1772816"/>
              <a:ext cx="864096" cy="792088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0186" name="Овал 4"/>
            <p:cNvSpPr>
              <a:spLocks noChangeArrowheads="1"/>
            </p:cNvSpPr>
            <p:nvPr/>
          </p:nvSpPr>
          <p:spPr bwMode="auto">
            <a:xfrm>
              <a:off x="7481687" y="1772816"/>
              <a:ext cx="864096" cy="792088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0187" name="Овал 5"/>
            <p:cNvSpPr>
              <a:spLocks noChangeArrowheads="1"/>
            </p:cNvSpPr>
            <p:nvPr/>
          </p:nvSpPr>
          <p:spPr bwMode="auto">
            <a:xfrm>
              <a:off x="1557811" y="3284984"/>
              <a:ext cx="864096" cy="792088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0188" name="Овал 6"/>
            <p:cNvSpPr>
              <a:spLocks noChangeArrowheads="1"/>
            </p:cNvSpPr>
            <p:nvPr/>
          </p:nvSpPr>
          <p:spPr bwMode="auto">
            <a:xfrm>
              <a:off x="6804248" y="3284984"/>
              <a:ext cx="864096" cy="792088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0189" name="Овал 7"/>
            <p:cNvSpPr>
              <a:spLocks noChangeArrowheads="1"/>
            </p:cNvSpPr>
            <p:nvPr/>
          </p:nvSpPr>
          <p:spPr bwMode="auto">
            <a:xfrm>
              <a:off x="2935842" y="4077954"/>
              <a:ext cx="864096" cy="792088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0190" name="Овал 8"/>
            <p:cNvSpPr>
              <a:spLocks noChangeArrowheads="1"/>
            </p:cNvSpPr>
            <p:nvPr/>
          </p:nvSpPr>
          <p:spPr bwMode="auto">
            <a:xfrm>
              <a:off x="5347939" y="4115289"/>
              <a:ext cx="864096" cy="792088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cxnSp>
          <p:nvCxnSpPr>
            <p:cNvPr id="50191" name="Прямая со стрелкой 10"/>
            <p:cNvCxnSpPr>
              <a:cxnSpLocks noChangeShapeType="1"/>
              <a:stCxn id="50184" idx="1"/>
              <a:endCxn id="50185" idx="6"/>
            </p:cNvCxnSpPr>
            <p:nvPr/>
          </p:nvCxnSpPr>
          <p:spPr bwMode="auto">
            <a:xfrm flipH="1">
              <a:off x="1547664" y="1581944"/>
              <a:ext cx="2592288" cy="586916"/>
            </a:xfrm>
            <a:prstGeom prst="straightConnector1">
              <a:avLst/>
            </a:prstGeom>
            <a:noFill/>
            <a:ln w="9525" algn="ctr">
              <a:solidFill>
                <a:srgbClr val="FFC000"/>
              </a:solidFill>
              <a:round/>
              <a:headEnd/>
              <a:tailEnd type="arrow" w="med" len="med"/>
            </a:ln>
          </p:spPr>
        </p:cxnSp>
        <p:cxnSp>
          <p:nvCxnSpPr>
            <p:cNvPr id="50192" name="Прямая со стрелкой 12"/>
            <p:cNvCxnSpPr>
              <a:cxnSpLocks noChangeShapeType="1"/>
              <a:endCxn id="50187" idx="7"/>
            </p:cNvCxnSpPr>
            <p:nvPr/>
          </p:nvCxnSpPr>
          <p:spPr bwMode="auto">
            <a:xfrm flipH="1">
              <a:off x="2295363" y="1875402"/>
              <a:ext cx="1844589" cy="1525581"/>
            </a:xfrm>
            <a:prstGeom prst="straightConnector1">
              <a:avLst/>
            </a:prstGeom>
            <a:noFill/>
            <a:ln w="9525" algn="ctr">
              <a:solidFill>
                <a:srgbClr val="FFC000"/>
              </a:solidFill>
              <a:round/>
              <a:headEnd/>
              <a:tailEnd type="arrow" w="med" len="med"/>
            </a:ln>
          </p:spPr>
        </p:cxnSp>
        <p:cxnSp>
          <p:nvCxnSpPr>
            <p:cNvPr id="50193" name="Прямая со стрелкой 15"/>
            <p:cNvCxnSpPr>
              <a:cxnSpLocks noChangeShapeType="1"/>
            </p:cNvCxnSpPr>
            <p:nvPr/>
          </p:nvCxnSpPr>
          <p:spPr bwMode="auto">
            <a:xfrm flipH="1">
              <a:off x="3491880" y="2039144"/>
              <a:ext cx="936104" cy="2038810"/>
            </a:xfrm>
            <a:prstGeom prst="straightConnector1">
              <a:avLst/>
            </a:prstGeom>
            <a:noFill/>
            <a:ln w="9525" algn="ctr">
              <a:solidFill>
                <a:srgbClr val="FFC000"/>
              </a:solidFill>
              <a:round/>
              <a:headEnd/>
              <a:tailEnd type="arrow" w="med" len="med"/>
            </a:ln>
          </p:spPr>
        </p:cxnSp>
        <p:cxnSp>
          <p:nvCxnSpPr>
            <p:cNvPr id="50194" name="Прямая со стрелкой 17"/>
            <p:cNvCxnSpPr>
              <a:cxnSpLocks noChangeShapeType="1"/>
              <a:endCxn id="50190" idx="0"/>
            </p:cNvCxnSpPr>
            <p:nvPr/>
          </p:nvCxnSpPr>
          <p:spPr bwMode="auto">
            <a:xfrm>
              <a:off x="4860032" y="2039144"/>
              <a:ext cx="919955" cy="2076145"/>
            </a:xfrm>
            <a:prstGeom prst="straightConnector1">
              <a:avLst/>
            </a:prstGeom>
            <a:noFill/>
            <a:ln w="9525" algn="ctr">
              <a:solidFill>
                <a:srgbClr val="FFC000"/>
              </a:solidFill>
              <a:round/>
              <a:headEnd/>
              <a:tailEnd type="arrow" w="med" len="med"/>
            </a:ln>
          </p:spPr>
        </p:cxnSp>
        <p:cxnSp>
          <p:nvCxnSpPr>
            <p:cNvPr id="50195" name="Прямая со стрелкой 19"/>
            <p:cNvCxnSpPr>
              <a:cxnSpLocks noChangeShapeType="1"/>
              <a:endCxn id="50188" idx="1"/>
            </p:cNvCxnSpPr>
            <p:nvPr/>
          </p:nvCxnSpPr>
          <p:spPr bwMode="auto">
            <a:xfrm>
              <a:off x="5101208" y="1772816"/>
              <a:ext cx="1829584" cy="1628167"/>
            </a:xfrm>
            <a:prstGeom prst="straightConnector1">
              <a:avLst/>
            </a:prstGeom>
            <a:noFill/>
            <a:ln w="9525" algn="ctr">
              <a:solidFill>
                <a:srgbClr val="FFC000"/>
              </a:solidFill>
              <a:round/>
              <a:headEnd/>
              <a:tailEnd type="arrow" w="med" len="med"/>
            </a:ln>
          </p:spPr>
        </p:cxnSp>
        <p:cxnSp>
          <p:nvCxnSpPr>
            <p:cNvPr id="50196" name="Прямая со стрелкой 21"/>
            <p:cNvCxnSpPr>
              <a:cxnSpLocks noChangeShapeType="1"/>
              <a:stCxn id="50184" idx="3"/>
              <a:endCxn id="50186" idx="2"/>
            </p:cNvCxnSpPr>
            <p:nvPr/>
          </p:nvCxnSpPr>
          <p:spPr bwMode="auto">
            <a:xfrm>
              <a:off x="5101208" y="1581944"/>
              <a:ext cx="2380479" cy="586916"/>
            </a:xfrm>
            <a:prstGeom prst="straightConnector1">
              <a:avLst/>
            </a:prstGeom>
            <a:noFill/>
            <a:ln w="9525" algn="ctr">
              <a:solidFill>
                <a:srgbClr val="FFC000"/>
              </a:solidFill>
              <a:round/>
              <a:headEnd/>
              <a:tailEnd type="arrow" w="med" len="med"/>
            </a:ln>
          </p:spPr>
        </p:cxnSp>
        <p:sp>
          <p:nvSpPr>
            <p:cNvPr id="50197" name="TextBox 26"/>
            <p:cNvSpPr txBox="1">
              <a:spLocks noChangeArrowheads="1"/>
            </p:cNvSpPr>
            <p:nvPr/>
          </p:nvSpPr>
          <p:spPr bwMode="auto">
            <a:xfrm rot="-768799">
              <a:off x="2332139" y="1382960"/>
              <a:ext cx="66236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b="1">
                  <a:solidFill>
                    <a:srgbClr val="FFC000"/>
                  </a:solidFill>
                </a:rPr>
                <a:t>: 2</a:t>
              </a:r>
            </a:p>
          </p:txBody>
        </p:sp>
        <p:sp>
          <p:nvSpPr>
            <p:cNvPr id="50198" name="TextBox 27"/>
            <p:cNvSpPr txBox="1">
              <a:spLocks noChangeArrowheads="1"/>
            </p:cNvSpPr>
            <p:nvPr/>
          </p:nvSpPr>
          <p:spPr bwMode="auto">
            <a:xfrm rot="-2358640">
              <a:off x="2723184" y="2168249"/>
              <a:ext cx="66236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b="1">
                  <a:solidFill>
                    <a:srgbClr val="FFC000"/>
                  </a:solidFill>
                </a:rPr>
                <a:t>: 4</a:t>
              </a:r>
            </a:p>
          </p:txBody>
        </p:sp>
        <p:sp>
          <p:nvSpPr>
            <p:cNvPr id="50199" name="TextBox 28"/>
            <p:cNvSpPr txBox="1">
              <a:spLocks noChangeArrowheads="1"/>
            </p:cNvSpPr>
            <p:nvPr/>
          </p:nvSpPr>
          <p:spPr bwMode="auto">
            <a:xfrm rot="-3885496">
              <a:off x="3374364" y="2654622"/>
              <a:ext cx="66236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b="1">
                  <a:solidFill>
                    <a:srgbClr val="FFC000"/>
                  </a:solidFill>
                </a:rPr>
                <a:t>: 8</a:t>
              </a:r>
            </a:p>
          </p:txBody>
        </p:sp>
        <p:sp>
          <p:nvSpPr>
            <p:cNvPr id="50200" name="TextBox 29"/>
            <p:cNvSpPr txBox="1">
              <a:spLocks noChangeArrowheads="1"/>
            </p:cNvSpPr>
            <p:nvPr/>
          </p:nvSpPr>
          <p:spPr bwMode="auto">
            <a:xfrm rot="3793777">
              <a:off x="5057231" y="2560184"/>
              <a:ext cx="88998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b="1">
                  <a:solidFill>
                    <a:srgbClr val="FFC000"/>
                  </a:solidFill>
                </a:rPr>
                <a:t>: 16</a:t>
              </a:r>
            </a:p>
          </p:txBody>
        </p:sp>
        <p:sp>
          <p:nvSpPr>
            <p:cNvPr id="50201" name="TextBox 30"/>
            <p:cNvSpPr txBox="1">
              <a:spLocks noChangeArrowheads="1"/>
            </p:cNvSpPr>
            <p:nvPr/>
          </p:nvSpPr>
          <p:spPr bwMode="auto">
            <a:xfrm rot="2489772">
              <a:off x="5630366" y="2036012"/>
              <a:ext cx="88998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b="1">
                  <a:solidFill>
                    <a:srgbClr val="FFC000"/>
                  </a:solidFill>
                </a:rPr>
                <a:t>: 32</a:t>
              </a:r>
            </a:p>
          </p:txBody>
        </p:sp>
        <p:sp>
          <p:nvSpPr>
            <p:cNvPr id="50202" name="TextBox 31"/>
            <p:cNvSpPr txBox="1">
              <a:spLocks noChangeArrowheads="1"/>
            </p:cNvSpPr>
            <p:nvPr/>
          </p:nvSpPr>
          <p:spPr bwMode="auto">
            <a:xfrm rot="942844">
              <a:off x="5846453" y="1325054"/>
              <a:ext cx="88998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b="1">
                  <a:solidFill>
                    <a:srgbClr val="FFC000"/>
                  </a:solidFill>
                </a:rPr>
                <a:t>: 64</a:t>
              </a:r>
            </a:p>
          </p:txBody>
        </p:sp>
      </p:grp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95338" y="1870075"/>
            <a:ext cx="6397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64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670050" y="3389313"/>
            <a:ext cx="6397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32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046413" y="4219575"/>
            <a:ext cx="641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578475" y="4229100"/>
            <a:ext cx="4111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707313" y="1854200"/>
            <a:ext cx="412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7029450" y="3381375"/>
            <a:ext cx="412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4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1" name="Группа 29"/>
          <p:cNvGrpSpPr>
            <a:grpSpLocks/>
          </p:cNvGrpSpPr>
          <p:nvPr/>
        </p:nvGrpSpPr>
        <p:grpSpPr bwMode="auto">
          <a:xfrm>
            <a:off x="755650" y="736600"/>
            <a:ext cx="7945438" cy="4662488"/>
            <a:chOff x="755576" y="736708"/>
            <a:chExt cx="7946032" cy="4662048"/>
          </a:xfrm>
        </p:grpSpPr>
        <p:sp>
          <p:nvSpPr>
            <p:cNvPr id="51211" name="Овал 1"/>
            <p:cNvSpPr>
              <a:spLocks noChangeArrowheads="1"/>
            </p:cNvSpPr>
            <p:nvPr/>
          </p:nvSpPr>
          <p:spPr bwMode="auto">
            <a:xfrm>
              <a:off x="2555776" y="3007804"/>
              <a:ext cx="864096" cy="792088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1212" name="Овал 3"/>
            <p:cNvSpPr>
              <a:spLocks noChangeArrowheads="1"/>
            </p:cNvSpPr>
            <p:nvPr/>
          </p:nvSpPr>
          <p:spPr bwMode="auto">
            <a:xfrm>
              <a:off x="4280199" y="3007804"/>
              <a:ext cx="864096" cy="792088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1213" name="Овал 4"/>
            <p:cNvSpPr>
              <a:spLocks noChangeArrowheads="1"/>
            </p:cNvSpPr>
            <p:nvPr/>
          </p:nvSpPr>
          <p:spPr bwMode="auto">
            <a:xfrm>
              <a:off x="5940152" y="3007804"/>
              <a:ext cx="864096" cy="792088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1214" name="Прямоугольник 5"/>
            <p:cNvSpPr>
              <a:spLocks noChangeArrowheads="1"/>
            </p:cNvSpPr>
            <p:nvPr/>
          </p:nvSpPr>
          <p:spPr bwMode="auto">
            <a:xfrm>
              <a:off x="7740352" y="2946648"/>
              <a:ext cx="961256" cy="91440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  <a:p>
              <a:pPr algn="ctr"/>
              <a:endParaRPr lang="ru-RU" sz="2400" b="1"/>
            </a:p>
          </p:txBody>
        </p:sp>
        <p:cxnSp>
          <p:nvCxnSpPr>
            <p:cNvPr id="51215" name="Прямая со стрелкой 7"/>
            <p:cNvCxnSpPr>
              <a:cxnSpLocks noChangeShapeType="1"/>
              <a:stCxn id="3" idx="3"/>
              <a:endCxn id="51211" idx="2"/>
            </p:cNvCxnSpPr>
            <p:nvPr/>
          </p:nvCxnSpPr>
          <p:spPr bwMode="auto">
            <a:xfrm>
              <a:off x="1716832" y="3403848"/>
              <a:ext cx="838944" cy="0"/>
            </a:xfrm>
            <a:prstGeom prst="straightConnector1">
              <a:avLst/>
            </a:prstGeom>
            <a:noFill/>
            <a:ln w="9525" algn="ctr">
              <a:solidFill>
                <a:srgbClr val="FFC000"/>
              </a:solidFill>
              <a:round/>
              <a:headEnd/>
              <a:tailEnd type="arrow" w="med" len="med"/>
            </a:ln>
          </p:spPr>
        </p:cxnSp>
        <p:cxnSp>
          <p:nvCxnSpPr>
            <p:cNvPr id="51216" name="Прямая со стрелкой 9"/>
            <p:cNvCxnSpPr>
              <a:cxnSpLocks noChangeShapeType="1"/>
              <a:stCxn id="51211" idx="6"/>
              <a:endCxn id="51212" idx="2"/>
            </p:cNvCxnSpPr>
            <p:nvPr/>
          </p:nvCxnSpPr>
          <p:spPr bwMode="auto">
            <a:xfrm>
              <a:off x="3419872" y="3403848"/>
              <a:ext cx="860327" cy="0"/>
            </a:xfrm>
            <a:prstGeom prst="straightConnector1">
              <a:avLst/>
            </a:prstGeom>
            <a:noFill/>
            <a:ln w="9525" algn="ctr">
              <a:solidFill>
                <a:srgbClr val="FFC000"/>
              </a:solidFill>
              <a:round/>
              <a:headEnd/>
              <a:tailEnd type="arrow" w="med" len="med"/>
            </a:ln>
          </p:spPr>
        </p:cxnSp>
        <p:cxnSp>
          <p:nvCxnSpPr>
            <p:cNvPr id="51217" name="Прямая со стрелкой 11"/>
            <p:cNvCxnSpPr>
              <a:cxnSpLocks noChangeShapeType="1"/>
              <a:stCxn id="51212" idx="6"/>
              <a:endCxn id="51213" idx="2"/>
            </p:cNvCxnSpPr>
            <p:nvPr/>
          </p:nvCxnSpPr>
          <p:spPr bwMode="auto">
            <a:xfrm>
              <a:off x="5144295" y="3403848"/>
              <a:ext cx="795857" cy="0"/>
            </a:xfrm>
            <a:prstGeom prst="straightConnector1">
              <a:avLst/>
            </a:prstGeom>
            <a:noFill/>
            <a:ln w="9525" algn="ctr">
              <a:solidFill>
                <a:srgbClr val="FFC000"/>
              </a:solidFill>
              <a:round/>
              <a:headEnd/>
              <a:tailEnd type="arrow" w="med" len="med"/>
            </a:ln>
          </p:spPr>
        </p:cxnSp>
        <p:cxnSp>
          <p:nvCxnSpPr>
            <p:cNvPr id="51218" name="Прямая со стрелкой 13"/>
            <p:cNvCxnSpPr>
              <a:cxnSpLocks noChangeShapeType="1"/>
              <a:stCxn id="51213" idx="6"/>
              <a:endCxn id="51214" idx="1"/>
            </p:cNvCxnSpPr>
            <p:nvPr/>
          </p:nvCxnSpPr>
          <p:spPr bwMode="auto">
            <a:xfrm>
              <a:off x="6804248" y="3403848"/>
              <a:ext cx="936104" cy="0"/>
            </a:xfrm>
            <a:prstGeom prst="straightConnector1">
              <a:avLst/>
            </a:prstGeom>
            <a:noFill/>
            <a:ln w="9525" algn="ctr">
              <a:solidFill>
                <a:srgbClr val="FFC000"/>
              </a:solidFill>
              <a:round/>
              <a:headEnd/>
              <a:tailEnd type="arrow" w="med" len="med"/>
            </a:ln>
          </p:spPr>
        </p:cxnSp>
        <p:sp>
          <p:nvSpPr>
            <p:cNvPr id="51219" name="TextBox 14"/>
            <p:cNvSpPr txBox="1">
              <a:spLocks noChangeArrowheads="1"/>
            </p:cNvSpPr>
            <p:nvPr/>
          </p:nvSpPr>
          <p:spPr bwMode="auto">
            <a:xfrm>
              <a:off x="1789219" y="2796677"/>
              <a:ext cx="76655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b="1">
                  <a:solidFill>
                    <a:srgbClr val="FFC000"/>
                  </a:solidFill>
                </a:rPr>
                <a:t>+ 6</a:t>
              </a:r>
            </a:p>
          </p:txBody>
        </p:sp>
        <p:sp>
          <p:nvSpPr>
            <p:cNvPr id="51220" name="Выгнутая вниз стрелка 23"/>
            <p:cNvSpPr>
              <a:spLocks noChangeArrowheads="1"/>
            </p:cNvSpPr>
            <p:nvPr/>
          </p:nvSpPr>
          <p:spPr bwMode="auto">
            <a:xfrm>
              <a:off x="1315305" y="3799892"/>
              <a:ext cx="3688743" cy="1008112"/>
            </a:xfrm>
            <a:prstGeom prst="curvedUpArrow">
              <a:avLst>
                <a:gd name="adj1" fmla="val 25004"/>
                <a:gd name="adj2" fmla="val 50007"/>
                <a:gd name="adj3" fmla="val 25000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1221" name="Выгнутая вверх стрелка 24"/>
            <p:cNvSpPr>
              <a:spLocks noChangeArrowheads="1"/>
            </p:cNvSpPr>
            <p:nvPr/>
          </p:nvSpPr>
          <p:spPr bwMode="auto">
            <a:xfrm>
              <a:off x="1403648" y="1711660"/>
              <a:ext cx="7056784" cy="1234988"/>
            </a:xfrm>
            <a:prstGeom prst="curvedDownArrow">
              <a:avLst>
                <a:gd name="adj1" fmla="val 25025"/>
                <a:gd name="adj2" fmla="val 49998"/>
                <a:gd name="adj3" fmla="val 25000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 bwMode="auto">
            <a:xfrm>
              <a:off x="755576" y="2946299"/>
              <a:ext cx="960510" cy="914314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ru-RU" sz="4000" b="1" dirty="0"/>
                <a:t>6</a:t>
              </a:r>
            </a:p>
          </p:txBody>
        </p:sp>
        <p:sp>
          <p:nvSpPr>
            <p:cNvPr id="51223" name="Овал 25"/>
            <p:cNvSpPr>
              <a:spLocks noChangeArrowheads="1"/>
            </p:cNvSpPr>
            <p:nvPr/>
          </p:nvSpPr>
          <p:spPr bwMode="auto">
            <a:xfrm>
              <a:off x="4648047" y="1014227"/>
              <a:ext cx="557342" cy="545486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1224" name="Овал 26"/>
            <p:cNvSpPr>
              <a:spLocks noChangeArrowheads="1"/>
            </p:cNvSpPr>
            <p:nvPr/>
          </p:nvSpPr>
          <p:spPr bwMode="auto">
            <a:xfrm>
              <a:off x="2727874" y="4853270"/>
              <a:ext cx="557342" cy="545486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1225" name="TextBox 27"/>
            <p:cNvSpPr txBox="1">
              <a:spLocks noChangeArrowheads="1"/>
            </p:cNvSpPr>
            <p:nvPr/>
          </p:nvSpPr>
          <p:spPr bwMode="auto">
            <a:xfrm>
              <a:off x="4293243" y="736708"/>
              <a:ext cx="341760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400" b="1">
                  <a:solidFill>
                    <a:srgbClr val="FFC000"/>
                  </a:solidFill>
                </a:rPr>
                <a:t>.</a:t>
              </a:r>
            </a:p>
          </p:txBody>
        </p:sp>
        <p:sp>
          <p:nvSpPr>
            <p:cNvPr id="51226" name="TextBox 28"/>
            <p:cNvSpPr txBox="1">
              <a:spLocks noChangeArrowheads="1"/>
            </p:cNvSpPr>
            <p:nvPr/>
          </p:nvSpPr>
          <p:spPr bwMode="auto">
            <a:xfrm>
              <a:off x="2384896" y="4581128"/>
              <a:ext cx="341760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400" b="1">
                  <a:solidFill>
                    <a:srgbClr val="FFC000"/>
                  </a:solidFill>
                </a:rPr>
                <a:t>.</a:t>
              </a:r>
            </a:p>
          </p:txBody>
        </p:sp>
      </p:grp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900988" y="3135313"/>
            <a:ext cx="6397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644775" y="3135313"/>
            <a:ext cx="6397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392613" y="3135313"/>
            <a:ext cx="6397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18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029325" y="3121025"/>
            <a:ext cx="6397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24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800350" y="4852988"/>
            <a:ext cx="4127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722813" y="995363"/>
            <a:ext cx="412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51208" name="TextBox 36"/>
          <p:cNvSpPr txBox="1">
            <a:spLocks noChangeArrowheads="1"/>
          </p:cNvSpPr>
          <p:nvPr/>
        </p:nvSpPr>
        <p:spPr bwMode="auto">
          <a:xfrm>
            <a:off x="3419475" y="2817813"/>
            <a:ext cx="7667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C000"/>
                </a:solidFill>
              </a:rPr>
              <a:t>+ 6</a:t>
            </a:r>
          </a:p>
        </p:txBody>
      </p:sp>
      <p:sp>
        <p:nvSpPr>
          <p:cNvPr id="51209" name="TextBox 37"/>
          <p:cNvSpPr txBox="1">
            <a:spLocks noChangeArrowheads="1"/>
          </p:cNvSpPr>
          <p:nvPr/>
        </p:nvSpPr>
        <p:spPr bwMode="auto">
          <a:xfrm>
            <a:off x="5145088" y="2797175"/>
            <a:ext cx="765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C000"/>
                </a:solidFill>
              </a:rPr>
              <a:t>+ 6</a:t>
            </a:r>
          </a:p>
        </p:txBody>
      </p:sp>
      <p:sp>
        <p:nvSpPr>
          <p:cNvPr id="51210" name="TextBox 38"/>
          <p:cNvSpPr txBox="1">
            <a:spLocks noChangeArrowheads="1"/>
          </p:cNvSpPr>
          <p:nvPr/>
        </p:nvSpPr>
        <p:spPr bwMode="auto">
          <a:xfrm>
            <a:off x="6808788" y="2817813"/>
            <a:ext cx="7667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C000"/>
                </a:solidFill>
              </a:rPr>
              <a:t>+ 6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b="1" smtClean="0">
                <a:solidFill>
                  <a:srgbClr val="FFFF00"/>
                </a:solidFill>
              </a:rPr>
              <a:t>15 : х  = 5</a:t>
            </a:r>
          </a:p>
          <a:p>
            <a:pPr>
              <a:buFontTx/>
              <a:buNone/>
            </a:pPr>
            <a:r>
              <a:rPr lang="ru-RU" b="1" smtClean="0">
                <a:solidFill>
                  <a:srgbClr val="FFFF00"/>
                </a:solidFill>
              </a:rPr>
              <a:t>15 : а  = 3</a:t>
            </a:r>
          </a:p>
          <a:p>
            <a:pPr>
              <a:buFontTx/>
              <a:buNone/>
            </a:pPr>
            <a:r>
              <a:rPr lang="ru-RU" b="1" smtClean="0">
                <a:solidFill>
                  <a:srgbClr val="FFFF00"/>
                </a:solidFill>
              </a:rPr>
              <a:t>15 : </a:t>
            </a:r>
            <a:r>
              <a:rPr lang="en-US" b="1" smtClean="0">
                <a:solidFill>
                  <a:srgbClr val="FFFF00"/>
                </a:solidFill>
              </a:rPr>
              <a:t>m </a:t>
            </a:r>
            <a:r>
              <a:rPr lang="ru-RU" b="1" smtClean="0">
                <a:solidFill>
                  <a:srgbClr val="FFFF00"/>
                </a:solidFill>
              </a:rPr>
              <a:t>= 1          </a:t>
            </a:r>
          </a:p>
          <a:p>
            <a:pPr>
              <a:buFontTx/>
              <a:buNone/>
            </a:pPr>
            <a:r>
              <a:rPr lang="ru-RU" b="1" smtClean="0">
                <a:solidFill>
                  <a:srgbClr val="FFFF00"/>
                </a:solidFill>
              </a:rPr>
              <a:t>15 :  у =  15                             </a:t>
            </a:r>
          </a:p>
          <a:p>
            <a:pPr>
              <a:buFontTx/>
              <a:buNone/>
            </a:pPr>
            <a:r>
              <a:rPr lang="ru-RU" b="1" smtClean="0">
                <a:solidFill>
                  <a:srgbClr val="FFFF00"/>
                </a:solidFill>
              </a:rPr>
              <a:t>                         </a:t>
            </a:r>
          </a:p>
          <a:p>
            <a:pPr>
              <a:buFontTx/>
              <a:buNone/>
            </a:pPr>
            <a:r>
              <a:rPr lang="ru-RU" b="1" smtClean="0">
                <a:solidFill>
                  <a:srgbClr val="FFFF00"/>
                </a:solidFill>
              </a:rPr>
              <a:t>     Д(36):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067175" y="3213100"/>
            <a:ext cx="4694238" cy="1354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>
                <a:solidFill>
                  <a:srgbClr val="FFFF00"/>
                </a:solidFill>
                <a:latin typeface="+mn-lt"/>
              </a:rPr>
              <a:t>1; 3; 5; 15  -  </a:t>
            </a:r>
            <a:r>
              <a:rPr lang="ru-RU" sz="3200" b="1" kern="0" dirty="0">
                <a:solidFill>
                  <a:srgbClr val="FFFF00"/>
                </a:solidFill>
                <a:latin typeface="+mn-lt"/>
              </a:rPr>
              <a:t>делители </a:t>
            </a:r>
            <a:r>
              <a:rPr lang="ru-RU" sz="3200" b="1" kern="0" dirty="0">
                <a:solidFill>
                  <a:srgbClr val="FFFF00"/>
                </a:solidFill>
                <a:latin typeface="+mn-lt"/>
              </a:rPr>
              <a:t>числа 15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76488" y="4567238"/>
            <a:ext cx="382587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3"/>
                </a:solidFill>
                <a:latin typeface="+mn-lt"/>
              </a:rPr>
              <a:t>1,2,3,4,6,9,12,18,36</a:t>
            </a:r>
            <a:endParaRPr lang="ru-RU" sz="3200" b="1" dirty="0">
              <a:solidFill>
                <a:schemeClr val="accent3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733</TotalTime>
  <Words>470</Words>
  <Application>Microsoft Office PowerPoint</Application>
  <PresentationFormat>On-screen Show (4:3)</PresentationFormat>
  <Paragraphs>199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42</vt:i4>
      </vt:variant>
      <vt:variant>
        <vt:lpstr>Заголовки слайдов</vt:lpstr>
      </vt:variant>
      <vt:variant>
        <vt:i4>18</vt:i4>
      </vt:variant>
    </vt:vector>
  </HeadingPairs>
  <TitlesOfParts>
    <vt:vector size="65" baseType="lpstr">
      <vt:lpstr>Arial</vt:lpstr>
      <vt:lpstr>Calibri</vt:lpstr>
      <vt:lpstr>Times New Roman</vt:lpstr>
      <vt:lpstr>Wingdings</vt:lpstr>
      <vt:lpstr>Monotype Corsiva</vt:lpstr>
      <vt:lpstr>Оформление по умолчанию</vt:lpstr>
      <vt:lpstr>1_Оформление по умолчанию</vt:lpstr>
      <vt:lpstr>3_Оформление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1_Оформление по умолчанию</vt:lpstr>
      <vt:lpstr>3_Оформление по умолчанию</vt:lpstr>
      <vt:lpstr>3_Оформление по умолчанию</vt:lpstr>
      <vt:lpstr>3_Оформление по умолчанию</vt:lpstr>
      <vt:lpstr>3_Оформление по умолчанию</vt:lpstr>
      <vt:lpstr>3_Оформление по умолчанию</vt:lpstr>
      <vt:lpstr>3_Оформление по умолчанию</vt:lpstr>
      <vt:lpstr>3_Оформление по умолчанию</vt:lpstr>
      <vt:lpstr>3_Оформление по умолчанию</vt:lpstr>
      <vt:lpstr>3_Оформление по умолчанию</vt:lpstr>
      <vt:lpstr>3_Оформление по умолчанию</vt:lpstr>
      <vt:lpstr>3_Оформление по умолчанию</vt:lpstr>
      <vt:lpstr>3_Оформление по умолчанию</vt:lpstr>
      <vt:lpstr>3_Оформление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Делители и кратные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SlateER</dc:creator>
  <cp:lastModifiedBy>nastya.cherepneva</cp:lastModifiedBy>
  <cp:revision>56</cp:revision>
  <dcterms:modified xsi:type="dcterms:W3CDTF">2012-07-12T09:34:58Z</dcterms:modified>
</cp:coreProperties>
</file>