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6" r:id="rId2"/>
    <p:sldId id="287" r:id="rId3"/>
    <p:sldId id="291" r:id="rId4"/>
    <p:sldId id="274" r:id="rId5"/>
    <p:sldId id="263" r:id="rId6"/>
    <p:sldId id="264" r:id="rId7"/>
    <p:sldId id="294" r:id="rId8"/>
    <p:sldId id="295" r:id="rId9"/>
    <p:sldId id="265" r:id="rId10"/>
    <p:sldId id="266" r:id="rId11"/>
    <p:sldId id="267" r:id="rId12"/>
    <p:sldId id="296" r:id="rId13"/>
    <p:sldId id="297" r:id="rId14"/>
    <p:sldId id="298" r:id="rId15"/>
    <p:sldId id="299" r:id="rId16"/>
    <p:sldId id="300" r:id="rId17"/>
    <p:sldId id="301" r:id="rId18"/>
    <p:sldId id="268" r:id="rId19"/>
    <p:sldId id="269" r:id="rId20"/>
    <p:sldId id="270" r:id="rId21"/>
    <p:sldId id="271" r:id="rId22"/>
    <p:sldId id="272" r:id="rId23"/>
    <p:sldId id="273" r:id="rId24"/>
    <p:sldId id="302" r:id="rId25"/>
    <p:sldId id="283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46A01-04CE-439F-9864-96E40BD7C2D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95A4DC2-AEDF-4351-B020-C210F883A560}">
      <dgm:prSet custT="1"/>
      <dgm:spPr>
        <a:ln>
          <a:solidFill>
            <a:schemeClr val="bg2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  Задачи:</a:t>
          </a:r>
        </a:p>
      </dgm:t>
    </dgm:pt>
    <dgm:pt modelId="{1CE21FD8-6C20-4B87-B5DF-E3274357471A}" type="parTrans" cxnId="{9FB938AC-1312-41F8-ACCD-95D5A23AFDCD}">
      <dgm:prSet/>
      <dgm:spPr/>
      <dgm:t>
        <a:bodyPr/>
        <a:lstStyle/>
        <a:p>
          <a:endParaRPr lang="ru-RU"/>
        </a:p>
      </dgm:t>
    </dgm:pt>
    <dgm:pt modelId="{2D5E2E84-35E9-455D-B18E-DA8E4B3A340B}" type="sibTrans" cxnId="{9FB938AC-1312-41F8-ACCD-95D5A23AFDCD}">
      <dgm:prSet/>
      <dgm:spPr/>
      <dgm:t>
        <a:bodyPr/>
        <a:lstStyle/>
        <a:p>
          <a:endParaRPr lang="ru-RU"/>
        </a:p>
      </dgm:t>
    </dgm:pt>
    <dgm:pt modelId="{40CA8752-B25B-44A3-B728-89B4289B70BB}">
      <dgm:prSet/>
      <dgm:spPr>
        <a:ln>
          <a:solidFill>
            <a:schemeClr val="bg2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charset="0"/>
            </a:rPr>
            <a:t>  учить основам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charset="0"/>
            </a:rPr>
            <a:t> здорового образа жизни</a:t>
          </a:r>
        </a:p>
      </dgm:t>
    </dgm:pt>
    <dgm:pt modelId="{8CF88468-A971-47AB-9933-61EA2F699BC9}" type="parTrans" cxnId="{309F8561-2D12-4C67-B49F-A2DE20734A8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F084A0C-8869-4812-9A66-9ACEE6F1FD90}" type="sibTrans" cxnId="{309F8561-2D12-4C67-B49F-A2DE20734A8E}">
      <dgm:prSet/>
      <dgm:spPr/>
      <dgm:t>
        <a:bodyPr/>
        <a:lstStyle/>
        <a:p>
          <a:endParaRPr lang="ru-RU"/>
        </a:p>
      </dgm:t>
    </dgm:pt>
    <dgm:pt modelId="{4E9E31D8-3E35-461C-9761-186FCF3E8824}">
      <dgm:prSet/>
      <dgm:spPr>
        <a:ln>
          <a:solidFill>
            <a:schemeClr val="bg2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charset="0"/>
            </a:rPr>
            <a:t>воспитывать стойкий интерес и потребность к занятиям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Arial" charset="0"/>
            </a:rPr>
            <a:t>физической культуры</a:t>
          </a:r>
        </a:p>
      </dgm:t>
    </dgm:pt>
    <dgm:pt modelId="{40AAE314-A1D1-4DC4-B7D4-D0C6A8BD35BE}" type="parTrans" cxnId="{F9092E19-25C4-494F-85B5-E4B093AEAE4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0136182-C212-40E3-9747-CCB98B985F60}" type="sibTrans" cxnId="{F9092E19-25C4-494F-85B5-E4B093AEAE42}">
      <dgm:prSet/>
      <dgm:spPr/>
      <dgm:t>
        <a:bodyPr/>
        <a:lstStyle/>
        <a:p>
          <a:endParaRPr lang="ru-RU"/>
        </a:p>
      </dgm:t>
    </dgm:pt>
    <dgm:pt modelId="{AB153FEE-5A7A-47CF-9473-E27EBBFE36FC}">
      <dgm:prSet custT="1"/>
      <dgm:spPr>
        <a:ln>
          <a:solidFill>
            <a:schemeClr val="bg2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effectLst/>
              <a:latin typeface="Arial" charset="0"/>
            </a:rPr>
            <a:t>укреплять здоровье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effectLst/>
              <a:latin typeface="Arial" charset="0"/>
            </a:rPr>
            <a:t> повышать работоспособность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/>
              <a:effectLst/>
              <a:latin typeface="Arial" charset="0"/>
            </a:rPr>
            <a:t>младших школьников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5F512EA-0F81-41AB-A75E-8FE5F9191C6B}" type="parTrans" cxnId="{DBE45417-E809-4B72-ACD3-36D8E946465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1DDA409-F7CD-460D-B9C9-C7850CF2AE0C}" type="sibTrans" cxnId="{DBE45417-E809-4B72-ACD3-36D8E9464656}">
      <dgm:prSet/>
      <dgm:spPr/>
      <dgm:t>
        <a:bodyPr/>
        <a:lstStyle/>
        <a:p>
          <a:endParaRPr lang="ru-RU"/>
        </a:p>
      </dgm:t>
    </dgm:pt>
    <dgm:pt modelId="{7CD13423-8583-43BE-B10B-E57472A84EA5}" type="pres">
      <dgm:prSet presAssocID="{B8946A01-04CE-439F-9864-96E40BD7C2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2BFA4A-DFFA-46AF-9E5E-6573C71BC681}" type="pres">
      <dgm:prSet presAssocID="{E95A4DC2-AEDF-4351-B020-C210F883A560}" presName="hierRoot1" presStyleCnt="0">
        <dgm:presLayoutVars>
          <dgm:hierBranch val="r"/>
        </dgm:presLayoutVars>
      </dgm:prSet>
      <dgm:spPr/>
    </dgm:pt>
    <dgm:pt modelId="{6237EE21-F355-487F-8E2F-9F30C10588E9}" type="pres">
      <dgm:prSet presAssocID="{E95A4DC2-AEDF-4351-B020-C210F883A560}" presName="rootComposite1" presStyleCnt="0"/>
      <dgm:spPr/>
    </dgm:pt>
    <dgm:pt modelId="{50B1AF20-2AA9-4E02-B804-4BF3DFADB948}" type="pres">
      <dgm:prSet presAssocID="{E95A4DC2-AEDF-4351-B020-C210F883A560}" presName="rootText1" presStyleLbl="node0" presStyleIdx="0" presStyleCnt="1" custScaleY="47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00FFE3-A991-4F95-9153-18547E54A122}" type="pres">
      <dgm:prSet presAssocID="{E95A4DC2-AEDF-4351-B020-C210F883A5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978B19-88DF-4CCB-B305-1C72D3832BA2}" type="pres">
      <dgm:prSet presAssocID="{E95A4DC2-AEDF-4351-B020-C210F883A560}" presName="hierChild2" presStyleCnt="0"/>
      <dgm:spPr/>
    </dgm:pt>
    <dgm:pt modelId="{95534BC0-E7B7-48BB-BBB5-D8E208551378}" type="pres">
      <dgm:prSet presAssocID="{8CF88468-A971-47AB-9933-61EA2F699BC9}" presName="Name50" presStyleLbl="parChTrans1D2" presStyleIdx="0" presStyleCnt="3"/>
      <dgm:spPr/>
      <dgm:t>
        <a:bodyPr/>
        <a:lstStyle/>
        <a:p>
          <a:endParaRPr lang="ru-RU"/>
        </a:p>
      </dgm:t>
    </dgm:pt>
    <dgm:pt modelId="{E96BA038-E3CD-4C7A-9605-C292707974DE}" type="pres">
      <dgm:prSet presAssocID="{40CA8752-B25B-44A3-B728-89B4289B70BB}" presName="hierRoot2" presStyleCnt="0">
        <dgm:presLayoutVars>
          <dgm:hierBranch/>
        </dgm:presLayoutVars>
      </dgm:prSet>
      <dgm:spPr/>
    </dgm:pt>
    <dgm:pt modelId="{55D5F65A-7769-4F6E-86BF-08A682594D7B}" type="pres">
      <dgm:prSet presAssocID="{40CA8752-B25B-44A3-B728-89B4289B70BB}" presName="rootComposite" presStyleCnt="0"/>
      <dgm:spPr/>
    </dgm:pt>
    <dgm:pt modelId="{E54287C0-EF4F-46D7-92D9-B90A25D15094}" type="pres">
      <dgm:prSet presAssocID="{40CA8752-B25B-44A3-B728-89B4289B70BB}" presName="rootText" presStyleLbl="node2" presStyleIdx="0" presStyleCnt="3" custScaleX="139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CCC98-5891-40A4-A53A-9E61A2A67BB1}" type="pres">
      <dgm:prSet presAssocID="{40CA8752-B25B-44A3-B728-89B4289B70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D4A450B1-8338-4BC6-A212-681784BC34C3}" type="pres">
      <dgm:prSet presAssocID="{40CA8752-B25B-44A3-B728-89B4289B70BB}" presName="hierChild4" presStyleCnt="0"/>
      <dgm:spPr/>
    </dgm:pt>
    <dgm:pt modelId="{8DD7786D-0A1B-407F-A8D4-24ADBE147C34}" type="pres">
      <dgm:prSet presAssocID="{40CA8752-B25B-44A3-B728-89B4289B70BB}" presName="hierChild5" presStyleCnt="0"/>
      <dgm:spPr/>
    </dgm:pt>
    <dgm:pt modelId="{C0900018-A7FE-48C3-85EC-7E35054260B4}" type="pres">
      <dgm:prSet presAssocID="{40AAE314-A1D1-4DC4-B7D4-D0C6A8BD35BE}" presName="Name50" presStyleLbl="parChTrans1D2" presStyleIdx="1" presStyleCnt="3"/>
      <dgm:spPr/>
      <dgm:t>
        <a:bodyPr/>
        <a:lstStyle/>
        <a:p>
          <a:endParaRPr lang="ru-RU"/>
        </a:p>
      </dgm:t>
    </dgm:pt>
    <dgm:pt modelId="{02D00B22-2788-4A01-B300-665775DD3C3B}" type="pres">
      <dgm:prSet presAssocID="{4E9E31D8-3E35-461C-9761-186FCF3E8824}" presName="hierRoot2" presStyleCnt="0">
        <dgm:presLayoutVars>
          <dgm:hierBranch/>
        </dgm:presLayoutVars>
      </dgm:prSet>
      <dgm:spPr/>
    </dgm:pt>
    <dgm:pt modelId="{31BE8FD0-43DF-4FF8-9FEC-7DEFDA9CC203}" type="pres">
      <dgm:prSet presAssocID="{4E9E31D8-3E35-461C-9761-186FCF3E8824}" presName="rootComposite" presStyleCnt="0"/>
      <dgm:spPr/>
    </dgm:pt>
    <dgm:pt modelId="{7679D59C-DBCA-44C6-9711-74E18A4A37BE}" type="pres">
      <dgm:prSet presAssocID="{4E9E31D8-3E35-461C-9761-186FCF3E8824}" presName="rootText" presStyleLbl="node2" presStyleIdx="1" presStyleCnt="3" custScaleX="139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84EA7-E989-434C-9D58-0FC05806BA96}" type="pres">
      <dgm:prSet presAssocID="{4E9E31D8-3E35-461C-9761-186FCF3E882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95CDFF-1AF8-4778-A923-1B02D0FEA5C5}" type="pres">
      <dgm:prSet presAssocID="{4E9E31D8-3E35-461C-9761-186FCF3E8824}" presName="hierChild4" presStyleCnt="0"/>
      <dgm:spPr/>
    </dgm:pt>
    <dgm:pt modelId="{84D7C950-FED0-4F94-BB1B-7D71C74208D5}" type="pres">
      <dgm:prSet presAssocID="{4E9E31D8-3E35-461C-9761-186FCF3E8824}" presName="hierChild5" presStyleCnt="0"/>
      <dgm:spPr/>
    </dgm:pt>
    <dgm:pt modelId="{40E37B5B-E987-46F1-A2C3-178C1D81C5EA}" type="pres">
      <dgm:prSet presAssocID="{F5F512EA-0F81-41AB-A75E-8FE5F9191C6B}" presName="Name50" presStyleLbl="parChTrans1D2" presStyleIdx="2" presStyleCnt="3"/>
      <dgm:spPr/>
      <dgm:t>
        <a:bodyPr/>
        <a:lstStyle/>
        <a:p>
          <a:endParaRPr lang="ru-RU"/>
        </a:p>
      </dgm:t>
    </dgm:pt>
    <dgm:pt modelId="{A2454CBB-9604-4C33-8B0C-ED4DF7E22505}" type="pres">
      <dgm:prSet presAssocID="{AB153FEE-5A7A-47CF-9473-E27EBBFE36FC}" presName="hierRoot2" presStyleCnt="0">
        <dgm:presLayoutVars>
          <dgm:hierBranch/>
        </dgm:presLayoutVars>
      </dgm:prSet>
      <dgm:spPr/>
    </dgm:pt>
    <dgm:pt modelId="{3ABAACD0-4DE5-47D5-A4B2-790B80775C61}" type="pres">
      <dgm:prSet presAssocID="{AB153FEE-5A7A-47CF-9473-E27EBBFE36FC}" presName="rootComposite" presStyleCnt="0"/>
      <dgm:spPr/>
    </dgm:pt>
    <dgm:pt modelId="{DA735C2C-6CF2-42BD-B7F4-660A906E1C69}" type="pres">
      <dgm:prSet presAssocID="{AB153FEE-5A7A-47CF-9473-E27EBBFE36FC}" presName="rootText" presStyleLbl="node2" presStyleIdx="2" presStyleCnt="3" custScaleX="139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89EF4-9A35-4507-9489-983E5C4DED47}" type="pres">
      <dgm:prSet presAssocID="{AB153FEE-5A7A-47CF-9473-E27EBBFE36F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54B0CE2-8688-44E9-86C4-D1B9DB4AB66E}" type="pres">
      <dgm:prSet presAssocID="{AB153FEE-5A7A-47CF-9473-E27EBBFE36FC}" presName="hierChild4" presStyleCnt="0"/>
      <dgm:spPr/>
    </dgm:pt>
    <dgm:pt modelId="{3E7E05BE-B153-4121-B633-1B04BDE4016C}" type="pres">
      <dgm:prSet presAssocID="{AB153FEE-5A7A-47CF-9473-E27EBBFE36FC}" presName="hierChild5" presStyleCnt="0"/>
      <dgm:spPr/>
    </dgm:pt>
    <dgm:pt modelId="{F347916E-284F-45D2-BA2A-43B1F52E1396}" type="pres">
      <dgm:prSet presAssocID="{E95A4DC2-AEDF-4351-B020-C210F883A560}" presName="hierChild3" presStyleCnt="0"/>
      <dgm:spPr/>
    </dgm:pt>
  </dgm:ptLst>
  <dgm:cxnLst>
    <dgm:cxn modelId="{A52FFCBC-BC56-4466-9CB9-1B7B65869B39}" type="presOf" srcId="{E95A4DC2-AEDF-4351-B020-C210F883A560}" destId="{50B1AF20-2AA9-4E02-B804-4BF3DFADB948}" srcOrd="0" destOrd="0" presId="urn:microsoft.com/office/officeart/2005/8/layout/orgChart1"/>
    <dgm:cxn modelId="{F56B4850-833F-4CC9-B75A-18337EDB6FFC}" type="presOf" srcId="{4E9E31D8-3E35-461C-9761-186FCF3E8824}" destId="{7679D59C-DBCA-44C6-9711-74E18A4A37BE}" srcOrd="0" destOrd="0" presId="urn:microsoft.com/office/officeart/2005/8/layout/orgChart1"/>
    <dgm:cxn modelId="{9FB938AC-1312-41F8-ACCD-95D5A23AFDCD}" srcId="{B8946A01-04CE-439F-9864-96E40BD7C2D5}" destId="{E95A4DC2-AEDF-4351-B020-C210F883A560}" srcOrd="0" destOrd="0" parTransId="{1CE21FD8-6C20-4B87-B5DF-E3274357471A}" sibTransId="{2D5E2E84-35E9-455D-B18E-DA8E4B3A340B}"/>
    <dgm:cxn modelId="{F6B2FAD3-383E-47CE-B5F4-13888494D8C0}" type="presOf" srcId="{E95A4DC2-AEDF-4351-B020-C210F883A560}" destId="{CC00FFE3-A991-4F95-9153-18547E54A122}" srcOrd="1" destOrd="0" presId="urn:microsoft.com/office/officeart/2005/8/layout/orgChart1"/>
    <dgm:cxn modelId="{51E59641-4DA7-4EF3-AACB-C0C6F55F923A}" type="presOf" srcId="{40CA8752-B25B-44A3-B728-89B4289B70BB}" destId="{38ACCC98-5891-40A4-A53A-9E61A2A67BB1}" srcOrd="1" destOrd="0" presId="urn:microsoft.com/office/officeart/2005/8/layout/orgChart1"/>
    <dgm:cxn modelId="{0D38748A-805A-4063-8B34-B7457ECCFECF}" type="presOf" srcId="{8CF88468-A971-47AB-9933-61EA2F699BC9}" destId="{95534BC0-E7B7-48BB-BBB5-D8E208551378}" srcOrd="0" destOrd="0" presId="urn:microsoft.com/office/officeart/2005/8/layout/orgChart1"/>
    <dgm:cxn modelId="{309F8561-2D12-4C67-B49F-A2DE20734A8E}" srcId="{E95A4DC2-AEDF-4351-B020-C210F883A560}" destId="{40CA8752-B25B-44A3-B728-89B4289B70BB}" srcOrd="0" destOrd="0" parTransId="{8CF88468-A971-47AB-9933-61EA2F699BC9}" sibTransId="{DF084A0C-8869-4812-9A66-9ACEE6F1FD90}"/>
    <dgm:cxn modelId="{CA68E52F-7F3B-40F4-B904-37E252EEA5F7}" type="presOf" srcId="{B8946A01-04CE-439F-9864-96E40BD7C2D5}" destId="{7CD13423-8583-43BE-B10B-E57472A84EA5}" srcOrd="0" destOrd="0" presId="urn:microsoft.com/office/officeart/2005/8/layout/orgChart1"/>
    <dgm:cxn modelId="{DBE45417-E809-4B72-ACD3-36D8E9464656}" srcId="{E95A4DC2-AEDF-4351-B020-C210F883A560}" destId="{AB153FEE-5A7A-47CF-9473-E27EBBFE36FC}" srcOrd="2" destOrd="0" parTransId="{F5F512EA-0F81-41AB-A75E-8FE5F9191C6B}" sibTransId="{81DDA409-F7CD-460D-B9C9-C7850CF2AE0C}"/>
    <dgm:cxn modelId="{64C78EE9-6D0F-48C5-B0E1-C81F8B8A5F95}" type="presOf" srcId="{AB153FEE-5A7A-47CF-9473-E27EBBFE36FC}" destId="{7A489EF4-9A35-4507-9489-983E5C4DED47}" srcOrd="1" destOrd="0" presId="urn:microsoft.com/office/officeart/2005/8/layout/orgChart1"/>
    <dgm:cxn modelId="{7BB03AB1-9BED-4A6F-83EA-E9DCB940DD87}" type="presOf" srcId="{AB153FEE-5A7A-47CF-9473-E27EBBFE36FC}" destId="{DA735C2C-6CF2-42BD-B7F4-660A906E1C69}" srcOrd="0" destOrd="0" presId="urn:microsoft.com/office/officeart/2005/8/layout/orgChart1"/>
    <dgm:cxn modelId="{F567D438-15E6-461D-AFA4-7F98AF760647}" type="presOf" srcId="{F5F512EA-0F81-41AB-A75E-8FE5F9191C6B}" destId="{40E37B5B-E987-46F1-A2C3-178C1D81C5EA}" srcOrd="0" destOrd="0" presId="urn:microsoft.com/office/officeart/2005/8/layout/orgChart1"/>
    <dgm:cxn modelId="{F43DD1F3-EE76-4A24-828B-3F56164E70C4}" type="presOf" srcId="{4E9E31D8-3E35-461C-9761-186FCF3E8824}" destId="{17B84EA7-E989-434C-9D58-0FC05806BA96}" srcOrd="1" destOrd="0" presId="urn:microsoft.com/office/officeart/2005/8/layout/orgChart1"/>
    <dgm:cxn modelId="{E9952A89-84EE-41E0-A7CF-459A07AFD174}" type="presOf" srcId="{40AAE314-A1D1-4DC4-B7D4-D0C6A8BD35BE}" destId="{C0900018-A7FE-48C3-85EC-7E35054260B4}" srcOrd="0" destOrd="0" presId="urn:microsoft.com/office/officeart/2005/8/layout/orgChart1"/>
    <dgm:cxn modelId="{C4AC9E63-AAB5-4EB7-9BFB-8F82136FDE89}" type="presOf" srcId="{40CA8752-B25B-44A3-B728-89B4289B70BB}" destId="{E54287C0-EF4F-46D7-92D9-B90A25D15094}" srcOrd="0" destOrd="0" presId="urn:microsoft.com/office/officeart/2005/8/layout/orgChart1"/>
    <dgm:cxn modelId="{F9092E19-25C4-494F-85B5-E4B093AEAE42}" srcId="{E95A4DC2-AEDF-4351-B020-C210F883A560}" destId="{4E9E31D8-3E35-461C-9761-186FCF3E8824}" srcOrd="1" destOrd="0" parTransId="{40AAE314-A1D1-4DC4-B7D4-D0C6A8BD35BE}" sibTransId="{F0136182-C212-40E3-9747-CCB98B985F60}"/>
    <dgm:cxn modelId="{C6F093CA-FE4B-432D-9962-F9E9948A5EE4}" type="presParOf" srcId="{7CD13423-8583-43BE-B10B-E57472A84EA5}" destId="{472BFA4A-DFFA-46AF-9E5E-6573C71BC681}" srcOrd="0" destOrd="0" presId="urn:microsoft.com/office/officeart/2005/8/layout/orgChart1"/>
    <dgm:cxn modelId="{9C1F891C-95D8-4FBF-82B8-9726AA72F30F}" type="presParOf" srcId="{472BFA4A-DFFA-46AF-9E5E-6573C71BC681}" destId="{6237EE21-F355-487F-8E2F-9F30C10588E9}" srcOrd="0" destOrd="0" presId="urn:microsoft.com/office/officeart/2005/8/layout/orgChart1"/>
    <dgm:cxn modelId="{8CB90BD1-BA34-4EE3-BFF7-F0F5F4C1AA64}" type="presParOf" srcId="{6237EE21-F355-487F-8E2F-9F30C10588E9}" destId="{50B1AF20-2AA9-4E02-B804-4BF3DFADB948}" srcOrd="0" destOrd="0" presId="urn:microsoft.com/office/officeart/2005/8/layout/orgChart1"/>
    <dgm:cxn modelId="{6AC7F70F-7A27-4EB6-935B-65594F0455C0}" type="presParOf" srcId="{6237EE21-F355-487F-8E2F-9F30C10588E9}" destId="{CC00FFE3-A991-4F95-9153-18547E54A122}" srcOrd="1" destOrd="0" presId="urn:microsoft.com/office/officeart/2005/8/layout/orgChart1"/>
    <dgm:cxn modelId="{23020B53-077A-4985-90EC-813A516C9B46}" type="presParOf" srcId="{472BFA4A-DFFA-46AF-9E5E-6573C71BC681}" destId="{3F978B19-88DF-4CCB-B305-1C72D3832BA2}" srcOrd="1" destOrd="0" presId="urn:microsoft.com/office/officeart/2005/8/layout/orgChart1"/>
    <dgm:cxn modelId="{029BBCF7-42C6-4940-A711-88732A49AF24}" type="presParOf" srcId="{3F978B19-88DF-4CCB-B305-1C72D3832BA2}" destId="{95534BC0-E7B7-48BB-BBB5-D8E208551378}" srcOrd="0" destOrd="0" presId="urn:microsoft.com/office/officeart/2005/8/layout/orgChart1"/>
    <dgm:cxn modelId="{A6B790A9-7000-42DA-BFCA-30CDAC51D77F}" type="presParOf" srcId="{3F978B19-88DF-4CCB-B305-1C72D3832BA2}" destId="{E96BA038-E3CD-4C7A-9605-C292707974DE}" srcOrd="1" destOrd="0" presId="urn:microsoft.com/office/officeart/2005/8/layout/orgChart1"/>
    <dgm:cxn modelId="{C1985B08-64C8-460A-A688-B3076EB9BD1D}" type="presParOf" srcId="{E96BA038-E3CD-4C7A-9605-C292707974DE}" destId="{55D5F65A-7769-4F6E-86BF-08A682594D7B}" srcOrd="0" destOrd="0" presId="urn:microsoft.com/office/officeart/2005/8/layout/orgChart1"/>
    <dgm:cxn modelId="{6008D43F-B39D-46FF-BF10-90CDC4FA3467}" type="presParOf" srcId="{55D5F65A-7769-4F6E-86BF-08A682594D7B}" destId="{E54287C0-EF4F-46D7-92D9-B90A25D15094}" srcOrd="0" destOrd="0" presId="urn:microsoft.com/office/officeart/2005/8/layout/orgChart1"/>
    <dgm:cxn modelId="{FC0B085A-A27F-4352-B1BE-4397A3213603}" type="presParOf" srcId="{55D5F65A-7769-4F6E-86BF-08A682594D7B}" destId="{38ACCC98-5891-40A4-A53A-9E61A2A67BB1}" srcOrd="1" destOrd="0" presId="urn:microsoft.com/office/officeart/2005/8/layout/orgChart1"/>
    <dgm:cxn modelId="{AD757FA2-9A67-4498-BE69-D911442446B1}" type="presParOf" srcId="{E96BA038-E3CD-4C7A-9605-C292707974DE}" destId="{D4A450B1-8338-4BC6-A212-681784BC34C3}" srcOrd="1" destOrd="0" presId="urn:microsoft.com/office/officeart/2005/8/layout/orgChart1"/>
    <dgm:cxn modelId="{0B1A8AB2-F1F5-44C1-81BC-2F4C46D4611E}" type="presParOf" srcId="{E96BA038-E3CD-4C7A-9605-C292707974DE}" destId="{8DD7786D-0A1B-407F-A8D4-24ADBE147C34}" srcOrd="2" destOrd="0" presId="urn:microsoft.com/office/officeart/2005/8/layout/orgChart1"/>
    <dgm:cxn modelId="{B21888C8-220B-49EE-AADD-1055E34490E0}" type="presParOf" srcId="{3F978B19-88DF-4CCB-B305-1C72D3832BA2}" destId="{C0900018-A7FE-48C3-85EC-7E35054260B4}" srcOrd="2" destOrd="0" presId="urn:microsoft.com/office/officeart/2005/8/layout/orgChart1"/>
    <dgm:cxn modelId="{6DEB3D42-C28C-49BD-B3F7-D0F785EFB48D}" type="presParOf" srcId="{3F978B19-88DF-4CCB-B305-1C72D3832BA2}" destId="{02D00B22-2788-4A01-B300-665775DD3C3B}" srcOrd="3" destOrd="0" presId="urn:microsoft.com/office/officeart/2005/8/layout/orgChart1"/>
    <dgm:cxn modelId="{51AE9673-CA1B-439F-9D50-86F4F7943949}" type="presParOf" srcId="{02D00B22-2788-4A01-B300-665775DD3C3B}" destId="{31BE8FD0-43DF-4FF8-9FEC-7DEFDA9CC203}" srcOrd="0" destOrd="0" presId="urn:microsoft.com/office/officeart/2005/8/layout/orgChart1"/>
    <dgm:cxn modelId="{1ED8F0BF-723D-4FAE-915C-30E754DC3C75}" type="presParOf" srcId="{31BE8FD0-43DF-4FF8-9FEC-7DEFDA9CC203}" destId="{7679D59C-DBCA-44C6-9711-74E18A4A37BE}" srcOrd="0" destOrd="0" presId="urn:microsoft.com/office/officeart/2005/8/layout/orgChart1"/>
    <dgm:cxn modelId="{3ED9ADD0-7B6D-44C7-9B38-3CB5371D8AC9}" type="presParOf" srcId="{31BE8FD0-43DF-4FF8-9FEC-7DEFDA9CC203}" destId="{17B84EA7-E989-434C-9D58-0FC05806BA96}" srcOrd="1" destOrd="0" presId="urn:microsoft.com/office/officeart/2005/8/layout/orgChart1"/>
    <dgm:cxn modelId="{35A3C2F4-1903-4516-AC17-2255A20AB99A}" type="presParOf" srcId="{02D00B22-2788-4A01-B300-665775DD3C3B}" destId="{4F95CDFF-1AF8-4778-A923-1B02D0FEA5C5}" srcOrd="1" destOrd="0" presId="urn:microsoft.com/office/officeart/2005/8/layout/orgChart1"/>
    <dgm:cxn modelId="{8D07CA5A-1978-4843-B5DC-A8C174D56605}" type="presParOf" srcId="{02D00B22-2788-4A01-B300-665775DD3C3B}" destId="{84D7C950-FED0-4F94-BB1B-7D71C74208D5}" srcOrd="2" destOrd="0" presId="urn:microsoft.com/office/officeart/2005/8/layout/orgChart1"/>
    <dgm:cxn modelId="{AF8B7A76-9F5E-48BE-9E95-9479C5B728AC}" type="presParOf" srcId="{3F978B19-88DF-4CCB-B305-1C72D3832BA2}" destId="{40E37B5B-E987-46F1-A2C3-178C1D81C5EA}" srcOrd="4" destOrd="0" presId="urn:microsoft.com/office/officeart/2005/8/layout/orgChart1"/>
    <dgm:cxn modelId="{3E5DF372-9E2B-454B-BA79-AAAA4EBEA0E8}" type="presParOf" srcId="{3F978B19-88DF-4CCB-B305-1C72D3832BA2}" destId="{A2454CBB-9604-4C33-8B0C-ED4DF7E22505}" srcOrd="5" destOrd="0" presId="urn:microsoft.com/office/officeart/2005/8/layout/orgChart1"/>
    <dgm:cxn modelId="{8DFFC0A3-C38B-48B0-B82B-21850B631B52}" type="presParOf" srcId="{A2454CBB-9604-4C33-8B0C-ED4DF7E22505}" destId="{3ABAACD0-4DE5-47D5-A4B2-790B80775C61}" srcOrd="0" destOrd="0" presId="urn:microsoft.com/office/officeart/2005/8/layout/orgChart1"/>
    <dgm:cxn modelId="{FB78DB24-85CF-47B0-BB66-997A079FEDF3}" type="presParOf" srcId="{3ABAACD0-4DE5-47D5-A4B2-790B80775C61}" destId="{DA735C2C-6CF2-42BD-B7F4-660A906E1C69}" srcOrd="0" destOrd="0" presId="urn:microsoft.com/office/officeart/2005/8/layout/orgChart1"/>
    <dgm:cxn modelId="{8B9926DA-41D1-4531-9315-BCA647851469}" type="presParOf" srcId="{3ABAACD0-4DE5-47D5-A4B2-790B80775C61}" destId="{7A489EF4-9A35-4507-9489-983E5C4DED47}" srcOrd="1" destOrd="0" presId="urn:microsoft.com/office/officeart/2005/8/layout/orgChart1"/>
    <dgm:cxn modelId="{A9179C7F-7DDB-4F43-980E-5C1874C3A635}" type="presParOf" srcId="{A2454CBB-9604-4C33-8B0C-ED4DF7E22505}" destId="{554B0CE2-8688-44E9-86C4-D1B9DB4AB66E}" srcOrd="1" destOrd="0" presId="urn:microsoft.com/office/officeart/2005/8/layout/orgChart1"/>
    <dgm:cxn modelId="{AF5DE135-E4F5-4934-9204-AD840175A015}" type="presParOf" srcId="{A2454CBB-9604-4C33-8B0C-ED4DF7E22505}" destId="{3E7E05BE-B153-4121-B633-1B04BDE4016C}" srcOrd="2" destOrd="0" presId="urn:microsoft.com/office/officeart/2005/8/layout/orgChart1"/>
    <dgm:cxn modelId="{E206F9FD-2592-4BA5-AF2B-23EF1B24BBD2}" type="presParOf" srcId="{472BFA4A-DFFA-46AF-9E5E-6573C71BC681}" destId="{F347916E-284F-45D2-BA2A-43B1F52E13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37B5B-E987-46F1-A2C3-178C1D81C5EA}">
      <dsp:nvSpPr>
        <dsp:cNvPr id="0" name=""/>
        <dsp:cNvSpPr/>
      </dsp:nvSpPr>
      <dsp:spPr>
        <a:xfrm>
          <a:off x="1299339" y="462452"/>
          <a:ext cx="289319" cy="3626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142"/>
              </a:lnTo>
              <a:lnTo>
                <a:pt x="289319" y="36261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00018-A7FE-48C3-85EC-7E35054260B4}">
      <dsp:nvSpPr>
        <dsp:cNvPr id="0" name=""/>
        <dsp:cNvSpPr/>
      </dsp:nvSpPr>
      <dsp:spPr>
        <a:xfrm>
          <a:off x="1299339" y="462452"/>
          <a:ext cx="289319" cy="2256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694"/>
              </a:lnTo>
              <a:lnTo>
                <a:pt x="289319" y="225669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34BC0-E7B7-48BB-BBB5-D8E208551378}">
      <dsp:nvSpPr>
        <dsp:cNvPr id="0" name=""/>
        <dsp:cNvSpPr/>
      </dsp:nvSpPr>
      <dsp:spPr>
        <a:xfrm>
          <a:off x="1299339" y="462452"/>
          <a:ext cx="289319" cy="887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247"/>
              </a:lnTo>
              <a:lnTo>
                <a:pt x="289319" y="887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1AF20-2AA9-4E02-B804-4BF3DFADB948}">
      <dsp:nvSpPr>
        <dsp:cNvPr id="0" name=""/>
        <dsp:cNvSpPr/>
      </dsp:nvSpPr>
      <dsp:spPr>
        <a:xfrm>
          <a:off x="1106459" y="1237"/>
          <a:ext cx="1928799" cy="461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Arial" charset="0"/>
            </a:rPr>
            <a:t>  Задачи:</a:t>
          </a:r>
        </a:p>
      </dsp:txBody>
      <dsp:txXfrm>
        <a:off x="1106459" y="1237"/>
        <a:ext cx="1928799" cy="461214"/>
      </dsp:txXfrm>
    </dsp:sp>
    <dsp:sp modelId="{E54287C0-EF4F-46D7-92D9-B90A25D15094}">
      <dsp:nvSpPr>
        <dsp:cNvPr id="0" name=""/>
        <dsp:cNvSpPr/>
      </dsp:nvSpPr>
      <dsp:spPr>
        <a:xfrm>
          <a:off x="1588659" y="867499"/>
          <a:ext cx="2697618" cy="964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  учить основам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 здорового образа жизни</a:t>
          </a:r>
        </a:p>
      </dsp:txBody>
      <dsp:txXfrm>
        <a:off x="1588659" y="867499"/>
        <a:ext cx="2697618" cy="964399"/>
      </dsp:txXfrm>
    </dsp:sp>
    <dsp:sp modelId="{7679D59C-DBCA-44C6-9711-74E18A4A37BE}">
      <dsp:nvSpPr>
        <dsp:cNvPr id="0" name=""/>
        <dsp:cNvSpPr/>
      </dsp:nvSpPr>
      <dsp:spPr>
        <a:xfrm>
          <a:off x="1588659" y="2236947"/>
          <a:ext cx="2697618" cy="964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воспитывать стойкий интерес и потребность к занятиям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физической культуры</a:t>
          </a:r>
        </a:p>
      </dsp:txBody>
      <dsp:txXfrm>
        <a:off x="1588659" y="2236947"/>
        <a:ext cx="2697618" cy="964399"/>
      </dsp:txXfrm>
    </dsp:sp>
    <dsp:sp modelId="{DA735C2C-6CF2-42BD-B7F4-660A906E1C69}">
      <dsp:nvSpPr>
        <dsp:cNvPr id="0" name=""/>
        <dsp:cNvSpPr/>
      </dsp:nvSpPr>
      <dsp:spPr>
        <a:xfrm>
          <a:off x="1588659" y="3606394"/>
          <a:ext cx="2697618" cy="964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укреплять здоровье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 повышать работоспособность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/>
              <a:effectLst/>
              <a:latin typeface="Arial" charset="0"/>
            </a:rPr>
            <a:t>младших школьников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588659" y="3606394"/>
        <a:ext cx="2697618" cy="96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AF109-5675-4D15-8411-D99C7103D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DE2D-ACFF-4238-9B4F-E4FED16AE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688C-6C95-4FFD-98AF-AA158EA9F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8AA5-693B-45D4-A833-A12C26B47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5BC5-B0C2-4C8F-8DA0-CBEB9AE4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326A-E45A-477E-A8CD-02DB47B0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D1B5-0AA6-4AED-B7CB-F79A5709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989C-4885-4C37-9E8A-E83CCD93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9F3D-FD77-4105-AEF7-C4058CC38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2A86-7469-488D-AB77-C1C7F764B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77D0-C34C-40C6-95D8-E2207D21B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B7C3FB-3784-4FDA-A75E-810C020A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2708275"/>
            <a:ext cx="87153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Здоровье – это:</a:t>
            </a:r>
          </a:p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состояние полного физического, психического и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социального благополучия человека;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динамично меняющееся состояние, характеризующееся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высокими адаптационными возможностями организма,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оптимальным функционированием систем и органов,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а также гармоничными взаимоотношениями с природной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средой и социумом.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357688" y="4699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Здоровье – это самое ценное, что есть             у человека. </a:t>
            </a:r>
          </a:p>
          <a:p>
            <a:pPr algn="r"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Н.А. Семашко</a:t>
            </a:r>
          </a:p>
        </p:txBody>
      </p:sp>
      <p:pic>
        <p:nvPicPr>
          <p:cNvPr id="6" name="Рисунок 5" descr="10_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6566" y="426614"/>
            <a:ext cx="3895106" cy="2026101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318500" cy="7207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CC00"/>
                </a:solidFill>
              </a:rPr>
              <a:t>Воспитание культуры здоровья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57450"/>
            <a:ext cx="8229600" cy="367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4313" y="1000125"/>
            <a:ext cx="873283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воспитание личностных качеств, способствующих сохранению и укреплению здоровья;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 мотивации на ведение здорового образа жизни;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воспитание ответственности за собственное здоровье, здоровье семьи.</a:t>
            </a:r>
          </a:p>
        </p:txBody>
      </p:sp>
      <p:pic>
        <p:nvPicPr>
          <p:cNvPr id="9221" name="Picture 5" descr="PA1006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59" y="3847216"/>
            <a:ext cx="3709765" cy="2714644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7215" y="3847216"/>
            <a:ext cx="3778189" cy="2725056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-71438"/>
            <a:ext cx="8143875" cy="1357313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CC00"/>
                </a:solidFill>
              </a:rPr>
              <a:t>Технологии обучения здоровью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4313" y="1285875"/>
            <a:ext cx="86439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обучение гигиеническим навыкам;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профилактика травматизма;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соблюдение техники безопасности в учебном процессе;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внедрение проекта «Здоровый образ жизни».      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4000504"/>
            <a:ext cx="3381749" cy="2340000"/>
          </a:xfrm>
          <a:prstGeom prst="round2DiagRect">
            <a:avLst>
              <a:gd name="adj1" fmla="val 0"/>
              <a:gd name="adj2" fmla="val 4513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073" y="4017958"/>
            <a:ext cx="3378886" cy="2340000"/>
          </a:xfrm>
          <a:prstGeom prst="round2DiagRect">
            <a:avLst>
              <a:gd name="adj1" fmla="val 45047"/>
              <a:gd name="adj2" fmla="val 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Формы физкультурно - оздоровительной и спортивно – массовой работы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Урок физической культуры;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Мероприятия в режиме учебного дня (физкультурные минутки во время урока, зарядка до учебных занятий, подвижные игры на переменах, в ГПД, спортивные секции и т.д.);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Спортивные праздники;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Соревнования по видам спорта;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Туристические походы, экскурсии;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«Дни здоровья»;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Спортивные викторины;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Устные журналы спортивной направленности;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Смотр – конкурс физической готовности учащихся;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Тестирование уровня физического развития и двигательных качеств учащихся;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Теоретические занятия, беседы, семинары;</a:t>
            </a:r>
          </a:p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Наглядная агитация (стенды, плакаты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День туризма</a:t>
            </a:r>
          </a:p>
        </p:txBody>
      </p:sp>
      <p:pic>
        <p:nvPicPr>
          <p:cNvPr id="18435" name="Picture 3" descr="S50085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981075"/>
            <a:ext cx="4032250" cy="3025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4" descr="S50085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81075"/>
            <a:ext cx="3960813" cy="2971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5" descr="S63016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124325"/>
            <a:ext cx="4033838" cy="2689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6" descr="S50085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76700"/>
            <a:ext cx="3960813" cy="2736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День здоровья</a:t>
            </a:r>
          </a:p>
        </p:txBody>
      </p:sp>
      <p:pic>
        <p:nvPicPr>
          <p:cNvPr id="19459" name="Picture 3" descr="P12200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429000"/>
            <a:ext cx="4248150" cy="3184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4" descr="P1220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29000"/>
            <a:ext cx="4176712" cy="3132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5" descr="S5008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765175"/>
            <a:ext cx="3889375" cy="2592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6" descr="S63016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765175"/>
            <a:ext cx="388620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50085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75025"/>
            <a:ext cx="4284663" cy="3267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3" name="Picture 3" descr="S50085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4450"/>
            <a:ext cx="4248150" cy="3189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4" name="Picture 4" descr="P321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357563"/>
            <a:ext cx="4787900" cy="32400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50084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9563"/>
            <a:ext cx="4427538" cy="29511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7" name="Picture 3" descr="S50084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34963"/>
            <a:ext cx="4356100" cy="29035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4" descr="S50084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524250"/>
            <a:ext cx="4427537" cy="29511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5" descr="S50083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463"/>
            <a:ext cx="4427538" cy="29511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ред кур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4787900" cy="35925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3" descr="вред 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54400"/>
            <a:ext cx="4572000" cy="34305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95288" y="1700213"/>
            <a:ext cx="810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07950" y="119063"/>
            <a:ext cx="8893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Проект «Здоровый образ жизни»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Цель проекта: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научить ребёнка быть здоровым душой и телом, 	стремиться творить свое здоровье, применяя знания и 	умения в согласии с законами природы и бытия.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>
            <a:off x="827088" y="35004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3600">
              <a:latin typeface="Monotype Corsiva" pitchFamily="66" charset="0"/>
            </a:endParaRPr>
          </a:p>
        </p:txBody>
      </p:sp>
      <p:pic>
        <p:nvPicPr>
          <p:cNvPr id="23557" name="Picture 19" descr="I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470150"/>
            <a:ext cx="27781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Группа 27"/>
          <p:cNvGrpSpPr>
            <a:grpSpLocks/>
          </p:cNvGrpSpPr>
          <p:nvPr/>
        </p:nvGrpSpPr>
        <p:grpSpPr bwMode="auto">
          <a:xfrm>
            <a:off x="3286125" y="2286000"/>
            <a:ext cx="5715000" cy="4357688"/>
            <a:chOff x="3143240" y="2214554"/>
            <a:chExt cx="5857916" cy="4362474"/>
          </a:xfrm>
        </p:grpSpPr>
        <p:sp>
          <p:nvSpPr>
            <p:cNvPr id="11" name="Овал 10"/>
            <p:cNvSpPr/>
            <p:nvPr/>
          </p:nvSpPr>
          <p:spPr>
            <a:xfrm>
              <a:off x="4929190" y="3857628"/>
              <a:ext cx="2143140" cy="121444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600"/>
                </a:spcBef>
                <a:defRPr/>
              </a:pPr>
              <a:r>
                <a:rPr lang="ru-RU" b="1" dirty="0">
                  <a:solidFill>
                    <a:srgbClr val="FFFF00"/>
                  </a:solidFill>
                </a:rPr>
                <a:t>Участники 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ru-RU" b="1" dirty="0">
                  <a:solidFill>
                    <a:srgbClr val="FFFF00"/>
                  </a:solidFill>
                </a:rPr>
                <a:t>проекта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714744" y="5643578"/>
              <a:ext cx="1643074" cy="864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</a:rPr>
                <a:t>Классные руководители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429520" y="3571876"/>
              <a:ext cx="1571636" cy="8572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</a:rPr>
                <a:t>Родители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143240" y="3571876"/>
              <a:ext cx="1445905" cy="8572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</a:rPr>
                <a:t>Учащиеся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86578" y="5572140"/>
              <a:ext cx="1685941" cy="864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</a:rPr>
                <a:t>Медицинский персонал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72066" y="2214554"/>
              <a:ext cx="1785950" cy="8572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</a:rPr>
                <a:t>Администрация школы</a:t>
              </a:r>
            </a:p>
          </p:txBody>
        </p:sp>
        <p:pic>
          <p:nvPicPr>
            <p:cNvPr id="23577" name="Picture 4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960482">
              <a:off x="3861990" y="2606299"/>
              <a:ext cx="1195582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Picture 4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53373">
              <a:off x="6869799" y="2614561"/>
              <a:ext cx="1228222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4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032546">
              <a:off x="3410840" y="4575462"/>
              <a:ext cx="1220056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4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120663">
              <a:off x="7321265" y="4483865"/>
              <a:ext cx="116671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4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5429257" y="5643578"/>
              <a:ext cx="1285883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95288" y="1700213"/>
            <a:ext cx="810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07950" y="119063"/>
            <a:ext cx="8893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Проект «Здоровый образ жизни»</a:t>
            </a:r>
          </a:p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Цель проекта: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научить ребёнка быть здоровым душой и телом, 	стремиться творить свое здоровье, применяя знания и 	умения в согласии с законами природы и бытия.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827088" y="35004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3600">
              <a:latin typeface="Monotype Corsiva" pitchFamily="66" charset="0"/>
            </a:endParaRPr>
          </a:p>
        </p:txBody>
      </p:sp>
      <p:graphicFrame>
        <p:nvGraphicFramePr>
          <p:cNvPr id="73748" name="Diagram 20"/>
          <p:cNvGraphicFramePr>
            <a:graphicFrameLocks/>
          </p:cNvGraphicFramePr>
          <p:nvPr/>
        </p:nvGraphicFramePr>
        <p:xfrm>
          <a:off x="3357563" y="2071688"/>
          <a:ext cx="5905500" cy="47513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892176" y="2143116"/>
          <a:ext cx="53927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Программа «Здоровье»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r>
              <a:rPr lang="ru-RU" sz="3800" smtClean="0">
                <a:latin typeface="Times New Roman" pitchFamily="18" charset="0"/>
              </a:rPr>
              <a:t>Цель: создание условий для повышения качества образования на основе внедрения здоровьесберегающих технологий.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225"/>
            <a:ext cx="9144000" cy="69215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CC00"/>
                </a:solidFill>
              </a:rPr>
              <a:t>Профилактика переутомления на уроках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714375"/>
            <a:ext cx="8929687" cy="343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сокращение периода адаптации к содержанию материала в начале урока;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оптимальный ритм и темп урока;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эмоциональность, артистизм педагога;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разнообразие видов деятельности;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использование приемов поощрения, подбадривания;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практикование нестандартных уроков;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проведение динамических пауз.</a:t>
            </a:r>
          </a:p>
        </p:txBody>
      </p:sp>
      <p:pic>
        <p:nvPicPr>
          <p:cNvPr id="13316" name="Picture 4" descr="S5004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666" y="4234748"/>
            <a:ext cx="4052549" cy="2551016"/>
          </a:xfrm>
          <a:prstGeom prst="roundRect">
            <a:avLst>
              <a:gd name="adj" fmla="val 3369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5" descr="S50041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8316" y="4259992"/>
            <a:ext cx="4043425" cy="2525960"/>
          </a:xfrm>
          <a:prstGeom prst="roundRect">
            <a:avLst>
              <a:gd name="adj" fmla="val 3754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1000125" y="123825"/>
            <a:ext cx="714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Исследовательская деятельность</a:t>
            </a:r>
          </a:p>
        </p:txBody>
      </p:sp>
      <p:sp>
        <p:nvSpPr>
          <p:cNvPr id="25603" name="Text Box 24"/>
          <p:cNvSpPr txBox="1">
            <a:spLocks noChangeArrowheads="1"/>
          </p:cNvSpPr>
          <p:nvPr/>
        </p:nvSpPr>
        <p:spPr bwMode="auto">
          <a:xfrm>
            <a:off x="3635375" y="1125538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5604" name="Text Box 25"/>
          <p:cNvSpPr txBox="1">
            <a:spLocks noChangeArrowheads="1"/>
          </p:cNvSpPr>
          <p:nvPr/>
        </p:nvSpPr>
        <p:spPr bwMode="auto">
          <a:xfrm>
            <a:off x="4067175" y="4868863"/>
            <a:ext cx="468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179388" y="692150"/>
            <a:ext cx="51784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Проведены:</a:t>
            </a:r>
          </a:p>
          <a:p>
            <a:pPr>
              <a:defRPr/>
            </a:pPr>
            <a:endParaRPr lang="ru-RU" sz="1000" u="sng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мониторинг здоровья учащихся;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обследование жилищно-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бытовых условий;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анкетирование родителей;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диагностическое обследование. 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179388" y="4214813"/>
            <a:ext cx="51784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По результатам созданы :</a:t>
            </a:r>
          </a:p>
          <a:p>
            <a:pPr>
              <a:spcBef>
                <a:spcPct val="50000"/>
              </a:spcBef>
              <a:defRPr/>
            </a:pPr>
            <a:endParaRPr lang="ru-RU" sz="10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Комплекс  физкультминуток 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динамических пауз.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«Паспорт здоровья класса».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«Дневник здоровья ученика».</a:t>
            </a:r>
          </a:p>
        </p:txBody>
      </p:sp>
      <p:grpSp>
        <p:nvGrpSpPr>
          <p:cNvPr id="25607" name="Группа 25"/>
          <p:cNvGrpSpPr>
            <a:grpSpLocks/>
          </p:cNvGrpSpPr>
          <p:nvPr/>
        </p:nvGrpSpPr>
        <p:grpSpPr bwMode="auto">
          <a:xfrm rot="790032">
            <a:off x="5845175" y="3608388"/>
            <a:ext cx="2879725" cy="3024187"/>
            <a:chOff x="704682" y="1071535"/>
            <a:chExt cx="2879725" cy="3024188"/>
          </a:xfrm>
        </p:grpSpPr>
        <p:grpSp>
          <p:nvGrpSpPr>
            <p:cNvPr id="25609" name="Group 4"/>
            <p:cNvGrpSpPr>
              <a:grpSpLocks/>
            </p:cNvGrpSpPr>
            <p:nvPr/>
          </p:nvGrpSpPr>
          <p:grpSpPr bwMode="auto">
            <a:xfrm rot="-572800">
              <a:off x="1063721" y="1071513"/>
              <a:ext cx="1368425" cy="2451101"/>
              <a:chOff x="748" y="300"/>
              <a:chExt cx="907" cy="1544"/>
            </a:xfrm>
          </p:grpSpPr>
          <p:sp>
            <p:nvSpPr>
              <p:cNvPr id="25621" name="Rectangle 5"/>
              <p:cNvSpPr>
                <a:spLocks noChangeArrowheads="1"/>
              </p:cNvSpPr>
              <p:nvPr/>
            </p:nvSpPr>
            <p:spPr bwMode="auto">
              <a:xfrm>
                <a:off x="748" y="300"/>
                <a:ext cx="862" cy="149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" charset="0"/>
                </a:endParaRPr>
              </a:p>
            </p:txBody>
          </p:sp>
          <p:grpSp>
            <p:nvGrpSpPr>
              <p:cNvPr id="25622" name="Group 6"/>
              <p:cNvGrpSpPr>
                <a:grpSpLocks/>
              </p:cNvGrpSpPr>
              <p:nvPr/>
            </p:nvGrpSpPr>
            <p:grpSpPr bwMode="auto">
              <a:xfrm>
                <a:off x="793" y="347"/>
                <a:ext cx="862" cy="1497"/>
                <a:chOff x="4468" y="1797"/>
                <a:chExt cx="858" cy="1270"/>
              </a:xfrm>
            </p:grpSpPr>
            <p:pic>
              <p:nvPicPr>
                <p:cNvPr id="25623" name="Picture 7" descr="малыш и дождь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468" y="2069"/>
                  <a:ext cx="858" cy="998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5624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513" y="2069"/>
                  <a:ext cx="771" cy="136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1875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8080"/>
                          </a:gs>
                          <a:gs pos="50000">
                            <a:srgbClr val="00FF00"/>
                          </a:gs>
                          <a:gs pos="100000">
                            <a:srgbClr val="008080"/>
                          </a:gs>
                        </a:gsLst>
                        <a:lin ang="5400000" scaled="1"/>
                      </a:gradFill>
                      <a:effectLst>
                        <a:outerShdw dist="53882" dir="2700000" algn="ctr" rotWithShape="0">
                          <a:srgbClr val="9999FF"/>
                        </a:outerShdw>
                      </a:effectLst>
                      <a:latin typeface="Impact"/>
                    </a:rPr>
                    <a:t>3  класс</a:t>
                  </a:r>
                </a:p>
              </p:txBody>
            </p:sp>
            <p:sp>
              <p:nvSpPr>
                <p:cNvPr id="25625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68" y="1797"/>
                  <a:ext cx="770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1875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8080"/>
                          </a:gs>
                          <a:gs pos="50000">
                            <a:srgbClr val="00FF00"/>
                          </a:gs>
                          <a:gs pos="100000">
                            <a:srgbClr val="008080"/>
                          </a:gs>
                        </a:gsLst>
                        <a:lin ang="5400000" scaled="1"/>
                      </a:gradFill>
                      <a:effectLst>
                        <a:outerShdw dist="53882" dir="2700000" algn="ctr" rotWithShape="0">
                          <a:srgbClr val="9999FF"/>
                        </a:outerShdw>
                      </a:effectLst>
                      <a:latin typeface="Impact"/>
                    </a:rPr>
                    <a:t>Дневник здоровья</a:t>
                  </a:r>
                </a:p>
              </p:txBody>
            </p:sp>
          </p:grpSp>
        </p:grpSp>
        <p:grpSp>
          <p:nvGrpSpPr>
            <p:cNvPr id="25610" name="Group 10"/>
            <p:cNvGrpSpPr>
              <a:grpSpLocks/>
            </p:cNvGrpSpPr>
            <p:nvPr/>
          </p:nvGrpSpPr>
          <p:grpSpPr bwMode="auto">
            <a:xfrm rot="-1694266">
              <a:off x="704682" y="1863698"/>
              <a:ext cx="1366837" cy="2232025"/>
              <a:chOff x="4468" y="1933"/>
              <a:chExt cx="771" cy="1180"/>
            </a:xfrm>
          </p:grpSpPr>
          <p:grpSp>
            <p:nvGrpSpPr>
              <p:cNvPr id="25616" name="Group 11"/>
              <p:cNvGrpSpPr>
                <a:grpSpLocks/>
              </p:cNvGrpSpPr>
              <p:nvPr/>
            </p:nvGrpSpPr>
            <p:grpSpPr bwMode="auto">
              <a:xfrm>
                <a:off x="4468" y="1933"/>
                <a:ext cx="771" cy="1180"/>
                <a:chOff x="2699" y="709"/>
                <a:chExt cx="952" cy="1723"/>
              </a:xfrm>
            </p:grpSpPr>
            <p:sp>
              <p:nvSpPr>
                <p:cNvPr id="25618" name="Rectangle 12"/>
                <p:cNvSpPr>
                  <a:spLocks noChangeArrowheads="1"/>
                </p:cNvSpPr>
                <p:nvPr/>
              </p:nvSpPr>
              <p:spPr bwMode="auto">
                <a:xfrm>
                  <a:off x="2699" y="709"/>
                  <a:ext cx="952" cy="172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Arial" charset="0"/>
                  </a:endParaRPr>
                </a:p>
              </p:txBody>
            </p:sp>
            <p:pic>
              <p:nvPicPr>
                <p:cNvPr id="25619" name="Picture 13" descr="умник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744" y="1026"/>
                  <a:ext cx="807" cy="1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0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789" y="709"/>
                  <a:ext cx="72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1875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CC99FF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effectLst>
                        <a:outerShdw dist="53882" dir="2700000" algn="ctr" rotWithShape="0">
                          <a:srgbClr val="9999FF">
                            <a:alpha val="79999"/>
                          </a:srgbClr>
                        </a:outerShdw>
                      </a:effectLst>
                      <a:latin typeface="Impact"/>
                    </a:rPr>
                    <a:t>Дневник  здоровья</a:t>
                  </a:r>
                </a:p>
              </p:txBody>
            </p:sp>
          </p:grpSp>
          <p:sp>
            <p:nvSpPr>
              <p:cNvPr id="2561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21" y="2205"/>
                <a:ext cx="273" cy="136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1875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latin typeface="Impact"/>
                  </a:rPr>
                  <a:t>4 класс</a:t>
                </a:r>
              </a:p>
            </p:txBody>
          </p:sp>
        </p:grpSp>
        <p:grpSp>
          <p:nvGrpSpPr>
            <p:cNvPr id="25611" name="Group 16"/>
            <p:cNvGrpSpPr>
              <a:grpSpLocks/>
            </p:cNvGrpSpPr>
            <p:nvPr/>
          </p:nvGrpSpPr>
          <p:grpSpPr bwMode="auto">
            <a:xfrm rot="186893">
              <a:off x="2215982" y="1574773"/>
              <a:ext cx="1368425" cy="2205037"/>
              <a:chOff x="567" y="2205"/>
              <a:chExt cx="907" cy="1525"/>
            </a:xfrm>
          </p:grpSpPr>
          <p:grpSp>
            <p:nvGrpSpPr>
              <p:cNvPr id="25612" name="Group 17"/>
              <p:cNvGrpSpPr>
                <a:grpSpLocks/>
              </p:cNvGrpSpPr>
              <p:nvPr/>
            </p:nvGrpSpPr>
            <p:grpSpPr bwMode="auto">
              <a:xfrm>
                <a:off x="567" y="2205"/>
                <a:ext cx="907" cy="1525"/>
                <a:chOff x="4377" y="255"/>
                <a:chExt cx="862" cy="1497"/>
              </a:xfrm>
            </p:grpSpPr>
            <p:pic>
              <p:nvPicPr>
                <p:cNvPr id="25614" name="Picture 18" descr="малыш и шар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4F5EF"/>
                    </a:clrFrom>
                    <a:clrTo>
                      <a:srgbClr val="F4F5E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77" y="255"/>
                  <a:ext cx="862" cy="1497"/>
                </a:xfrm>
                <a:prstGeom prst="rect">
                  <a:avLst/>
                </a:prstGeom>
                <a:solidFill>
                  <a:schemeClr val="tx2"/>
                </a:solid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5615" name="WordArt 1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22" y="255"/>
                  <a:ext cx="72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1875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1905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effectLst>
                        <a:outerShdw dist="53882" dir="2700000" algn="ctr" rotWithShape="0">
                          <a:srgbClr val="9999FF">
                            <a:alpha val="79999"/>
                          </a:srgbClr>
                        </a:outerShdw>
                      </a:effectLst>
                      <a:latin typeface="Impact"/>
                    </a:rPr>
                    <a:t>Дневник  здоровья</a:t>
                  </a:r>
                </a:p>
              </p:txBody>
            </p:sp>
          </p:grpSp>
          <p:sp>
            <p:nvSpPr>
              <p:cNvPr id="25613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3" y="2659"/>
                <a:ext cx="341" cy="138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1875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latin typeface="Impact"/>
                  </a:rPr>
                  <a:t>2  класс</a:t>
                </a:r>
              </a:p>
            </p:txBody>
          </p:sp>
        </p:grpSp>
      </p:grpSp>
      <p:pic>
        <p:nvPicPr>
          <p:cNvPr id="25608" name="Picture 21" descr="S50004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6425" y="1143000"/>
            <a:ext cx="2952750" cy="19685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7"/>
          <p:cNvGrpSpPr>
            <a:grpSpLocks/>
          </p:cNvGrpSpPr>
          <p:nvPr/>
        </p:nvGrpSpPr>
        <p:grpSpPr bwMode="auto">
          <a:xfrm>
            <a:off x="179388" y="165100"/>
            <a:ext cx="8785225" cy="6407150"/>
            <a:chOff x="113" y="120"/>
            <a:chExt cx="5534" cy="3986"/>
          </a:xfrm>
        </p:grpSpPr>
        <p:sp>
          <p:nvSpPr>
            <p:cNvPr id="78876" name="Rectangle 28"/>
            <p:cNvSpPr>
              <a:spLocks noChangeArrowheads="1"/>
            </p:cNvSpPr>
            <p:nvPr/>
          </p:nvSpPr>
          <p:spPr bwMode="auto">
            <a:xfrm>
              <a:off x="113" y="120"/>
              <a:ext cx="553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Анализ состояния здоровья учащихся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за последние три года</a:t>
              </a:r>
              <a:endParaRPr lang="ru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050" name="Object 29"/>
            <p:cNvGraphicFramePr>
              <a:graphicFrameLocks noChangeAspect="1"/>
            </p:cNvGraphicFramePr>
            <p:nvPr/>
          </p:nvGraphicFramePr>
          <p:xfrm>
            <a:off x="429" y="842"/>
            <a:ext cx="5020" cy="3264"/>
          </p:xfrm>
          <a:graphic>
            <a:graphicData uri="http://schemas.openxmlformats.org/presentationml/2006/ole">
              <p:oleObj spid="_x0000_s2050" name="Диаграмма" r:id="rId3" imgW="9248851" imgH="601980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1438" y="1500188"/>
          <a:ext cx="8986837" cy="5214937"/>
        </p:xfrm>
        <a:graphic>
          <a:graphicData uri="http://schemas.openxmlformats.org/presentationml/2006/ole">
            <p:oleObj spid="_x0000_s3074" name="Диаграмма" r:id="rId3" imgW="6715049" imgH="4057802" progId="MSGraph.Chart.8">
              <p:embed followColorScheme="full"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Сравнительный анализ количества пропущенных дней и качества </a:t>
            </a:r>
            <a:r>
              <a:rPr lang="ru-RU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обученности</a:t>
            </a:r>
            <a:r>
              <a:rPr lang="ru-RU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Изображение 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4824413" cy="3216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7" name="Picture 5" descr="Изображение 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125538"/>
            <a:ext cx="3600450" cy="5400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28" name="Picture 6" descr="Изображение 0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573463"/>
            <a:ext cx="4826000" cy="3217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50091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231900"/>
            <a:ext cx="22955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S50091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88913"/>
            <a:ext cx="3348037" cy="2511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2" name="Picture 6" descr="S50091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S50091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4373563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S500917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4483100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S50068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3384550" cy="2257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5" name="Picture 4" descr="S50069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08275"/>
            <a:ext cx="3241675" cy="21605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6" name="Picture 5" descr="S50069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88913"/>
            <a:ext cx="3424237" cy="2282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7" name="Picture 7" descr="foto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708275"/>
            <a:ext cx="3529013" cy="2351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8" name="Picture 8" descr="Копия S500429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978275"/>
            <a:ext cx="1919287" cy="287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Сроки реализации программы: 2007 – 2012гг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Ожидаемые результаты: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Сохранение и развитие здоровья детей.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Снижение уровня заболеваемости детей простудными заболеваниями, заболеваниями позвоночника.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Социальная адаптация (средствами образования) детей с проблемами в развитии и ограниченными возможностями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u="sng" smtClean="0"/>
              <a:t>Основными задачами деятельности педагогического коллектива в рамках данной программы являются: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пропаганда здорового образа жизни;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формирование у школьников осознанного отношения к своему физическому и психическому здоровью;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развитие потребностей заниматься физкультурой и спортом;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воспитание потребности в здоровом образе жизни;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развитие интересов и способностей учащихся в занятиях физической культурой и спортом;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воспитание бережного отношения к окружающей природе, экологическое воспитание;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привитие навыков гигиены и соблюдение режима дня;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организация совместной деятельности педагогов и разновозрастных групп учащихся, родителей.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Основные направления работы: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Совершенствование нормативно – правовых условий развития и сохранения здоровья учащихся.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Создание комплекса управленческих условий развития.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Совершенствование работы по физическому воспитанию.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Организация спортивно – оздоровительной работы.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Повышение эффективности просветительско – воспитательной работы.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Развитие материально – технической базы с целью создания условий для сохранения здоровья подрастающего поколения.</a:t>
            </a:r>
          </a:p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Формирование информационно – экспертных условий с целью обеспечения эффективности управления образовательным процессом по сохранению развития и здоровья подрастающего поколения.</a:t>
            </a:r>
          </a:p>
          <a:p>
            <a:pPr eaLnBrk="1" hangingPunct="1">
              <a:defRPr/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Прямая со стрелкой 23"/>
          <p:cNvCxnSpPr>
            <a:cxnSpLocks noChangeShapeType="1"/>
          </p:cNvCxnSpPr>
          <p:nvPr/>
        </p:nvCxnSpPr>
        <p:spPr bwMode="auto">
          <a:xfrm rot="5400000">
            <a:off x="3696494" y="4947444"/>
            <a:ext cx="357188" cy="1320800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/>
            <a:tailEnd type="arrow" w="med" len="med"/>
          </a:ln>
        </p:spPr>
      </p:cxnSp>
      <p:cxnSp>
        <p:nvCxnSpPr>
          <p:cNvPr id="10243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5054600" y="4946650"/>
            <a:ext cx="357188" cy="1322388"/>
          </a:xfrm>
          <a:prstGeom prst="straightConnector1">
            <a:avLst/>
          </a:prstGeom>
          <a:noFill/>
          <a:ln w="28575" algn="ctr">
            <a:solidFill>
              <a:srgbClr val="FFCC00"/>
            </a:solidFill>
            <a:round/>
            <a:headEnd/>
            <a:tailEnd type="arrow" w="med" len="med"/>
          </a:ln>
        </p:spPr>
      </p:cxnSp>
      <p:sp>
        <p:nvSpPr>
          <p:cNvPr id="10244" name="Line 22"/>
          <p:cNvSpPr>
            <a:spLocks noChangeShapeType="1"/>
          </p:cNvSpPr>
          <p:nvPr/>
        </p:nvSpPr>
        <p:spPr bwMode="auto">
          <a:xfrm flipV="1">
            <a:off x="2714625" y="5072063"/>
            <a:ext cx="3714750" cy="7143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2875"/>
            <a:ext cx="8229600" cy="1417638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 err="1">
                <a:solidFill>
                  <a:srgbClr val="FFCC00"/>
                </a:solidFill>
              </a:rPr>
              <a:t>Здоровьесберегающие</a:t>
            </a:r>
            <a:r>
              <a:rPr lang="ru-RU" sz="2800" b="1" dirty="0">
                <a:solidFill>
                  <a:srgbClr val="FFCC00"/>
                </a:solidFill>
              </a:rPr>
              <a:t> образовательные технологии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071563"/>
            <a:ext cx="885825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системно организованная совокупность программ, приемов и методов организации образовательного процесса, не наносящего ущерба здоровью его участников;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ru-RU" sz="2400" smtClean="0">
                <a:latin typeface="Arial" charset="0"/>
              </a:rPr>
              <a:t>качественная характеристика педагогических технологий по критерию их воздействия на здоровье учащихся и педагогов.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latin typeface="Arial" charset="0"/>
            </a:endParaRPr>
          </a:p>
        </p:txBody>
      </p:sp>
      <p:sp>
        <p:nvSpPr>
          <p:cNvPr id="7175" name="AutoShape 16"/>
          <p:cNvSpPr>
            <a:spLocks noChangeArrowheads="1"/>
          </p:cNvSpPr>
          <p:nvPr/>
        </p:nvSpPr>
        <p:spPr bwMode="auto">
          <a:xfrm>
            <a:off x="1198563" y="3924300"/>
            <a:ext cx="1944687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2"/>
                </a:solidFill>
              </a:rPr>
              <a:t>Здоровье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7176" name="AutoShape 18"/>
          <p:cNvSpPr>
            <a:spLocks noChangeArrowheads="1"/>
          </p:cNvSpPr>
          <p:nvPr/>
        </p:nvSpPr>
        <p:spPr bwMode="auto">
          <a:xfrm>
            <a:off x="5984875" y="3924300"/>
            <a:ext cx="1944688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2"/>
                </a:solidFill>
              </a:rPr>
              <a:t>Образование</a:t>
            </a:r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>
            <a:off x="3121025" y="4210050"/>
            <a:ext cx="287972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23"/>
          <p:cNvSpPr>
            <a:spLocks noChangeShapeType="1"/>
          </p:cNvSpPr>
          <p:nvPr/>
        </p:nvSpPr>
        <p:spPr bwMode="auto">
          <a:xfrm>
            <a:off x="4560888" y="4210050"/>
            <a:ext cx="11112" cy="5762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auto">
          <a:xfrm>
            <a:off x="214313" y="4857750"/>
            <a:ext cx="2519362" cy="57626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/>
              <a:t>здоровьесберегающие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3429000" y="4781550"/>
            <a:ext cx="2214563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2"/>
                </a:solidFill>
              </a:rPr>
              <a:t>Типы  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</a:rPr>
              <a:t>технологий</a:t>
            </a: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6429375" y="4857750"/>
            <a:ext cx="2519363" cy="57626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/>
              <a:t>оздоровительные</a:t>
            </a: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2214563" y="5857875"/>
            <a:ext cx="192881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/>
              <a:t>воспитание</a:t>
            </a:r>
          </a:p>
          <a:p>
            <a:pPr algn="ctr">
              <a:defRPr/>
            </a:pPr>
            <a:r>
              <a:rPr lang="ru-RU" sz="1600" b="1"/>
              <a:t>культуры</a:t>
            </a:r>
          </a:p>
          <a:p>
            <a:pPr algn="ctr">
              <a:defRPr/>
            </a:pPr>
            <a:r>
              <a:rPr lang="ru-RU" sz="1600" b="1"/>
              <a:t>здоровья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5000625" y="5857875"/>
            <a:ext cx="1928813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</a:rPr>
              <a:t>технологии</a:t>
            </a: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</a:rPr>
              <a:t>обучения</a:t>
            </a: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</a:rPr>
              <a:t>здоровью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142875"/>
            <a:ext cx="8091487" cy="18891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 err="1">
                <a:solidFill>
                  <a:srgbClr val="FFCC00"/>
                </a:solidFill>
              </a:rPr>
              <a:t>Здоровьесберегающие</a:t>
            </a:r>
            <a:r>
              <a:rPr lang="ru-RU" sz="2800" b="1" dirty="0">
                <a:solidFill>
                  <a:srgbClr val="FFCC00"/>
                </a:solidFill>
              </a:rPr>
              <a:t> технологии решают задачи рациональной организации образовательного процесса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4313" y="1700213"/>
            <a:ext cx="485775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диспансеризация учащихся;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профилактические прививки;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обеспечение двигательной активности;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витаминизация;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мероприятия в период повышенной заболеваемости  ОРВИ, эпидемии гриппа;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программа «Молоко»;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режим питания.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2672" y="1643050"/>
            <a:ext cx="2789856" cy="2223896"/>
          </a:xfrm>
          <a:prstGeom prst="snip2Diag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071942"/>
            <a:ext cx="3311525" cy="2554287"/>
          </a:xfrm>
          <a:prstGeom prst="chord">
            <a:avLst>
              <a:gd name="adj1" fmla="val 21473193"/>
              <a:gd name="adj2" fmla="val 212968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Утренняя зарядка </a:t>
            </a:r>
          </a:p>
        </p:txBody>
      </p:sp>
      <p:pic>
        <p:nvPicPr>
          <p:cNvPr id="12291" name="Picture 3" descr="зарядка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9138"/>
            <a:ext cx="4284663" cy="3213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2" name="Picture 4" descr="заряд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71675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76327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Здоровое питание</a:t>
            </a:r>
          </a:p>
        </p:txBody>
      </p:sp>
      <p:pic>
        <p:nvPicPr>
          <p:cNvPr id="13315" name="Picture 3" descr="столов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873125"/>
            <a:ext cx="3744912" cy="28114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4" descr="столовая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889000"/>
            <a:ext cx="3959225" cy="28273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5" descr="столовая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906838"/>
            <a:ext cx="4032250" cy="2835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8" name="Picture 6" descr="S50093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843338"/>
            <a:ext cx="3863975" cy="2898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87313"/>
            <a:ext cx="8675687" cy="14128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CC00"/>
                </a:solidFill>
              </a:rPr>
              <a:t>Оздоровительные  технологии  направлены на решение задач укрепления физического здоровья учащихся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4313" y="1643063"/>
            <a:ext cx="4502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физическая подготовка;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физиотерапия;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соблюдение режима дня;</a:t>
            </a:r>
          </a:p>
        </p:txBody>
      </p:sp>
      <p:pic>
        <p:nvPicPr>
          <p:cNvPr id="7173" name="Picture 5" descr="S50015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3237943" cy="1945686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6" descr="S50018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0390" y="3071810"/>
            <a:ext cx="3239328" cy="1928826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8" descr="S50020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3699" y="4857760"/>
            <a:ext cx="3241375" cy="1857388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03825" y="1643063"/>
            <a:ext cx="36544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закаливание;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гимнастика;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массаж.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513</TotalTime>
  <Words>722</Words>
  <Application>Microsoft Office PowerPoint</Application>
  <PresentationFormat>Экран (4:3)</PresentationFormat>
  <Paragraphs>159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Verdana</vt:lpstr>
      <vt:lpstr>Arial</vt:lpstr>
      <vt:lpstr>Wingdings</vt:lpstr>
      <vt:lpstr>Calibri</vt:lpstr>
      <vt:lpstr>Times New Roman</vt:lpstr>
      <vt:lpstr>Monotype Corsiva</vt:lpstr>
      <vt:lpstr>Century Schoolbook</vt:lpstr>
      <vt:lpstr>Склон</vt:lpstr>
      <vt:lpstr>Диаграмма Microsoft Graph</vt:lpstr>
      <vt:lpstr>Слайд 1</vt:lpstr>
      <vt:lpstr>Программа «Здоровье»  Цель: создание условий для повышения качества образования на основе внедрения здоровьесберегающих технологий.</vt:lpstr>
      <vt:lpstr>Основными задачами деятельности педагогического коллектива в рамках данной программы являются:</vt:lpstr>
      <vt:lpstr>Основные направления работы:</vt:lpstr>
      <vt:lpstr>Здоровьесберегающие образовательные технологии</vt:lpstr>
      <vt:lpstr>Здоровьесберегающие технологии решают задачи рациональной организации образовательного процесса</vt:lpstr>
      <vt:lpstr>Утренняя зарядка </vt:lpstr>
      <vt:lpstr>Здоровое питание</vt:lpstr>
      <vt:lpstr>Оздоровительные  технологии  направлены на решение задач укрепления физического здоровья учащихся</vt:lpstr>
      <vt:lpstr>Воспитание культуры здоровья</vt:lpstr>
      <vt:lpstr>Технологии обучения здоровью </vt:lpstr>
      <vt:lpstr>Формы физкультурно - оздоровительной и спортивно – массовой работы</vt:lpstr>
      <vt:lpstr>День туризма</vt:lpstr>
      <vt:lpstr>День здоровья</vt:lpstr>
      <vt:lpstr>Слайд 15</vt:lpstr>
      <vt:lpstr>Слайд 16</vt:lpstr>
      <vt:lpstr>Слайд 17</vt:lpstr>
      <vt:lpstr>Слайд 18</vt:lpstr>
      <vt:lpstr>Слайд 19</vt:lpstr>
      <vt:lpstr>Профилактика переутомления на уроках</vt:lpstr>
      <vt:lpstr>Слайд 21</vt:lpstr>
      <vt:lpstr>Слайд 22</vt:lpstr>
      <vt:lpstr>Слайд 23</vt:lpstr>
      <vt:lpstr>Слайд 24</vt:lpstr>
      <vt:lpstr>Слайд 25</vt:lpstr>
      <vt:lpstr>Слайд 26</vt:lpstr>
      <vt:lpstr>Сроки реализации программы: 2007 – 2012гг  Ожидаемые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«Здоровье»  Цель: создание условий для повышения качества образования на основе внедрения здоровьесберегающих технологий.</dc:title>
  <dc:creator>Учитель</dc:creator>
  <cp:lastModifiedBy>Дарёна</cp:lastModifiedBy>
  <cp:revision>34</cp:revision>
  <dcterms:created xsi:type="dcterms:W3CDTF">2011-01-18T09:18:40Z</dcterms:created>
  <dcterms:modified xsi:type="dcterms:W3CDTF">2012-07-17T07:46:51Z</dcterms:modified>
</cp:coreProperties>
</file>