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</p:showPr>
  <p:clrMru>
    <a:srgbClr val="800000"/>
    <a:srgbClr val="660033"/>
    <a:srgbClr val="99FF99"/>
    <a:srgbClr val="CCFF99"/>
    <a:srgbClr val="F1F4F7"/>
    <a:srgbClr val="FFCC99"/>
    <a:srgbClr val="FFCC66"/>
    <a:srgbClr val="C3E99D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2712" y="-12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E4381-D15C-45FD-81D1-C0A8C1553C1C}" type="datetimeFigureOut">
              <a:rPr lang="ru-RU" smtClean="0"/>
              <a:pPr/>
              <a:t>14.06.2012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4573C-7B0F-4CBB-8329-15D880B2DE1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  <p:transition>
    <p:dissolv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E4381-D15C-45FD-81D1-C0A8C1553C1C}" type="datetimeFigureOut">
              <a:rPr lang="ru-RU" smtClean="0"/>
              <a:pPr/>
              <a:t>14.06.2012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4573C-7B0F-4CBB-8329-15D880B2DE1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E4381-D15C-45FD-81D1-C0A8C1553C1C}" type="datetimeFigureOut">
              <a:rPr lang="ru-RU" smtClean="0"/>
              <a:pPr/>
              <a:t>14.06.2012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4573C-7B0F-4CBB-8329-15D880B2DE1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E4381-D15C-45FD-81D1-C0A8C1553C1C}" type="datetimeFigureOut">
              <a:rPr lang="ru-RU" smtClean="0"/>
              <a:pPr/>
              <a:t>14.06.2012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4573C-7B0F-4CBB-8329-15D880B2DE1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E4381-D15C-45FD-81D1-C0A8C1553C1C}" type="datetimeFigureOut">
              <a:rPr lang="ru-RU" smtClean="0"/>
              <a:pPr/>
              <a:t>14.06.2012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4D24573C-7B0F-4CBB-8329-15D880B2DE1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E4381-D15C-45FD-81D1-C0A8C1553C1C}" type="datetimeFigureOut">
              <a:rPr lang="ru-RU" smtClean="0"/>
              <a:pPr/>
              <a:t>14.06.2012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4573C-7B0F-4CBB-8329-15D880B2DE1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E4381-D15C-45FD-81D1-C0A8C1553C1C}" type="datetimeFigureOut">
              <a:rPr lang="ru-RU" smtClean="0"/>
              <a:pPr/>
              <a:t>14.06.2012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4573C-7B0F-4CBB-8329-15D880B2DE1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E4381-D15C-45FD-81D1-C0A8C1553C1C}" type="datetimeFigureOut">
              <a:rPr lang="ru-RU" smtClean="0"/>
              <a:pPr/>
              <a:t>14.06.2012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4573C-7B0F-4CBB-8329-15D880B2DE1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E4381-D15C-45FD-81D1-C0A8C1553C1C}" type="datetimeFigureOut">
              <a:rPr lang="ru-RU" smtClean="0"/>
              <a:pPr/>
              <a:t>14.06.2012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4573C-7B0F-4CBB-8329-15D880B2DE1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E4381-D15C-45FD-81D1-C0A8C1553C1C}" type="datetimeFigureOut">
              <a:rPr lang="ru-RU" smtClean="0"/>
              <a:pPr/>
              <a:t>14.06.2012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4573C-7B0F-4CBB-8329-15D880B2DE1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E4381-D15C-45FD-81D1-C0A8C1553C1C}" type="datetimeFigureOut">
              <a:rPr lang="ru-RU" smtClean="0"/>
              <a:pPr/>
              <a:t>14.06.2012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4573C-7B0F-4CBB-8329-15D880B2DE1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9CAE4381-D15C-45FD-81D1-C0A8C1553C1C}" type="datetimeFigureOut">
              <a:rPr lang="ru-RU" smtClean="0"/>
              <a:pPr/>
              <a:t>14.06.2012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4D24573C-7B0F-4CBB-8329-15D880B2DE12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ransition>
    <p:dissolve/>
  </p:transition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smayli.ru/smile/knigi-171.html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gi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gi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smayli.ru/smile/detia-816.html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gi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gi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email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14414" y="500042"/>
            <a:ext cx="6429420" cy="1643074"/>
          </a:xfrm>
          <a:noFill/>
        </p:spPr>
        <p:txBody>
          <a:bodyPr>
            <a:normAutofit fontScale="47500" lnSpcReduction="20000"/>
            <a:scene3d>
              <a:camera prst="orthographicFront"/>
              <a:lightRig rig="threePt" dir="t"/>
            </a:scene3d>
            <a:sp3d extrusionH="57150">
              <a:bevelT w="38100" h="38100" prst="relaxedInset"/>
            </a:sp3d>
          </a:bodyPr>
          <a:lstStyle/>
          <a:p>
            <a:endParaRPr lang="ru-RU" dirty="0" smtClean="0">
              <a:solidFill>
                <a:schemeClr val="tx1"/>
              </a:solidFill>
            </a:endParaRPr>
          </a:p>
          <a:p>
            <a:endParaRPr lang="ru-RU" dirty="0">
              <a:solidFill>
                <a:schemeClr val="tx1"/>
              </a:solidFill>
            </a:endParaRPr>
          </a:p>
          <a:p>
            <a:endParaRPr lang="ru-RU" dirty="0" smtClean="0">
              <a:solidFill>
                <a:schemeClr val="tx1"/>
              </a:solidFill>
            </a:endParaRPr>
          </a:p>
          <a:p>
            <a:r>
              <a:rPr lang="ru-RU" sz="12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660033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Тема</a:t>
            </a:r>
            <a:r>
              <a:rPr lang="ru-RU" sz="12600" b="1" spc="100" dirty="0" smtClean="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rgbClr val="660033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</a:rPr>
              <a:t> </a:t>
            </a:r>
            <a:r>
              <a:rPr lang="ru-RU" sz="12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660033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урока: </a:t>
            </a:r>
            <a:endParaRPr lang="ru-RU" sz="12600" b="1" spc="100" dirty="0" smtClean="0">
              <a:ln w="18000">
                <a:solidFill>
                  <a:schemeClr val="accent1">
                    <a:satMod val="200000"/>
                    <a:tint val="72000"/>
                  </a:schemeClr>
                </a:solidFill>
                <a:prstDash val="solid"/>
              </a:ln>
              <a:solidFill>
                <a:srgbClr val="660033"/>
              </a:solidFill>
              <a:effectLst>
                <a:glow rad="63500">
                  <a:schemeClr val="accent4">
                    <a:satMod val="175000"/>
                    <a:alpha val="40000"/>
                  </a:schemeClr>
                </a:glow>
                <a:outerShdw blurRad="25000" dist="20000" dir="16020000" algn="tl">
                  <a:schemeClr val="accent1">
                    <a:satMod val="200000"/>
                    <a:shade val="1000"/>
                    <a:alpha val="60000"/>
                  </a:schemeClr>
                </a:outerShdw>
              </a:effectLst>
            </a:endParaRPr>
          </a:p>
          <a:p>
            <a:endParaRPr lang="ru-RU" sz="12600" b="1" spc="100" dirty="0">
              <a:ln w="18000">
                <a:solidFill>
                  <a:schemeClr val="accent1">
                    <a:satMod val="200000"/>
                    <a:tint val="72000"/>
                  </a:schemeClr>
                </a:solidFill>
                <a:prstDash val="solid"/>
              </a:ln>
              <a:solidFill>
                <a:srgbClr val="660033"/>
              </a:solidFill>
              <a:effectLst>
                <a:outerShdw blurRad="25000" dist="20000" dir="16020000" algn="tl">
                  <a:schemeClr val="accent1">
                    <a:satMod val="200000"/>
                    <a:shade val="1000"/>
                    <a:alpha val="60000"/>
                  </a:schemeClr>
                </a:outerShdw>
              </a:effectLst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2976" y="0"/>
            <a:ext cx="7572428" cy="4429156"/>
          </a:xfrm>
        </p:spPr>
        <p:txBody>
          <a:bodyPr>
            <a:normAutofit/>
          </a:bodyPr>
          <a:lstStyle/>
          <a:p>
            <a:r>
              <a:rPr lang="ru-RU" sz="6600" i="1" cap="none" dirty="0" smtClean="0">
                <a:ln w="1905"/>
                <a:solidFill>
                  <a:srgbClr val="8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В мастерской </a:t>
            </a:r>
            <a:br>
              <a:rPr lang="ru-RU" sz="6600" i="1" cap="none" dirty="0" smtClean="0">
                <a:ln w="1905"/>
                <a:solidFill>
                  <a:srgbClr val="8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</a:br>
            <a:r>
              <a:rPr lang="ru-RU" sz="6600" i="1" cap="none" dirty="0" smtClean="0">
                <a:ln w="1905"/>
                <a:solidFill>
                  <a:srgbClr val="8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скороговорения</a:t>
            </a:r>
            <a:endParaRPr lang="ru-RU" sz="6600" i="1" cap="none" dirty="0">
              <a:ln w="1905"/>
              <a:solidFill>
                <a:srgbClr val="80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pic>
        <p:nvPicPr>
          <p:cNvPr id="14340" name="Picture 4" descr="http://bestgif.narod.ru/cvety/ANIMASHKI_0103.gif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 rot="5400000" flipH="1">
            <a:off x="6748743" y="4462744"/>
            <a:ext cx="2143116" cy="2647396"/>
          </a:xfrm>
          <a:prstGeom prst="rect">
            <a:avLst/>
          </a:prstGeom>
          <a:noFill/>
        </p:spPr>
      </p:pic>
      <p:pic>
        <p:nvPicPr>
          <p:cNvPr id="6" name="Picture 4" descr="http://bestgif.narod.ru/cvety/ANIMASHKI_0103.gif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 rot="10800000" flipH="1" flipV="1">
            <a:off x="-8" y="0"/>
            <a:ext cx="2215116" cy="2215116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email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-214346" y="1214422"/>
            <a:ext cx="9144000" cy="4709160"/>
          </a:xfrm>
        </p:spPr>
        <p:txBody>
          <a:bodyPr>
            <a:normAutofit fontScale="92500"/>
            <a:scene3d>
              <a:camera prst="obliqueTopRight"/>
              <a:lightRig rig="threePt" dir="t"/>
            </a:scene3d>
          </a:bodyPr>
          <a:lstStyle/>
          <a:p>
            <a:pPr>
              <a:buNone/>
            </a:pPr>
            <a:r>
              <a:rPr lang="ru-RU" sz="3600" dirty="0" smtClean="0"/>
              <a:t>    </a:t>
            </a:r>
            <a:r>
              <a:rPr lang="ru-RU" sz="3600" b="1" dirty="0" smtClean="0">
                <a:solidFill>
                  <a:srgbClr val="660033"/>
                </a:solidFill>
                <a:effectLst/>
              </a:rPr>
              <a:t>Скороговорка – 1. Быстрая речь. 2.Искусственно, ради   забавы придуманная фраза с труднопроизносимым подбором звуков, которую нужно произнести быстро, не запинаясь (напр.: на дворе – трава, на траве – дрова)</a:t>
            </a:r>
          </a:p>
          <a:p>
            <a:pPr>
              <a:buNone/>
            </a:pPr>
            <a:r>
              <a:rPr lang="ru-RU" sz="3600" b="1" dirty="0" smtClean="0">
                <a:solidFill>
                  <a:srgbClr val="660033"/>
                </a:solidFill>
                <a:effectLst/>
              </a:rPr>
              <a:t>                                     Словарь Русского Языка</a:t>
            </a:r>
          </a:p>
          <a:p>
            <a:pPr algn="ctr">
              <a:buNone/>
            </a:pPr>
            <a:r>
              <a:rPr lang="ru-RU" sz="3600" b="1" dirty="0" smtClean="0">
                <a:solidFill>
                  <a:srgbClr val="660033"/>
                </a:solidFill>
                <a:effectLst/>
              </a:rPr>
              <a:t>                С. И. </a:t>
            </a:r>
            <a:r>
              <a:rPr lang="ru-RU" sz="3600" b="1" dirty="0" smtClean="0">
                <a:solidFill>
                  <a:srgbClr val="660033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Ожегова</a:t>
            </a:r>
            <a:r>
              <a:rPr lang="ru-RU" sz="3600" b="1" dirty="0" smtClean="0">
                <a:solidFill>
                  <a:srgbClr val="660033"/>
                </a:solidFill>
                <a:effectLst/>
              </a:rPr>
              <a:t> </a:t>
            </a:r>
            <a:endParaRPr lang="ru-RU" sz="3600" b="1" dirty="0">
              <a:solidFill>
                <a:srgbClr val="660033"/>
              </a:solidFill>
              <a:effectLst/>
            </a:endParaRPr>
          </a:p>
        </p:txBody>
      </p:sp>
      <p:pic>
        <p:nvPicPr>
          <p:cNvPr id="1030" name="Picture 6" descr="Анимашки Книги">
            <a:hlinkClick r:id="rId3"/>
          </p:cNvPr>
          <p:cNvPicPr>
            <a:picLocks noChangeAspect="1" noChangeArrowheads="1" noCrop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785786" y="4214818"/>
            <a:ext cx="2418683" cy="2184619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email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42852"/>
            <a:ext cx="8229600" cy="5880756"/>
          </a:xfrm>
        </p:spPr>
        <p:txBody>
          <a:bodyPr>
            <a:normAutofit fontScale="92500" lnSpcReduction="10000"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>
              <a:buNone/>
            </a:pPr>
            <a:r>
              <a:rPr lang="ru-RU" sz="5200" b="1" spc="150" dirty="0" smtClean="0">
                <a:ln w="11430"/>
                <a:solidFill>
                  <a:srgbClr val="660033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Цели:</a:t>
            </a:r>
          </a:p>
          <a:p>
            <a:pPr algn="ctr">
              <a:buNone/>
            </a:pPr>
            <a:endParaRPr lang="ru-RU" sz="4000" b="1" spc="150" dirty="0" smtClean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  <a:p>
            <a:pPr>
              <a:buNone/>
            </a:pPr>
            <a:r>
              <a:rPr lang="ru-RU" sz="3600" b="1" spc="150" dirty="0" smtClean="0">
                <a:ln w="11430"/>
                <a:solidFill>
                  <a:srgbClr val="8000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 – почувствовать значимость скороговорки  для нашей речи</a:t>
            </a:r>
          </a:p>
          <a:p>
            <a:pPr>
              <a:buNone/>
            </a:pPr>
            <a:r>
              <a:rPr lang="ru-RU" sz="3600" b="1" spc="150" dirty="0" smtClean="0">
                <a:ln w="11430"/>
                <a:solidFill>
                  <a:srgbClr val="8000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 – порадовать друг друга и порадоваться самим в процессе общения</a:t>
            </a:r>
          </a:p>
          <a:p>
            <a:pPr>
              <a:buNone/>
            </a:pPr>
            <a:r>
              <a:rPr lang="ru-RU" sz="3600" b="1" spc="150" dirty="0" smtClean="0">
                <a:ln w="11430"/>
                <a:solidFill>
                  <a:srgbClr val="8000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 – Ощутить гордость за богатство своего языка </a:t>
            </a:r>
          </a:p>
          <a:p>
            <a:pPr>
              <a:buNone/>
            </a:pPr>
            <a:r>
              <a:rPr lang="ru-RU" sz="3600" b="1" spc="150" dirty="0" smtClean="0">
                <a:ln w="11430"/>
                <a:solidFill>
                  <a:srgbClr val="8000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 – дать толчок друг другу для развития речи </a:t>
            </a:r>
          </a:p>
          <a:p>
            <a:pPr>
              <a:buNone/>
            </a:pPr>
            <a:endParaRPr lang="ru-RU" b="1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pic>
        <p:nvPicPr>
          <p:cNvPr id="15366" name="Picture 6" descr="http://bestgif.narod.ru/cvety/cv022.gif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0" y="0"/>
            <a:ext cx="1928794" cy="1435023"/>
          </a:xfrm>
          <a:prstGeom prst="rect">
            <a:avLst/>
          </a:prstGeom>
          <a:noFill/>
        </p:spPr>
      </p:pic>
      <p:pic>
        <p:nvPicPr>
          <p:cNvPr id="7" name="Picture 6" descr="http://bestgif.narod.ru/cvety/cv022.gif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7127638" y="5357826"/>
            <a:ext cx="2016362" cy="1500174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email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42910" y="0"/>
            <a:ext cx="8229600" cy="485776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660033"/>
                </a:solidFill>
              </a:rPr>
              <a:t> </a:t>
            </a:r>
            <a:r>
              <a:rPr lang="ru-RU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660033"/>
                </a:solidFill>
              </a:rPr>
              <a:t>Радостный Егорка</a:t>
            </a:r>
          </a:p>
          <a:p>
            <a:pPr algn="ctr">
              <a:buNone/>
            </a:pPr>
            <a:r>
              <a:rPr lang="ru-RU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660033"/>
                </a:solidFill>
              </a:rPr>
              <a:t>Держал в руках скороговорку</a:t>
            </a:r>
          </a:p>
          <a:p>
            <a:pPr algn="ctr">
              <a:buNone/>
            </a:pPr>
            <a:r>
              <a:rPr lang="ru-RU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660033"/>
                </a:solidFill>
              </a:rPr>
              <a:t>Скороговорка вырвалась из рук,</a:t>
            </a:r>
          </a:p>
          <a:p>
            <a:pPr algn="ctr">
              <a:buNone/>
            </a:pPr>
            <a:r>
              <a:rPr lang="ru-RU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660033"/>
                </a:solidFill>
              </a:rPr>
              <a:t>Переполошила всех вокруг.</a:t>
            </a:r>
          </a:p>
          <a:p>
            <a:pPr algn="ctr">
              <a:buNone/>
            </a:pPr>
            <a:r>
              <a:rPr lang="ru-RU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660033"/>
                </a:solidFill>
              </a:rPr>
              <a:t>А что за скороговорку</a:t>
            </a:r>
          </a:p>
          <a:p>
            <a:pPr algn="ctr">
              <a:buNone/>
            </a:pPr>
            <a:r>
              <a:rPr lang="ru-RU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660033"/>
                </a:solidFill>
              </a:rPr>
              <a:t>Мог держать радостный Егорка?</a:t>
            </a:r>
            <a:endParaRPr lang="ru-RU" sz="36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660033"/>
              </a:solidFill>
            </a:endParaRPr>
          </a:p>
        </p:txBody>
      </p:sp>
      <p:pic>
        <p:nvPicPr>
          <p:cNvPr id="16388" name="Picture 4" descr="Анимашки Дети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3428992" y="4011413"/>
            <a:ext cx="3429024" cy="2847965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email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4348" y="0"/>
            <a:ext cx="8229600" cy="1143000"/>
          </a:xfrm>
        </p:spPr>
        <p:txBody>
          <a:bodyPr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extrusionH="57150" prstMaterial="softEdge">
              <a:bevelT h="25400" prst="softRound"/>
            </a:sp3d>
          </a:bodyPr>
          <a:lstStyle/>
          <a:p>
            <a:r>
              <a:rPr lang="ru-RU" sz="5400" dirty="0" smtClean="0">
                <a:ln w="1905"/>
                <a:solidFill>
                  <a:srgbClr val="660033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Итоги урока:</a:t>
            </a:r>
            <a:endParaRPr lang="ru-RU" sz="5400" dirty="0">
              <a:ln w="1905"/>
              <a:solidFill>
                <a:srgbClr val="660033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42910" y="1071546"/>
            <a:ext cx="8301038" cy="578645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3600" b="1" dirty="0" smtClean="0">
                <a:ln w="1905"/>
                <a:solidFill>
                  <a:srgbClr val="8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– почувствовали значимость скороговорки для нашей речи</a:t>
            </a:r>
          </a:p>
          <a:p>
            <a:pPr>
              <a:buNone/>
            </a:pPr>
            <a:r>
              <a:rPr lang="ru-RU" sz="3600" b="1" dirty="0" smtClean="0">
                <a:ln w="1905"/>
                <a:solidFill>
                  <a:srgbClr val="8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– порадовались друг другом в процессе скороговорного общения</a:t>
            </a:r>
          </a:p>
          <a:p>
            <a:pPr>
              <a:buNone/>
            </a:pPr>
            <a:r>
              <a:rPr lang="ru-RU" sz="3600" b="1" dirty="0" smtClean="0">
                <a:ln w="1905"/>
                <a:solidFill>
                  <a:srgbClr val="8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– Почувствовали гордость за богатство своего языка</a:t>
            </a:r>
          </a:p>
          <a:p>
            <a:pPr>
              <a:buNone/>
            </a:pPr>
            <a:r>
              <a:rPr lang="ru-RU" sz="3600" b="1" dirty="0" smtClean="0">
                <a:ln w="1905"/>
                <a:solidFill>
                  <a:srgbClr val="8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– Дали себе толчок для развития речи.  </a:t>
            </a:r>
          </a:p>
          <a:p>
            <a:pPr>
              <a:buNone/>
            </a:pPr>
            <a:r>
              <a:rPr lang="ru-RU" sz="3600" b="1" i="1" dirty="0" smtClean="0">
                <a:ln w="1905"/>
                <a:solidFill>
                  <a:srgbClr val="8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 </a:t>
            </a:r>
            <a:endParaRPr lang="ru-RU" sz="3600" b="1" dirty="0">
              <a:ln w="1905"/>
              <a:solidFill>
                <a:srgbClr val="80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pic>
        <p:nvPicPr>
          <p:cNvPr id="17416" name="Picture 8" descr="Картинка с изображением веточки с цветком"/>
          <p:cNvPicPr>
            <a:picLocks noChangeAspect="1" noChangeArrowheads="1" noCrop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0" y="0"/>
            <a:ext cx="1300151" cy="1500174"/>
          </a:xfrm>
          <a:prstGeom prst="rect">
            <a:avLst/>
          </a:prstGeom>
          <a:noFill/>
        </p:spPr>
      </p:pic>
      <p:pic>
        <p:nvPicPr>
          <p:cNvPr id="10" name="Picture 8" descr="Картинка с изображением веточки с цветком"/>
          <p:cNvPicPr>
            <a:picLocks noChangeAspect="1" noChangeArrowheads="1" noCrop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7286644" y="4929198"/>
            <a:ext cx="1485900" cy="1714500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Официальная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Классическая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праведливость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2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195</TotalTime>
  <Words>152</Words>
  <Application>Microsoft Office PowerPoint</Application>
  <PresentationFormat>Экран (4:3)</PresentationFormat>
  <Paragraphs>26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Апекс</vt:lpstr>
      <vt:lpstr>В мастерской  скороговорения</vt:lpstr>
      <vt:lpstr>Слайд 2</vt:lpstr>
      <vt:lpstr>Слайд 3</vt:lpstr>
      <vt:lpstr>Слайд 4</vt:lpstr>
      <vt:lpstr>Итоги урока:</vt:lpstr>
    </vt:vector>
  </TitlesOfParts>
  <Company>DNA Project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 мастерской скороговорения</dc:title>
  <dc:creator>DNA7 X86</dc:creator>
  <cp:lastModifiedBy>Roman</cp:lastModifiedBy>
  <cp:revision>22</cp:revision>
  <dcterms:created xsi:type="dcterms:W3CDTF">2011-09-18T09:40:29Z</dcterms:created>
  <dcterms:modified xsi:type="dcterms:W3CDTF">2012-06-14T18:56:19Z</dcterms:modified>
</cp:coreProperties>
</file>