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6" r:id="rId2"/>
    <p:sldId id="267" r:id="rId3"/>
    <p:sldId id="268" r:id="rId4"/>
    <p:sldId id="270" r:id="rId5"/>
    <p:sldId id="271" r:id="rId6"/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72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672" y="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77748D-33B6-4209-A06A-554FC90711B3}" type="doc">
      <dgm:prSet loTypeId="urn:microsoft.com/office/officeart/2005/8/layout/hList7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12018BE-B418-4211-9095-67478EC79804}">
      <dgm:prSet custT="1"/>
      <dgm:spPr/>
      <dgm:t>
        <a:bodyPr/>
        <a:lstStyle/>
        <a:p>
          <a:pPr rtl="0"/>
          <a:r>
            <a:rPr lang="ru-RU" sz="4400" dirty="0" smtClean="0">
              <a:solidFill>
                <a:schemeClr val="tx1">
                  <a:lumMod val="85000"/>
                  <a:lumOff val="15000"/>
                </a:schemeClr>
              </a:solidFill>
            </a:rPr>
            <a:t>Урок по теме «Задачи на построение сечений»</a:t>
          </a:r>
          <a:endParaRPr lang="ru-RU" sz="4400" dirty="0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5442F391-E48F-4BF9-B1BC-1904310D266C}" type="parTrans" cxnId="{41E82E19-F138-4CE3-859C-CC72386A80AA}">
      <dgm:prSet/>
      <dgm:spPr/>
      <dgm:t>
        <a:bodyPr/>
        <a:lstStyle/>
        <a:p>
          <a:endParaRPr lang="ru-RU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7747F237-5124-46F6-A232-D665DF9FED4D}" type="sibTrans" cxnId="{41E82E19-F138-4CE3-859C-CC72386A80AA}">
      <dgm:prSet/>
      <dgm:spPr/>
      <dgm:t>
        <a:bodyPr/>
        <a:lstStyle/>
        <a:p>
          <a:endParaRPr lang="ru-RU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458A44A5-7CC6-4364-A732-32278016E7DE}" type="pres">
      <dgm:prSet presAssocID="{A177748D-33B6-4209-A06A-554FC90711B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A9ED6D3-88B6-4D94-AE7E-D5C20F0CD8C1}" type="pres">
      <dgm:prSet presAssocID="{A177748D-33B6-4209-A06A-554FC90711B3}" presName="fgShape" presStyleLbl="fgShp" presStyleIdx="0" presStyleCnt="1"/>
      <dgm:spPr/>
    </dgm:pt>
    <dgm:pt modelId="{9F390998-8ACE-495D-8164-3A2F8D90C430}" type="pres">
      <dgm:prSet presAssocID="{A177748D-33B6-4209-A06A-554FC90711B3}" presName="linComp" presStyleCnt="0"/>
      <dgm:spPr/>
    </dgm:pt>
    <dgm:pt modelId="{E5CB7141-5C73-4E4B-AB2C-40977560A069}" type="pres">
      <dgm:prSet presAssocID="{812018BE-B418-4211-9095-67478EC79804}" presName="compNode" presStyleCnt="0"/>
      <dgm:spPr/>
    </dgm:pt>
    <dgm:pt modelId="{66EF613A-E35B-4A45-911B-963D0503CA9F}" type="pres">
      <dgm:prSet presAssocID="{812018BE-B418-4211-9095-67478EC79804}" presName="bkgdShape" presStyleLbl="node1" presStyleIdx="0" presStyleCnt="1"/>
      <dgm:spPr>
        <a:prstGeom prst="curvedLeftArrow">
          <a:avLst/>
        </a:prstGeom>
      </dgm:spPr>
      <dgm:t>
        <a:bodyPr/>
        <a:lstStyle/>
        <a:p>
          <a:endParaRPr lang="ru-RU"/>
        </a:p>
      </dgm:t>
    </dgm:pt>
    <dgm:pt modelId="{3A2896CB-3F8B-455A-9545-68ADBD95C04A}" type="pres">
      <dgm:prSet presAssocID="{812018BE-B418-4211-9095-67478EC79804}" presName="nodeTx" presStyleLbl="node1" presStyleIdx="0" presStyleCnt="1">
        <dgm:presLayoutVars>
          <dgm:bulletEnabled val="1"/>
        </dgm:presLayoutVars>
      </dgm:prSet>
      <dgm:spPr>
        <a:prstGeom prst="curvedLeftArrow">
          <a:avLst/>
        </a:prstGeom>
      </dgm:spPr>
      <dgm:t>
        <a:bodyPr/>
        <a:lstStyle/>
        <a:p>
          <a:endParaRPr lang="ru-RU"/>
        </a:p>
      </dgm:t>
    </dgm:pt>
    <dgm:pt modelId="{E6FEC92E-E6F9-451E-8286-376131CCE343}" type="pres">
      <dgm:prSet presAssocID="{812018BE-B418-4211-9095-67478EC79804}" presName="invisiNode" presStyleLbl="node1" presStyleIdx="0" presStyleCnt="1"/>
      <dgm:spPr/>
    </dgm:pt>
    <dgm:pt modelId="{B386E748-AC8E-4AAB-B069-DE1DE7C34625}" type="pres">
      <dgm:prSet presAssocID="{812018BE-B418-4211-9095-67478EC79804}" presName="imagNode" presStyleLbl="fgImgPlace1" presStyleIdx="0" presStyleCnt="1" custScaleY="6211"/>
      <dgm:spPr/>
    </dgm:pt>
  </dgm:ptLst>
  <dgm:cxnLst>
    <dgm:cxn modelId="{B77239BE-AEB8-4571-B3A6-410183E69E29}" type="presOf" srcId="{812018BE-B418-4211-9095-67478EC79804}" destId="{3A2896CB-3F8B-455A-9545-68ADBD95C04A}" srcOrd="1" destOrd="0" presId="urn:microsoft.com/office/officeart/2005/8/layout/hList7#1"/>
    <dgm:cxn modelId="{41E82E19-F138-4CE3-859C-CC72386A80AA}" srcId="{A177748D-33B6-4209-A06A-554FC90711B3}" destId="{812018BE-B418-4211-9095-67478EC79804}" srcOrd="0" destOrd="0" parTransId="{5442F391-E48F-4BF9-B1BC-1904310D266C}" sibTransId="{7747F237-5124-46F6-A232-D665DF9FED4D}"/>
    <dgm:cxn modelId="{D95C0ADD-3BC1-4B1F-86C2-5DF2C87E499A}" type="presOf" srcId="{812018BE-B418-4211-9095-67478EC79804}" destId="{66EF613A-E35B-4A45-911B-963D0503CA9F}" srcOrd="0" destOrd="0" presId="urn:microsoft.com/office/officeart/2005/8/layout/hList7#1"/>
    <dgm:cxn modelId="{A5C43A43-F403-4C05-A76C-D2952D9AF6F3}" type="presOf" srcId="{A177748D-33B6-4209-A06A-554FC90711B3}" destId="{458A44A5-7CC6-4364-A732-32278016E7DE}" srcOrd="0" destOrd="0" presId="urn:microsoft.com/office/officeart/2005/8/layout/hList7#1"/>
    <dgm:cxn modelId="{EDB1367E-6A74-4C2B-BCBC-1FEB778A08D2}" type="presParOf" srcId="{458A44A5-7CC6-4364-A732-32278016E7DE}" destId="{3A9ED6D3-88B6-4D94-AE7E-D5C20F0CD8C1}" srcOrd="0" destOrd="0" presId="urn:microsoft.com/office/officeart/2005/8/layout/hList7#1"/>
    <dgm:cxn modelId="{9E93ED7B-9DC0-46BA-B80B-D874623B8AE6}" type="presParOf" srcId="{458A44A5-7CC6-4364-A732-32278016E7DE}" destId="{9F390998-8ACE-495D-8164-3A2F8D90C430}" srcOrd="1" destOrd="0" presId="urn:microsoft.com/office/officeart/2005/8/layout/hList7#1"/>
    <dgm:cxn modelId="{51773C35-23C5-473E-BAD7-98CFE4A36243}" type="presParOf" srcId="{9F390998-8ACE-495D-8164-3A2F8D90C430}" destId="{E5CB7141-5C73-4E4B-AB2C-40977560A069}" srcOrd="0" destOrd="0" presId="urn:microsoft.com/office/officeart/2005/8/layout/hList7#1"/>
    <dgm:cxn modelId="{DA26D4F6-861A-47BD-BB16-7B2DF7F4321E}" type="presParOf" srcId="{E5CB7141-5C73-4E4B-AB2C-40977560A069}" destId="{66EF613A-E35B-4A45-911B-963D0503CA9F}" srcOrd="0" destOrd="0" presId="urn:microsoft.com/office/officeart/2005/8/layout/hList7#1"/>
    <dgm:cxn modelId="{C4AD1B0D-2852-4FD4-B939-82758E94E86B}" type="presParOf" srcId="{E5CB7141-5C73-4E4B-AB2C-40977560A069}" destId="{3A2896CB-3F8B-455A-9545-68ADBD95C04A}" srcOrd="1" destOrd="0" presId="urn:microsoft.com/office/officeart/2005/8/layout/hList7#1"/>
    <dgm:cxn modelId="{7968F68F-5501-4D91-BBFE-C0481F8845E0}" type="presParOf" srcId="{E5CB7141-5C73-4E4B-AB2C-40977560A069}" destId="{E6FEC92E-E6F9-451E-8286-376131CCE343}" srcOrd="2" destOrd="0" presId="urn:microsoft.com/office/officeart/2005/8/layout/hList7#1"/>
    <dgm:cxn modelId="{BE667467-53C5-4C24-90F0-8183E65B4E6F}" type="presParOf" srcId="{E5CB7141-5C73-4E4B-AB2C-40977560A069}" destId="{B386E748-AC8E-4AAB-B069-DE1DE7C34625}" srcOrd="3" destOrd="0" presId="urn:microsoft.com/office/officeart/2005/8/layout/hList7#1"/>
  </dgm:cxnLst>
  <dgm:bg>
    <a:blipFill dpi="0" rotWithShape="1">
      <a:blip xmlns:r="http://schemas.openxmlformats.org/officeDocument/2006/relationships" r:embed="rId1"/>
      <a:srcRect/>
      <a:tile tx="0" ty="0" sx="100000" sy="100000" flip="none" algn="tl"/>
    </a:blip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7BF730-F23D-48C2-87BD-621717A15D2B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78F3FC1-7E4E-4FD0-AE53-379332A55791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rtl="0"/>
          <a:r>
            <a:rPr lang="ru-RU" b="1" i="1" dirty="0" smtClean="0"/>
            <a:t>Секущей плоскостью многогранника назовем любую плоскость, по обе стороны от которой имеются точки данного многогранника.</a:t>
          </a:r>
          <a:br>
            <a:rPr lang="ru-RU" b="1" i="1" dirty="0" smtClean="0"/>
          </a:br>
          <a:r>
            <a:rPr lang="ru-RU" b="1" i="1" dirty="0" smtClean="0"/>
            <a:t/>
          </a:r>
          <a:br>
            <a:rPr lang="ru-RU" b="1" i="1" dirty="0" smtClean="0"/>
          </a:br>
          <a:r>
            <a:rPr lang="ru-RU" b="1" i="1" dirty="0" smtClean="0"/>
            <a:t> Секущая плоскость пересекает грани многогранника по отрезкам. Многоугольник, сторонами которого являются эти отрезки, называется сечением многогранника.</a:t>
          </a:r>
          <a:endParaRPr lang="ru-RU" b="1" i="0" dirty="0"/>
        </a:p>
      </dgm:t>
    </dgm:pt>
    <dgm:pt modelId="{D04CFA97-A1E6-46E9-9A9B-7404CBADC831}" type="parTrans" cxnId="{0AC80EF2-6C18-4667-87BE-7C1C56B7762C}">
      <dgm:prSet/>
      <dgm:spPr/>
      <dgm:t>
        <a:bodyPr/>
        <a:lstStyle/>
        <a:p>
          <a:endParaRPr lang="ru-RU"/>
        </a:p>
      </dgm:t>
    </dgm:pt>
    <dgm:pt modelId="{1D21FF72-2209-42E0-B933-DD6F904B5B7B}" type="sibTrans" cxnId="{0AC80EF2-6C18-4667-87BE-7C1C56B7762C}">
      <dgm:prSet/>
      <dgm:spPr/>
      <dgm:t>
        <a:bodyPr/>
        <a:lstStyle/>
        <a:p>
          <a:endParaRPr lang="ru-RU"/>
        </a:p>
      </dgm:t>
    </dgm:pt>
    <dgm:pt modelId="{8DF698B8-E44D-49D8-8D23-BE6DF24211AF}" type="pres">
      <dgm:prSet presAssocID="{917BF730-F23D-48C2-87BD-621717A15D2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438C886-F321-492F-8684-DA15F8FAD938}" type="pres">
      <dgm:prSet presAssocID="{878F3FC1-7E4E-4FD0-AE53-379332A55791}" presName="circle1" presStyleLbl="node1" presStyleIdx="0" presStyleCnt="1"/>
      <dgm:spPr/>
    </dgm:pt>
    <dgm:pt modelId="{E456063F-EEC8-4CB9-825C-8B5F864D18B2}" type="pres">
      <dgm:prSet presAssocID="{878F3FC1-7E4E-4FD0-AE53-379332A55791}" presName="space" presStyleCnt="0"/>
      <dgm:spPr/>
    </dgm:pt>
    <dgm:pt modelId="{67A4B7DB-6429-4FAE-BF98-97E60F9788A7}" type="pres">
      <dgm:prSet presAssocID="{878F3FC1-7E4E-4FD0-AE53-379332A55791}" presName="rect1" presStyleLbl="alignAcc1" presStyleIdx="0" presStyleCnt="1"/>
      <dgm:spPr/>
      <dgm:t>
        <a:bodyPr/>
        <a:lstStyle/>
        <a:p>
          <a:endParaRPr lang="ru-RU"/>
        </a:p>
      </dgm:t>
    </dgm:pt>
    <dgm:pt modelId="{90332F6E-6736-4490-A65F-B509ED283CA6}" type="pres">
      <dgm:prSet presAssocID="{878F3FC1-7E4E-4FD0-AE53-379332A55791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B135111-E26B-4B3E-B021-C66486CE3CC5}" type="presOf" srcId="{878F3FC1-7E4E-4FD0-AE53-379332A55791}" destId="{90332F6E-6736-4490-A65F-B509ED283CA6}" srcOrd="1" destOrd="0" presId="urn:microsoft.com/office/officeart/2005/8/layout/target3"/>
    <dgm:cxn modelId="{0AC80EF2-6C18-4667-87BE-7C1C56B7762C}" srcId="{917BF730-F23D-48C2-87BD-621717A15D2B}" destId="{878F3FC1-7E4E-4FD0-AE53-379332A55791}" srcOrd="0" destOrd="0" parTransId="{D04CFA97-A1E6-46E9-9A9B-7404CBADC831}" sibTransId="{1D21FF72-2209-42E0-B933-DD6F904B5B7B}"/>
    <dgm:cxn modelId="{602EE9F7-7CFA-4BA6-A5D5-461929A8ACFA}" type="presOf" srcId="{917BF730-F23D-48C2-87BD-621717A15D2B}" destId="{8DF698B8-E44D-49D8-8D23-BE6DF24211AF}" srcOrd="0" destOrd="0" presId="urn:microsoft.com/office/officeart/2005/8/layout/target3"/>
    <dgm:cxn modelId="{129F69FB-FAB3-440F-A127-73962A270804}" type="presOf" srcId="{878F3FC1-7E4E-4FD0-AE53-379332A55791}" destId="{67A4B7DB-6429-4FAE-BF98-97E60F9788A7}" srcOrd="0" destOrd="0" presId="urn:microsoft.com/office/officeart/2005/8/layout/target3"/>
    <dgm:cxn modelId="{1E4026BA-7DB9-4A52-9828-90CD544F4C54}" type="presParOf" srcId="{8DF698B8-E44D-49D8-8D23-BE6DF24211AF}" destId="{9438C886-F321-492F-8684-DA15F8FAD938}" srcOrd="0" destOrd="0" presId="urn:microsoft.com/office/officeart/2005/8/layout/target3"/>
    <dgm:cxn modelId="{ADF8CAF8-CE65-461A-8C6F-6ABE3B7A1D34}" type="presParOf" srcId="{8DF698B8-E44D-49D8-8D23-BE6DF24211AF}" destId="{E456063F-EEC8-4CB9-825C-8B5F864D18B2}" srcOrd="1" destOrd="0" presId="urn:microsoft.com/office/officeart/2005/8/layout/target3"/>
    <dgm:cxn modelId="{CD442B85-C02F-44A7-B739-3F26CAF07FDA}" type="presParOf" srcId="{8DF698B8-E44D-49D8-8D23-BE6DF24211AF}" destId="{67A4B7DB-6429-4FAE-BF98-97E60F9788A7}" srcOrd="2" destOrd="0" presId="urn:microsoft.com/office/officeart/2005/8/layout/target3"/>
    <dgm:cxn modelId="{F38F9608-1E1C-4B81-AE62-730EAC2AD4FE}" type="presParOf" srcId="{8DF698B8-E44D-49D8-8D23-BE6DF24211AF}" destId="{90332F6E-6736-4490-A65F-B509ED283CA6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8D1BA4F-F82B-42DC-BA8A-1F8EDB2C5B04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60978F0-80DA-41C3-9D5B-914D85F3EFFF}">
      <dgm:prSet/>
      <dgm:spPr/>
      <dgm:t>
        <a:bodyPr/>
        <a:lstStyle/>
        <a:p>
          <a:pPr rtl="0"/>
          <a:r>
            <a:rPr lang="ru-RU" dirty="0" smtClean="0">
              <a:solidFill>
                <a:schemeClr val="tx1"/>
              </a:solidFill>
            </a:rPr>
            <a:t>Основные понятия</a:t>
          </a:r>
          <a:endParaRPr lang="ru-RU" dirty="0">
            <a:solidFill>
              <a:schemeClr val="tx1"/>
            </a:solidFill>
          </a:endParaRPr>
        </a:p>
      </dgm:t>
    </dgm:pt>
    <dgm:pt modelId="{568ED1B8-4B16-4236-B402-696449592E54}" type="parTrans" cxnId="{06DEB54F-AF07-49A7-8120-B9B743709924}">
      <dgm:prSet/>
      <dgm:spPr/>
      <dgm:t>
        <a:bodyPr/>
        <a:lstStyle/>
        <a:p>
          <a:endParaRPr lang="ru-RU"/>
        </a:p>
      </dgm:t>
    </dgm:pt>
    <dgm:pt modelId="{0C0F0331-224B-42DE-8648-F65097B5508E}" type="sibTrans" cxnId="{06DEB54F-AF07-49A7-8120-B9B743709924}">
      <dgm:prSet/>
      <dgm:spPr/>
      <dgm:t>
        <a:bodyPr/>
        <a:lstStyle/>
        <a:p>
          <a:endParaRPr lang="ru-RU"/>
        </a:p>
      </dgm:t>
    </dgm:pt>
    <dgm:pt modelId="{EC5997D6-3B5B-459B-9EC3-9A92EBA0E619}" type="pres">
      <dgm:prSet presAssocID="{B8D1BA4F-F82B-42DC-BA8A-1F8EDB2C5B04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31FF4AD-E73C-457D-9DB3-65A218AB6C55}" type="pres">
      <dgm:prSet presAssocID="{F60978F0-80DA-41C3-9D5B-914D85F3EFFF}" presName="horFlow" presStyleCnt="0"/>
      <dgm:spPr/>
    </dgm:pt>
    <dgm:pt modelId="{0AE54521-FB18-4220-859D-87494CE29132}" type="pres">
      <dgm:prSet presAssocID="{F60978F0-80DA-41C3-9D5B-914D85F3EFFF}" presName="bigChev" presStyleLbl="node1" presStyleIdx="0" presStyleCnt="1" custScaleX="280933"/>
      <dgm:spPr/>
      <dgm:t>
        <a:bodyPr/>
        <a:lstStyle/>
        <a:p>
          <a:endParaRPr lang="ru-RU"/>
        </a:p>
      </dgm:t>
    </dgm:pt>
  </dgm:ptLst>
  <dgm:cxnLst>
    <dgm:cxn modelId="{06DEB54F-AF07-49A7-8120-B9B743709924}" srcId="{B8D1BA4F-F82B-42DC-BA8A-1F8EDB2C5B04}" destId="{F60978F0-80DA-41C3-9D5B-914D85F3EFFF}" srcOrd="0" destOrd="0" parTransId="{568ED1B8-4B16-4236-B402-696449592E54}" sibTransId="{0C0F0331-224B-42DE-8648-F65097B5508E}"/>
    <dgm:cxn modelId="{200D064B-5AD7-42F7-8723-A13A0F575E90}" type="presOf" srcId="{F60978F0-80DA-41C3-9D5B-914D85F3EFFF}" destId="{0AE54521-FB18-4220-859D-87494CE29132}" srcOrd="0" destOrd="0" presId="urn:microsoft.com/office/officeart/2005/8/layout/lProcess3"/>
    <dgm:cxn modelId="{2CFA376D-BB08-4617-8F4C-DFE684E8003D}" type="presOf" srcId="{B8D1BA4F-F82B-42DC-BA8A-1F8EDB2C5B04}" destId="{EC5997D6-3B5B-459B-9EC3-9A92EBA0E619}" srcOrd="0" destOrd="0" presId="urn:microsoft.com/office/officeart/2005/8/layout/lProcess3"/>
    <dgm:cxn modelId="{86246AD1-A38C-4E7C-84B0-D9FDF9C0ABD0}" type="presParOf" srcId="{EC5997D6-3B5B-459B-9EC3-9A92EBA0E619}" destId="{731FF4AD-E73C-457D-9DB3-65A218AB6C55}" srcOrd="0" destOrd="0" presId="urn:microsoft.com/office/officeart/2005/8/layout/lProcess3"/>
    <dgm:cxn modelId="{FACFFF75-B0EB-46B2-A3D3-C63462E3ED04}" type="presParOf" srcId="{731FF4AD-E73C-457D-9DB3-65A218AB6C55}" destId="{0AE54521-FB18-4220-859D-87494CE29132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73D2027-EE61-4997-A6E4-796B1212441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19AB944-5F24-4E8C-85C7-A2BC30073774}">
      <dgm:prSet custT="1"/>
      <dgm:spPr/>
      <dgm:t>
        <a:bodyPr/>
        <a:lstStyle/>
        <a:p>
          <a:pPr rtl="0"/>
          <a:r>
            <a:rPr lang="ru-RU" sz="3200" b="1" dirty="0" smtClean="0">
              <a:solidFill>
                <a:schemeClr val="tx1"/>
              </a:solidFill>
              <a:latin typeface="Arial Narrow" pitchFamily="34" charset="0"/>
            </a:rPr>
            <a:t>Секущая плоскость</a:t>
          </a:r>
          <a:endParaRPr lang="ru-RU" sz="3200" b="1" dirty="0">
            <a:solidFill>
              <a:schemeClr val="tx1"/>
            </a:solidFill>
            <a:latin typeface="Arial Narrow" pitchFamily="34" charset="0"/>
          </a:endParaRPr>
        </a:p>
      </dgm:t>
    </dgm:pt>
    <dgm:pt modelId="{0CFB98CA-C471-4ED6-B2D2-5969667B5E57}" type="parTrans" cxnId="{9AF7D66D-81BB-4BE6-A8CC-1379DA0887FD}">
      <dgm:prSet/>
      <dgm:spPr/>
      <dgm:t>
        <a:bodyPr/>
        <a:lstStyle/>
        <a:p>
          <a:endParaRPr lang="ru-RU"/>
        </a:p>
      </dgm:t>
    </dgm:pt>
    <dgm:pt modelId="{6AE21A63-5287-4934-8F12-8EF6E289011C}" type="sibTrans" cxnId="{9AF7D66D-81BB-4BE6-A8CC-1379DA0887FD}">
      <dgm:prSet/>
      <dgm:spPr/>
      <dgm:t>
        <a:bodyPr/>
        <a:lstStyle/>
        <a:p>
          <a:endParaRPr lang="ru-RU"/>
        </a:p>
      </dgm:t>
    </dgm:pt>
    <dgm:pt modelId="{06D7DEA4-57E6-4096-99FE-3F6DD0A4B48B}" type="pres">
      <dgm:prSet presAssocID="{A73D2027-EE61-4997-A6E4-796B12124413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747C9EA-B148-4DAA-9087-D86991EDFEF8}" type="pres">
      <dgm:prSet presAssocID="{A73D2027-EE61-4997-A6E4-796B12124413}" presName="arrow" presStyleLbl="bgShp" presStyleIdx="0" presStyleCnt="1" custLinFactNeighborX="-10762" custLinFactNeighborY="0"/>
      <dgm:spPr/>
    </dgm:pt>
    <dgm:pt modelId="{142AC017-DB9F-495F-A564-B4F596A56C75}" type="pres">
      <dgm:prSet presAssocID="{A73D2027-EE61-4997-A6E4-796B12124413}" presName="linearProcess" presStyleCnt="0"/>
      <dgm:spPr/>
    </dgm:pt>
    <dgm:pt modelId="{7279F7A1-6769-4A15-A347-74298B62E175}" type="pres">
      <dgm:prSet presAssocID="{F19AB944-5F24-4E8C-85C7-A2BC30073774}" presName="textNode" presStyleLbl="node1" presStyleIdx="0" presStyleCnt="1" custScaleX="289795" custScaleY="250000" custLinFactNeighborX="1962" custLinFactNeighborY="-57540">
        <dgm:presLayoutVars>
          <dgm:bulletEnabled val="1"/>
        </dgm:presLayoutVars>
      </dgm:prSet>
      <dgm:spPr>
        <a:prstGeom prst="leftRightArrow">
          <a:avLst/>
        </a:prstGeom>
      </dgm:spPr>
      <dgm:t>
        <a:bodyPr/>
        <a:lstStyle/>
        <a:p>
          <a:endParaRPr lang="ru-RU"/>
        </a:p>
      </dgm:t>
    </dgm:pt>
  </dgm:ptLst>
  <dgm:cxnLst>
    <dgm:cxn modelId="{9AF7D66D-81BB-4BE6-A8CC-1379DA0887FD}" srcId="{A73D2027-EE61-4997-A6E4-796B12124413}" destId="{F19AB944-5F24-4E8C-85C7-A2BC30073774}" srcOrd="0" destOrd="0" parTransId="{0CFB98CA-C471-4ED6-B2D2-5969667B5E57}" sibTransId="{6AE21A63-5287-4934-8F12-8EF6E289011C}"/>
    <dgm:cxn modelId="{5A7EE2B9-E10A-4119-B550-943F5559336E}" type="presOf" srcId="{F19AB944-5F24-4E8C-85C7-A2BC30073774}" destId="{7279F7A1-6769-4A15-A347-74298B62E175}" srcOrd="0" destOrd="0" presId="urn:microsoft.com/office/officeart/2005/8/layout/hProcess9"/>
    <dgm:cxn modelId="{34E21A51-97E7-4AEE-BBC5-1700FB27AC2E}" type="presOf" srcId="{A73D2027-EE61-4997-A6E4-796B12124413}" destId="{06D7DEA4-57E6-4096-99FE-3F6DD0A4B48B}" srcOrd="0" destOrd="0" presId="urn:microsoft.com/office/officeart/2005/8/layout/hProcess9"/>
    <dgm:cxn modelId="{3715527D-7CC8-4F29-A089-1E4D6FE20129}" type="presParOf" srcId="{06D7DEA4-57E6-4096-99FE-3F6DD0A4B48B}" destId="{9747C9EA-B148-4DAA-9087-D86991EDFEF8}" srcOrd="0" destOrd="0" presId="urn:microsoft.com/office/officeart/2005/8/layout/hProcess9"/>
    <dgm:cxn modelId="{4693EFE3-0469-48FB-BDC6-8D82B70856D2}" type="presParOf" srcId="{06D7DEA4-57E6-4096-99FE-3F6DD0A4B48B}" destId="{142AC017-DB9F-495F-A564-B4F596A56C75}" srcOrd="1" destOrd="0" presId="urn:microsoft.com/office/officeart/2005/8/layout/hProcess9"/>
    <dgm:cxn modelId="{40E7A9AE-E4D2-4E37-BC49-7D85D4313EBD}" type="presParOf" srcId="{142AC017-DB9F-495F-A564-B4F596A56C75}" destId="{7279F7A1-6769-4A15-A347-74298B62E175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6EF613A-E35B-4A45-911B-963D0503CA9F}">
      <dsp:nvSpPr>
        <dsp:cNvPr id="0" name=""/>
        <dsp:cNvSpPr/>
      </dsp:nvSpPr>
      <dsp:spPr>
        <a:xfrm>
          <a:off x="0" y="0"/>
          <a:ext cx="8215369" cy="3114693"/>
        </a:xfrm>
        <a:prstGeom prst="curvedLef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smtClean="0">
              <a:solidFill>
                <a:schemeClr val="tx1">
                  <a:lumMod val="85000"/>
                  <a:lumOff val="15000"/>
                </a:schemeClr>
              </a:solidFill>
            </a:rPr>
            <a:t>Урок по теме «Задачи на построение сечений»</a:t>
          </a:r>
          <a:endParaRPr lang="ru-RU" sz="4400" kern="1200" dirty="0">
            <a:solidFill>
              <a:schemeClr val="tx1">
                <a:lumMod val="85000"/>
                <a:lumOff val="15000"/>
              </a:schemeClr>
            </a:solidFill>
          </a:endParaRPr>
        </a:p>
      </dsp:txBody>
      <dsp:txXfrm>
        <a:off x="0" y="1245877"/>
        <a:ext cx="8215369" cy="1245877"/>
      </dsp:txXfrm>
    </dsp:sp>
    <dsp:sp modelId="{B386E748-AC8E-4AAB-B069-DE1DE7C34625}">
      <dsp:nvSpPr>
        <dsp:cNvPr id="0" name=""/>
        <dsp:cNvSpPr/>
      </dsp:nvSpPr>
      <dsp:spPr>
        <a:xfrm>
          <a:off x="3589088" y="673267"/>
          <a:ext cx="1037192" cy="6442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9ED6D3-88B6-4D94-AE7E-D5C20F0CD8C1}">
      <dsp:nvSpPr>
        <dsp:cNvPr id="0" name=""/>
        <dsp:cNvSpPr/>
      </dsp:nvSpPr>
      <dsp:spPr>
        <a:xfrm>
          <a:off x="328614" y="2491754"/>
          <a:ext cx="7558139" cy="467203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438C886-F321-492F-8684-DA15F8FAD938}">
      <dsp:nvSpPr>
        <dsp:cNvPr id="0" name=""/>
        <dsp:cNvSpPr/>
      </dsp:nvSpPr>
      <dsp:spPr>
        <a:xfrm>
          <a:off x="0" y="0"/>
          <a:ext cx="4489449" cy="4489449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A4B7DB-6429-4FAE-BF98-97E60F9788A7}">
      <dsp:nvSpPr>
        <dsp:cNvPr id="0" name=""/>
        <dsp:cNvSpPr/>
      </dsp:nvSpPr>
      <dsp:spPr>
        <a:xfrm>
          <a:off x="2244724" y="0"/>
          <a:ext cx="5534024" cy="4489449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i="1" kern="1200" dirty="0" smtClean="0"/>
            <a:t>Секущей плоскостью многогранника назовем любую плоскость, по обе стороны от которой имеются точки данного многогранника.</a:t>
          </a:r>
          <a:br>
            <a:rPr lang="ru-RU" sz="2500" b="1" i="1" kern="1200" dirty="0" smtClean="0"/>
          </a:br>
          <a:r>
            <a:rPr lang="ru-RU" sz="2500" b="1" i="1" kern="1200" dirty="0" smtClean="0"/>
            <a:t/>
          </a:r>
          <a:br>
            <a:rPr lang="ru-RU" sz="2500" b="1" i="1" kern="1200" dirty="0" smtClean="0"/>
          </a:br>
          <a:r>
            <a:rPr lang="ru-RU" sz="2500" b="1" i="1" kern="1200" dirty="0" smtClean="0"/>
            <a:t> Секущая плоскость пересекает грани многогранника по отрезкам. Многоугольник, сторонами которого являются эти отрезки, называется сечением многогранника.</a:t>
          </a:r>
          <a:endParaRPr lang="ru-RU" sz="2500" b="1" i="0" kern="1200" dirty="0"/>
        </a:p>
      </dsp:txBody>
      <dsp:txXfrm>
        <a:off x="2244724" y="0"/>
        <a:ext cx="5534024" cy="448944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AE54521-FB18-4220-859D-87494CE29132}">
      <dsp:nvSpPr>
        <dsp:cNvPr id="0" name=""/>
        <dsp:cNvSpPr/>
      </dsp:nvSpPr>
      <dsp:spPr>
        <a:xfrm>
          <a:off x="4387" y="708"/>
          <a:ext cx="6392024" cy="91011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230" tIns="31115" rIns="0" bIns="31115" numCol="1" spcCol="1270" anchor="ctr" anchorCtr="0">
          <a:noAutofit/>
        </a:bodyPr>
        <a:lstStyle/>
        <a:p>
          <a:pPr lvl="0" algn="ctr" defTabSz="2178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900" kern="1200" dirty="0" smtClean="0">
              <a:solidFill>
                <a:schemeClr val="tx1"/>
              </a:solidFill>
            </a:rPr>
            <a:t>Основные понятия</a:t>
          </a:r>
          <a:endParaRPr lang="ru-RU" sz="4900" kern="1200" dirty="0">
            <a:solidFill>
              <a:schemeClr val="tx1"/>
            </a:solidFill>
          </a:endParaRPr>
        </a:p>
      </dsp:txBody>
      <dsp:txXfrm>
        <a:off x="4387" y="708"/>
        <a:ext cx="6392024" cy="910113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747C9EA-B148-4DAA-9087-D86991EDFEF8}">
      <dsp:nvSpPr>
        <dsp:cNvPr id="0" name=""/>
        <dsp:cNvSpPr/>
      </dsp:nvSpPr>
      <dsp:spPr>
        <a:xfrm>
          <a:off x="0" y="0"/>
          <a:ext cx="6467577" cy="8001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79F7A1-6769-4A15-A347-74298B62E175}">
      <dsp:nvSpPr>
        <dsp:cNvPr id="0" name=""/>
        <dsp:cNvSpPr/>
      </dsp:nvSpPr>
      <dsp:spPr>
        <a:xfrm>
          <a:off x="1819" y="0"/>
          <a:ext cx="7607095" cy="800100"/>
        </a:xfrm>
        <a:prstGeom prst="left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chemeClr val="tx1"/>
              </a:solidFill>
              <a:latin typeface="Arial Narrow" pitchFamily="34" charset="0"/>
            </a:rPr>
            <a:t>Секущая плоскость</a:t>
          </a:r>
          <a:endParaRPr lang="ru-RU" sz="3200" b="1" kern="1200" dirty="0">
            <a:solidFill>
              <a:schemeClr val="tx1"/>
            </a:solidFill>
            <a:latin typeface="Arial Narrow" pitchFamily="34" charset="0"/>
          </a:endParaRPr>
        </a:p>
      </dsp:txBody>
      <dsp:txXfrm>
        <a:off x="1819" y="0"/>
        <a:ext cx="7607095" cy="8001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#1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8D0FE-68F4-4597-AD6D-7E7420B6EBAA}" type="datetimeFigureOut">
              <a:rPr lang="ru-RU"/>
              <a:pPr>
                <a:defRPr/>
              </a:pPr>
              <a:t>04.06.2012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4032C-8ECD-41BD-9067-5D57222088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D90749-C75E-4535-AC2D-AD5D1D99A2B0}" type="datetimeFigureOut">
              <a:rPr lang="ru-RU"/>
              <a:pPr>
                <a:defRPr/>
              </a:pPr>
              <a:t>04.06.2012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898F82-526F-428B-9D1D-67C631C6FF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CF404-FB48-4242-BB3C-580E5416EE63}" type="datetimeFigureOut">
              <a:rPr lang="ru-RU"/>
              <a:pPr>
                <a:defRPr/>
              </a:pPr>
              <a:t>04.06.2012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18C3F-322E-40E5-8D46-C6B8A02297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FDF51-7341-427B-BB8E-FED8A02A0E10}" type="datetimeFigureOut">
              <a:rPr lang="ru-RU"/>
              <a:pPr>
                <a:defRPr/>
              </a:pPr>
              <a:t>04.06.2012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01D01-F6D1-4A8F-8BB8-A6AEBEC4B7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2911D-C8AB-484E-A7BB-91031A04306A}" type="datetimeFigureOut">
              <a:rPr lang="ru-RU"/>
              <a:pPr>
                <a:defRPr/>
              </a:pPr>
              <a:t>04.06.2012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F6E239-0F00-4A1A-A554-73468C588E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FE9BD-7AF0-41F5-8E94-420B534C8958}" type="datetimeFigureOut">
              <a:rPr lang="ru-RU"/>
              <a:pPr>
                <a:defRPr/>
              </a:pPr>
              <a:t>04.06.2012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BD9BC-FA4E-4DD9-A964-D8429E8535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47411-F481-4187-9650-63CCFC2E6B9B}" type="datetimeFigureOut">
              <a:rPr lang="ru-RU"/>
              <a:pPr>
                <a:defRPr/>
              </a:pPr>
              <a:t>04.06.2012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FB65E-E7AD-4B89-8B73-B7F7F5A552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DB1AF-0246-4847-9807-F04ED8D60B88}" type="datetimeFigureOut">
              <a:rPr lang="ru-RU"/>
              <a:pPr>
                <a:defRPr/>
              </a:pPr>
              <a:t>04.06.2012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30CFA-BF5A-47DD-B6B2-E330688486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493DD-5DD8-4E50-A370-12989A736BB7}" type="datetimeFigureOut">
              <a:rPr lang="ru-RU"/>
              <a:pPr>
                <a:defRPr/>
              </a:pPr>
              <a:t>04.06.2012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2BD93-EE5C-4950-A916-3D7375AC82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79C79-EEE0-47AD-A24A-9FA86ABDE672}" type="datetimeFigureOut">
              <a:rPr lang="ru-RU"/>
              <a:pPr>
                <a:defRPr/>
              </a:pPr>
              <a:t>04.06.2012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4105B-E1F1-4239-9C86-3FFDFD35A3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39BC2-247A-49D6-B08F-C993B25DC38E}" type="datetimeFigureOut">
              <a:rPr lang="ru-RU"/>
              <a:pPr>
                <a:defRPr/>
              </a:pPr>
              <a:t>04.06.2012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92244-3129-4417-BFA0-2C90E4EE39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F0CB26B-667E-4836-B1F2-694737417609}" type="datetimeFigureOut">
              <a:rPr lang="ru-RU"/>
              <a:pPr>
                <a:defRPr/>
              </a:pPr>
              <a:t>04.06.2012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521CF7C-9A01-4827-A262-A779FF64D4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1" r:id="rId2"/>
    <p:sldLayoutId id="2147483720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21" r:id="rId9"/>
    <p:sldLayoutId id="2147483717" r:id="rId10"/>
    <p:sldLayoutId id="2147483718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04A8A4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04A8A4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04A8A4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04A8A4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04A8A4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04A8A4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04A8A4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04A8A4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04A8A4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04A8A4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625" y="4500563"/>
            <a:ext cx="3286125" cy="1433512"/>
          </a:xfrm>
        </p:spPr>
        <p:txBody>
          <a:bodyPr rtlCol="0"/>
          <a:lstStyle/>
          <a:p>
            <a:pPr algn="r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cs typeface="Times New Roman" pitchFamily="18" charset="0"/>
              </a:rPr>
              <a:t>Презентация выполнена учителем математики  МБОУ Красновской СОШ Тарасовского района, Ростовской области </a:t>
            </a:r>
            <a:r>
              <a:rPr lang="ru-RU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cs typeface="Times New Roman" pitchFamily="18" charset="0"/>
              </a:rPr>
              <a:t>Демьяненко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onotype Corsiva" pitchFamily="66" charset="0"/>
                <a:cs typeface="Times New Roman" pitchFamily="18" charset="0"/>
              </a:rPr>
              <a:t> И.Н.  2012 год</a:t>
            </a:r>
            <a:endParaRPr lang="ru-RU" sz="1400" dirty="0">
              <a:solidFill>
                <a:schemeClr val="tx1">
                  <a:lumMod val="85000"/>
                  <a:lumOff val="15000"/>
                </a:schemeClr>
              </a:solidFill>
              <a:latin typeface="Monotype Corsiva" pitchFamily="66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500034" y="714357"/>
          <a:ext cx="8215369" cy="31146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571471" y="1071546"/>
            <a:ext cx="8001057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duotone>
              <a:prstClr val="black"/>
              <a:schemeClr val="accent6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428596" y="928670"/>
            <a:ext cx="8286808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duotone>
              <a:prstClr val="black"/>
              <a:schemeClr val="accent4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428596" y="764704"/>
            <a:ext cx="8072494" cy="509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duotone>
              <a:prstClr val="black"/>
              <a:schemeClr val="tx2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571472" y="785794"/>
            <a:ext cx="8001056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duotone>
              <a:prstClr val="black"/>
              <a:schemeClr val="accent5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500034" y="1000108"/>
            <a:ext cx="8215370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Заголовок 17"/>
          <p:cNvSpPr>
            <a:spLocks noGrp="1"/>
          </p:cNvSpPr>
          <p:nvPr>
            <p:ph type="title"/>
          </p:nvPr>
        </p:nvSpPr>
        <p:spPr>
          <a:xfrm>
            <a:off x="1060451" y="4372168"/>
            <a:ext cx="7245350" cy="1143000"/>
          </a:xfrm>
        </p:spPr>
        <p:txBody>
          <a:bodyPr/>
          <a:lstStyle/>
          <a:p>
            <a:pPr marL="320040" indent="-32004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smtClean="0">
                <a:solidFill>
                  <a:srgbClr val="C00000"/>
                </a:solidFill>
              </a:rPr>
              <a:t>Спасибо за урок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9459" name="Содержимое 18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3346450" cy="3475037"/>
          </a:xfrm>
        </p:spPr>
        <p:txBody>
          <a:bodyPr/>
          <a:lstStyle/>
          <a:p>
            <a:pPr algn="ctr">
              <a:buFont typeface="Georgia" pitchFamily="18" charset="0"/>
              <a:buNone/>
            </a:pPr>
            <a:r>
              <a:rPr lang="ru-RU" sz="2400" smtClean="0"/>
              <a:t>Самостоятельная работа №85, № 105.</a:t>
            </a:r>
          </a:p>
          <a:p>
            <a:endParaRPr lang="ru-RU" smtClean="0"/>
          </a:p>
        </p:txBody>
      </p:sp>
      <p:sp>
        <p:nvSpPr>
          <p:cNvPr id="19460" name="Содержимое 19"/>
          <p:cNvSpPr>
            <a:spLocks noGrp="1"/>
          </p:cNvSpPr>
          <p:nvPr>
            <p:ph sz="quarter" idx="14"/>
          </p:nvPr>
        </p:nvSpPr>
        <p:spPr>
          <a:xfrm>
            <a:off x="4645025" y="731838"/>
            <a:ext cx="3346450" cy="3475037"/>
          </a:xfrm>
        </p:spPr>
        <p:txBody>
          <a:bodyPr/>
          <a:lstStyle/>
          <a:p>
            <a:pPr algn="ctr">
              <a:buFont typeface="Georgia" pitchFamily="18" charset="0"/>
              <a:buNone/>
            </a:pPr>
            <a:r>
              <a:rPr lang="ru-RU" b="1" smtClean="0"/>
              <a:t>Домашнее задание</a:t>
            </a:r>
          </a:p>
          <a:p>
            <a:pPr algn="ctr">
              <a:buFont typeface="Georgia" pitchFamily="18" charset="0"/>
              <a:buNone/>
            </a:pPr>
            <a:r>
              <a:rPr lang="ru-RU" b="1" smtClean="0"/>
              <a:t>Индивидуальные карточки с задачами на построение сечений.</a:t>
            </a:r>
          </a:p>
          <a:p>
            <a:pPr algn="ctr">
              <a:buFont typeface="Georgia" pitchFamily="18" charset="0"/>
              <a:buNone/>
            </a:pPr>
            <a:endParaRPr lang="ru-RU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Схема 8"/>
          <p:cNvGraphicFramePr/>
          <p:nvPr/>
        </p:nvGraphicFramePr>
        <p:xfrm>
          <a:off x="527051" y="1917700"/>
          <a:ext cx="7778750" cy="4489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Содержимое 4"/>
          <p:cNvGraphicFramePr>
            <a:graphicFrameLocks noGrp="1"/>
          </p:cNvGraphicFramePr>
          <p:nvPr>
            <p:ph sz="quarter" idx="13"/>
          </p:nvPr>
        </p:nvGraphicFramePr>
        <p:xfrm>
          <a:off x="1143000" y="731520"/>
          <a:ext cx="6400800" cy="9115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70" name="Freeform 2"/>
          <p:cNvSpPr>
            <a:spLocks/>
          </p:cNvSpPr>
          <p:nvPr/>
        </p:nvSpPr>
        <p:spPr bwMode="auto">
          <a:xfrm>
            <a:off x="2840038" y="2011363"/>
            <a:ext cx="5413375" cy="1993900"/>
          </a:xfrm>
          <a:custGeom>
            <a:avLst/>
            <a:gdLst>
              <a:gd name="T0" fmla="*/ 1156752513 w 3410"/>
              <a:gd name="T1" fmla="*/ 66122142 h 1011"/>
              <a:gd name="T2" fmla="*/ 597277825 w 3410"/>
              <a:gd name="T3" fmla="*/ 280051242 h 1011"/>
              <a:gd name="T4" fmla="*/ 493950625 w 3410"/>
              <a:gd name="T5" fmla="*/ 361732115 h 1011"/>
              <a:gd name="T6" fmla="*/ 282257500 w 3410"/>
              <a:gd name="T7" fmla="*/ 552322133 h 1011"/>
              <a:gd name="T8" fmla="*/ 249496263 w 3410"/>
              <a:gd name="T9" fmla="*/ 661231278 h 1011"/>
              <a:gd name="T10" fmla="*/ 143649700 w 3410"/>
              <a:gd name="T11" fmla="*/ 766251234 h 1011"/>
              <a:gd name="T12" fmla="*/ 73085325 w 3410"/>
              <a:gd name="T13" fmla="*/ 929612980 h 1011"/>
              <a:gd name="T14" fmla="*/ 20161250 w 3410"/>
              <a:gd name="T15" fmla="*/ 1038522125 h 1011"/>
              <a:gd name="T16" fmla="*/ 143649700 w 3410"/>
              <a:gd name="T17" fmla="*/ 1602513799 h 1011"/>
              <a:gd name="T18" fmla="*/ 388104063 w 3410"/>
              <a:gd name="T19" fmla="*/ 2143166391 h 1011"/>
              <a:gd name="T20" fmla="*/ 632560013 w 3410"/>
              <a:gd name="T21" fmla="*/ 2147483647 h 1011"/>
              <a:gd name="T22" fmla="*/ 703124388 w 3410"/>
              <a:gd name="T23" fmla="*/ 2147483647 h 1011"/>
              <a:gd name="T24" fmla="*/ 844253138 w 3410"/>
              <a:gd name="T25" fmla="*/ 2147483647 h 1011"/>
              <a:gd name="T26" fmla="*/ 2147483647 w 3410"/>
              <a:gd name="T27" fmla="*/ 2147483647 h 1011"/>
              <a:gd name="T28" fmla="*/ 2147483647 w 3410"/>
              <a:gd name="T29" fmla="*/ 2147483647 h 1011"/>
              <a:gd name="T30" fmla="*/ 2147483647 w 3410"/>
              <a:gd name="T31" fmla="*/ 2147483647 h 1011"/>
              <a:gd name="T32" fmla="*/ 2147483647 w 3410"/>
              <a:gd name="T33" fmla="*/ 2147483647 h 1011"/>
              <a:gd name="T34" fmla="*/ 2147483647 w 3410"/>
              <a:gd name="T35" fmla="*/ 2147483647 h 1011"/>
              <a:gd name="T36" fmla="*/ 2147483647 w 3410"/>
              <a:gd name="T37" fmla="*/ 2147483647 h 1011"/>
              <a:gd name="T38" fmla="*/ 2147483647 w 3410"/>
              <a:gd name="T39" fmla="*/ 2147483647 h 1011"/>
              <a:gd name="T40" fmla="*/ 2147483647 w 3410"/>
              <a:gd name="T41" fmla="*/ 2147483647 h 1011"/>
              <a:gd name="T42" fmla="*/ 2147483647 w 3410"/>
              <a:gd name="T43" fmla="*/ 2115940091 h 1011"/>
              <a:gd name="T44" fmla="*/ 2147483647 w 3410"/>
              <a:gd name="T45" fmla="*/ 1983693835 h 1011"/>
              <a:gd name="T46" fmla="*/ 2147483647 w 3410"/>
              <a:gd name="T47" fmla="*/ 1738649245 h 1011"/>
              <a:gd name="T48" fmla="*/ 2147483647 w 3410"/>
              <a:gd name="T49" fmla="*/ 1470267544 h 1011"/>
              <a:gd name="T50" fmla="*/ 2147483647 w 3410"/>
              <a:gd name="T51" fmla="*/ 225596670 h 1011"/>
              <a:gd name="T52" fmla="*/ 2147483647 w 3410"/>
              <a:gd name="T53" fmla="*/ 443412988 h 1011"/>
              <a:gd name="T54" fmla="*/ 2147483647 w 3410"/>
              <a:gd name="T55" fmla="*/ 334505815 h 1011"/>
              <a:gd name="T56" fmla="*/ 2147483647 w 3410"/>
              <a:gd name="T57" fmla="*/ 252822970 h 1011"/>
              <a:gd name="T58" fmla="*/ 2147483647 w 3410"/>
              <a:gd name="T59" fmla="*/ 202259559 h 1011"/>
              <a:gd name="T60" fmla="*/ 2147483647 w 3410"/>
              <a:gd name="T61" fmla="*/ 307277543 h 1011"/>
              <a:gd name="T62" fmla="*/ 2147483647 w 3410"/>
              <a:gd name="T63" fmla="*/ 388960388 h 1011"/>
              <a:gd name="T64" fmla="*/ 2147483647 w 3410"/>
              <a:gd name="T65" fmla="*/ 334505815 h 1011"/>
              <a:gd name="T66" fmla="*/ 2147483647 w 3410"/>
              <a:gd name="T67" fmla="*/ 252822970 h 1011"/>
              <a:gd name="T68" fmla="*/ 2147483647 w 3410"/>
              <a:gd name="T69" fmla="*/ 147804987 h 1011"/>
              <a:gd name="T70" fmla="*/ 1156752513 w 3410"/>
              <a:gd name="T71" fmla="*/ 66122142 h 1011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3410"/>
              <a:gd name="T109" fmla="*/ 0 h 1011"/>
              <a:gd name="T110" fmla="*/ 3410 w 3410"/>
              <a:gd name="T111" fmla="*/ 1011 h 1011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3410" h="1011">
                <a:moveTo>
                  <a:pt x="459" y="17"/>
                </a:moveTo>
                <a:cubicBezTo>
                  <a:pt x="376" y="0"/>
                  <a:pt x="314" y="57"/>
                  <a:pt x="237" y="72"/>
                </a:cubicBezTo>
                <a:cubicBezTo>
                  <a:pt x="152" y="131"/>
                  <a:pt x="278" y="46"/>
                  <a:pt x="196" y="93"/>
                </a:cubicBezTo>
                <a:cubicBezTo>
                  <a:pt x="167" y="110"/>
                  <a:pt x="145" y="131"/>
                  <a:pt x="112" y="142"/>
                </a:cubicBezTo>
                <a:cubicBezTo>
                  <a:pt x="108" y="151"/>
                  <a:pt x="106" y="163"/>
                  <a:pt x="99" y="170"/>
                </a:cubicBezTo>
                <a:cubicBezTo>
                  <a:pt x="87" y="182"/>
                  <a:pt x="57" y="197"/>
                  <a:pt x="57" y="197"/>
                </a:cubicBezTo>
                <a:cubicBezTo>
                  <a:pt x="48" y="211"/>
                  <a:pt x="39" y="225"/>
                  <a:pt x="29" y="239"/>
                </a:cubicBezTo>
                <a:cubicBezTo>
                  <a:pt x="22" y="249"/>
                  <a:pt x="10" y="255"/>
                  <a:pt x="8" y="267"/>
                </a:cubicBezTo>
                <a:cubicBezTo>
                  <a:pt x="0" y="316"/>
                  <a:pt x="22" y="378"/>
                  <a:pt x="57" y="412"/>
                </a:cubicBezTo>
                <a:cubicBezTo>
                  <a:pt x="85" y="467"/>
                  <a:pt x="118" y="504"/>
                  <a:pt x="154" y="551"/>
                </a:cubicBezTo>
                <a:cubicBezTo>
                  <a:pt x="190" y="598"/>
                  <a:pt x="187" y="620"/>
                  <a:pt x="251" y="634"/>
                </a:cubicBezTo>
                <a:cubicBezTo>
                  <a:pt x="273" y="700"/>
                  <a:pt x="237" y="603"/>
                  <a:pt x="279" y="676"/>
                </a:cubicBezTo>
                <a:cubicBezTo>
                  <a:pt x="297" y="708"/>
                  <a:pt x="307" y="751"/>
                  <a:pt x="335" y="780"/>
                </a:cubicBezTo>
                <a:cubicBezTo>
                  <a:pt x="561" y="1011"/>
                  <a:pt x="990" y="882"/>
                  <a:pt x="1251" y="884"/>
                </a:cubicBezTo>
                <a:cubicBezTo>
                  <a:pt x="1322" y="894"/>
                  <a:pt x="1367" y="910"/>
                  <a:pt x="1445" y="919"/>
                </a:cubicBezTo>
                <a:cubicBezTo>
                  <a:pt x="1576" y="952"/>
                  <a:pt x="1514" y="933"/>
                  <a:pt x="1778" y="926"/>
                </a:cubicBezTo>
                <a:cubicBezTo>
                  <a:pt x="1843" y="904"/>
                  <a:pt x="1905" y="876"/>
                  <a:pt x="1972" y="857"/>
                </a:cubicBezTo>
                <a:cubicBezTo>
                  <a:pt x="2127" y="812"/>
                  <a:pt x="2301" y="820"/>
                  <a:pt x="2458" y="815"/>
                </a:cubicBezTo>
                <a:cubicBezTo>
                  <a:pt x="2542" y="797"/>
                  <a:pt x="2638" y="788"/>
                  <a:pt x="2722" y="766"/>
                </a:cubicBezTo>
                <a:cubicBezTo>
                  <a:pt x="2846" y="734"/>
                  <a:pt x="2949" y="654"/>
                  <a:pt x="3069" y="614"/>
                </a:cubicBezTo>
                <a:cubicBezTo>
                  <a:pt x="3085" y="602"/>
                  <a:pt x="3100" y="589"/>
                  <a:pt x="3117" y="579"/>
                </a:cubicBezTo>
                <a:cubicBezTo>
                  <a:pt x="3139" y="566"/>
                  <a:pt x="3169" y="562"/>
                  <a:pt x="3187" y="544"/>
                </a:cubicBezTo>
                <a:cubicBezTo>
                  <a:pt x="3214" y="517"/>
                  <a:pt x="3200" y="528"/>
                  <a:pt x="3228" y="510"/>
                </a:cubicBezTo>
                <a:cubicBezTo>
                  <a:pt x="3244" y="478"/>
                  <a:pt x="3262" y="467"/>
                  <a:pt x="3291" y="447"/>
                </a:cubicBezTo>
                <a:cubicBezTo>
                  <a:pt x="3299" y="409"/>
                  <a:pt x="3302" y="399"/>
                  <a:pt x="3333" y="378"/>
                </a:cubicBezTo>
                <a:cubicBezTo>
                  <a:pt x="3410" y="212"/>
                  <a:pt x="3234" y="111"/>
                  <a:pt x="3104" y="58"/>
                </a:cubicBezTo>
                <a:cubicBezTo>
                  <a:pt x="2970" y="62"/>
                  <a:pt x="2783" y="32"/>
                  <a:pt x="2659" y="114"/>
                </a:cubicBezTo>
                <a:cubicBezTo>
                  <a:pt x="2546" y="65"/>
                  <a:pt x="2661" y="108"/>
                  <a:pt x="2430" y="86"/>
                </a:cubicBezTo>
                <a:cubicBezTo>
                  <a:pt x="2306" y="74"/>
                  <a:pt x="2441" y="74"/>
                  <a:pt x="2368" y="65"/>
                </a:cubicBezTo>
                <a:cubicBezTo>
                  <a:pt x="2291" y="55"/>
                  <a:pt x="2331" y="60"/>
                  <a:pt x="2250" y="52"/>
                </a:cubicBezTo>
                <a:cubicBezTo>
                  <a:pt x="2111" y="17"/>
                  <a:pt x="1987" y="60"/>
                  <a:pt x="1854" y="79"/>
                </a:cubicBezTo>
                <a:cubicBezTo>
                  <a:pt x="1831" y="87"/>
                  <a:pt x="1808" y="92"/>
                  <a:pt x="1785" y="100"/>
                </a:cubicBezTo>
                <a:cubicBezTo>
                  <a:pt x="1683" y="97"/>
                  <a:pt x="1579" y="109"/>
                  <a:pt x="1480" y="86"/>
                </a:cubicBezTo>
                <a:cubicBezTo>
                  <a:pt x="1467" y="83"/>
                  <a:pt x="1458" y="68"/>
                  <a:pt x="1445" y="65"/>
                </a:cubicBezTo>
                <a:cubicBezTo>
                  <a:pt x="1385" y="50"/>
                  <a:pt x="1285" y="39"/>
                  <a:pt x="1223" y="38"/>
                </a:cubicBezTo>
                <a:cubicBezTo>
                  <a:pt x="478" y="23"/>
                  <a:pt x="836" y="51"/>
                  <a:pt x="459" y="17"/>
                </a:cubicBezTo>
                <a:close/>
              </a:path>
            </a:pathLst>
          </a:custGeom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7171" name="Group 3"/>
          <p:cNvGrpSpPr>
            <a:grpSpLocks/>
          </p:cNvGrpSpPr>
          <p:nvPr/>
        </p:nvGrpSpPr>
        <p:grpSpPr bwMode="auto">
          <a:xfrm>
            <a:off x="3132138" y="1111250"/>
            <a:ext cx="4105275" cy="5184775"/>
            <a:chOff x="1519" y="799"/>
            <a:chExt cx="2586" cy="3266"/>
          </a:xfrm>
        </p:grpSpPr>
        <p:sp>
          <p:nvSpPr>
            <p:cNvPr id="7187" name="Line 4"/>
            <p:cNvSpPr>
              <a:spLocks noChangeShapeType="1"/>
            </p:cNvSpPr>
            <p:nvPr/>
          </p:nvSpPr>
          <p:spPr bwMode="auto">
            <a:xfrm flipH="1">
              <a:off x="1519" y="799"/>
              <a:ext cx="1361" cy="24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88" name="Line 5"/>
            <p:cNvSpPr>
              <a:spLocks noChangeShapeType="1"/>
            </p:cNvSpPr>
            <p:nvPr/>
          </p:nvSpPr>
          <p:spPr bwMode="auto">
            <a:xfrm flipH="1">
              <a:off x="2789" y="799"/>
              <a:ext cx="91" cy="326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89" name="Line 6"/>
            <p:cNvSpPr>
              <a:spLocks noChangeShapeType="1"/>
            </p:cNvSpPr>
            <p:nvPr/>
          </p:nvSpPr>
          <p:spPr bwMode="auto">
            <a:xfrm>
              <a:off x="1519" y="3249"/>
              <a:ext cx="1270" cy="8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90" name="Line 7"/>
            <p:cNvSpPr>
              <a:spLocks noChangeShapeType="1"/>
            </p:cNvSpPr>
            <p:nvPr/>
          </p:nvSpPr>
          <p:spPr bwMode="auto">
            <a:xfrm flipH="1">
              <a:off x="2789" y="2568"/>
              <a:ext cx="1316" cy="149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91" name="Line 8"/>
            <p:cNvSpPr>
              <a:spLocks noChangeShapeType="1"/>
            </p:cNvSpPr>
            <p:nvPr/>
          </p:nvSpPr>
          <p:spPr bwMode="auto">
            <a:xfrm flipV="1">
              <a:off x="1519" y="2568"/>
              <a:ext cx="2586" cy="6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92" name="Line 9"/>
            <p:cNvSpPr>
              <a:spLocks noChangeShapeType="1"/>
            </p:cNvSpPr>
            <p:nvPr/>
          </p:nvSpPr>
          <p:spPr bwMode="auto">
            <a:xfrm>
              <a:off x="2880" y="799"/>
              <a:ext cx="1225" cy="17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172" name="Line 10"/>
          <p:cNvSpPr>
            <a:spLocks noChangeShapeType="1"/>
          </p:cNvSpPr>
          <p:nvPr/>
        </p:nvSpPr>
        <p:spPr bwMode="auto">
          <a:xfrm flipH="1">
            <a:off x="3814763" y="2924175"/>
            <a:ext cx="479425" cy="860425"/>
          </a:xfrm>
          <a:prstGeom prst="line">
            <a:avLst/>
          </a:prstGeom>
          <a:noFill/>
          <a:ln w="57150">
            <a:solidFill>
              <a:srgbClr val="6666FF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3" name="Oval 11"/>
          <p:cNvSpPr>
            <a:spLocks noChangeArrowheads="1"/>
          </p:cNvSpPr>
          <p:nvPr/>
        </p:nvSpPr>
        <p:spPr bwMode="auto">
          <a:xfrm>
            <a:off x="4211638" y="2852738"/>
            <a:ext cx="144462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4" name="Line 12"/>
          <p:cNvSpPr>
            <a:spLocks noChangeShapeType="1"/>
          </p:cNvSpPr>
          <p:nvPr/>
        </p:nvSpPr>
        <p:spPr bwMode="auto">
          <a:xfrm flipH="1">
            <a:off x="5214938" y="3486150"/>
            <a:ext cx="17462" cy="336550"/>
          </a:xfrm>
          <a:prstGeom prst="line">
            <a:avLst/>
          </a:prstGeom>
          <a:noFill/>
          <a:ln w="57150">
            <a:solidFill>
              <a:srgbClr val="6666FF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5" name="Oval 13"/>
          <p:cNvSpPr>
            <a:spLocks noChangeArrowheads="1"/>
          </p:cNvSpPr>
          <p:nvPr/>
        </p:nvSpPr>
        <p:spPr bwMode="auto">
          <a:xfrm>
            <a:off x="5148263" y="3429000"/>
            <a:ext cx="144462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6" name="Line 14"/>
          <p:cNvSpPr>
            <a:spLocks noChangeShapeType="1"/>
          </p:cNvSpPr>
          <p:nvPr/>
        </p:nvSpPr>
        <p:spPr bwMode="auto">
          <a:xfrm>
            <a:off x="6194425" y="2405063"/>
            <a:ext cx="787400" cy="1150937"/>
          </a:xfrm>
          <a:prstGeom prst="line">
            <a:avLst/>
          </a:prstGeom>
          <a:noFill/>
          <a:ln w="57150">
            <a:solidFill>
              <a:srgbClr val="6666FF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7" name="Oval 15"/>
          <p:cNvSpPr>
            <a:spLocks noChangeArrowheads="1"/>
          </p:cNvSpPr>
          <p:nvPr/>
        </p:nvSpPr>
        <p:spPr bwMode="auto">
          <a:xfrm>
            <a:off x="6084888" y="2349500"/>
            <a:ext cx="144462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25" name="Схема 24"/>
          <p:cNvGraphicFramePr/>
          <p:nvPr/>
        </p:nvGraphicFramePr>
        <p:xfrm>
          <a:off x="785781" y="184151"/>
          <a:ext cx="7608915" cy="800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179" name="Text Box 18"/>
          <p:cNvSpPr txBox="1">
            <a:spLocks noChangeArrowheads="1"/>
          </p:cNvSpPr>
          <p:nvPr/>
        </p:nvSpPr>
        <p:spPr bwMode="auto">
          <a:xfrm>
            <a:off x="5337175" y="7683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А</a:t>
            </a:r>
          </a:p>
        </p:txBody>
      </p:sp>
      <p:sp>
        <p:nvSpPr>
          <p:cNvPr id="7180" name="Text Box 19"/>
          <p:cNvSpPr txBox="1">
            <a:spLocks noChangeArrowheads="1"/>
          </p:cNvSpPr>
          <p:nvPr/>
        </p:nvSpPr>
        <p:spPr bwMode="auto">
          <a:xfrm>
            <a:off x="2736850" y="4752975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В</a:t>
            </a:r>
          </a:p>
        </p:txBody>
      </p:sp>
      <p:sp>
        <p:nvSpPr>
          <p:cNvPr id="7181" name="Text Box 20"/>
          <p:cNvSpPr txBox="1">
            <a:spLocks noChangeArrowheads="1"/>
          </p:cNvSpPr>
          <p:nvPr/>
        </p:nvSpPr>
        <p:spPr bwMode="auto">
          <a:xfrm>
            <a:off x="5002213" y="6321425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С</a:t>
            </a:r>
          </a:p>
        </p:txBody>
      </p:sp>
      <p:sp>
        <p:nvSpPr>
          <p:cNvPr id="7182" name="Text Box 21"/>
          <p:cNvSpPr txBox="1">
            <a:spLocks noChangeArrowheads="1"/>
          </p:cNvSpPr>
          <p:nvPr/>
        </p:nvSpPr>
        <p:spPr bwMode="auto">
          <a:xfrm>
            <a:off x="7324725" y="3897313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D</a:t>
            </a:r>
            <a:endParaRPr lang="ru-RU" b="1"/>
          </a:p>
        </p:txBody>
      </p:sp>
      <p:sp>
        <p:nvSpPr>
          <p:cNvPr id="7183" name="Text Box 22"/>
          <p:cNvSpPr txBox="1">
            <a:spLocks noChangeArrowheads="1"/>
          </p:cNvSpPr>
          <p:nvPr/>
        </p:nvSpPr>
        <p:spPr bwMode="auto">
          <a:xfrm>
            <a:off x="3986213" y="2517775"/>
            <a:ext cx="374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M</a:t>
            </a:r>
            <a:endParaRPr lang="ru-RU" b="1"/>
          </a:p>
        </p:txBody>
      </p:sp>
      <p:sp>
        <p:nvSpPr>
          <p:cNvPr id="7184" name="Text Box 23"/>
          <p:cNvSpPr txBox="1">
            <a:spLocks noChangeArrowheads="1"/>
          </p:cNvSpPr>
          <p:nvPr/>
        </p:nvSpPr>
        <p:spPr bwMode="auto">
          <a:xfrm>
            <a:off x="6367463" y="2082800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N</a:t>
            </a:r>
            <a:endParaRPr lang="ru-RU" b="1"/>
          </a:p>
        </p:txBody>
      </p:sp>
      <p:sp>
        <p:nvSpPr>
          <p:cNvPr id="7185" name="Text Box 24"/>
          <p:cNvSpPr txBox="1">
            <a:spLocks noChangeArrowheads="1"/>
          </p:cNvSpPr>
          <p:nvPr/>
        </p:nvSpPr>
        <p:spPr bwMode="auto">
          <a:xfrm>
            <a:off x="5365750" y="3259138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K</a:t>
            </a:r>
            <a:endParaRPr lang="ru-RU" b="1"/>
          </a:p>
        </p:txBody>
      </p:sp>
      <p:sp>
        <p:nvSpPr>
          <p:cNvPr id="7186" name="Text Box 25"/>
          <p:cNvSpPr txBox="1">
            <a:spLocks noChangeArrowheads="1"/>
          </p:cNvSpPr>
          <p:nvPr/>
        </p:nvSpPr>
        <p:spPr bwMode="auto">
          <a:xfrm>
            <a:off x="3419475" y="3068638"/>
            <a:ext cx="2159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/>
              <a:t>α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Freeform 3"/>
          <p:cNvSpPr>
            <a:spLocks/>
          </p:cNvSpPr>
          <p:nvPr/>
        </p:nvSpPr>
        <p:spPr bwMode="auto">
          <a:xfrm>
            <a:off x="4275138" y="2401888"/>
            <a:ext cx="1871662" cy="1135062"/>
          </a:xfrm>
          <a:custGeom>
            <a:avLst/>
            <a:gdLst>
              <a:gd name="T0" fmla="*/ 0 w 1179"/>
              <a:gd name="T1" fmla="*/ 786288404 h 715"/>
              <a:gd name="T2" fmla="*/ 2147483647 w 1179"/>
              <a:gd name="T3" fmla="*/ 0 h 715"/>
              <a:gd name="T4" fmla="*/ 1519653019 w 1179"/>
              <a:gd name="T5" fmla="*/ 1801910131 h 715"/>
              <a:gd name="T6" fmla="*/ 0 w 1179"/>
              <a:gd name="T7" fmla="*/ 786288404 h 715"/>
              <a:gd name="T8" fmla="*/ 0 60000 65536"/>
              <a:gd name="T9" fmla="*/ 0 60000 65536"/>
              <a:gd name="T10" fmla="*/ 0 60000 65536"/>
              <a:gd name="T11" fmla="*/ 0 60000 65536"/>
              <a:gd name="T12" fmla="*/ 0 w 1179"/>
              <a:gd name="T13" fmla="*/ 0 h 715"/>
              <a:gd name="T14" fmla="*/ 1179 w 1179"/>
              <a:gd name="T15" fmla="*/ 715 h 71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79" h="715">
                <a:moveTo>
                  <a:pt x="0" y="312"/>
                </a:moveTo>
                <a:lnTo>
                  <a:pt x="1179" y="0"/>
                </a:lnTo>
                <a:lnTo>
                  <a:pt x="603" y="715"/>
                </a:lnTo>
                <a:lnTo>
                  <a:pt x="0" y="312"/>
                </a:lnTo>
                <a:close/>
              </a:path>
            </a:pathLst>
          </a:custGeom>
          <a:blipFill dpi="0" rotWithShape="1">
            <a:blip r:embed="rId2" cstate="email"/>
            <a:srcRect/>
            <a:tile tx="0" ty="0" sx="100000" sy="100000" flip="none" algn="tl"/>
          </a:blipFill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8195" name="Group 4"/>
          <p:cNvGrpSpPr>
            <a:grpSpLocks/>
          </p:cNvGrpSpPr>
          <p:nvPr/>
        </p:nvGrpSpPr>
        <p:grpSpPr bwMode="auto">
          <a:xfrm>
            <a:off x="3132138" y="1111250"/>
            <a:ext cx="4105275" cy="5184775"/>
            <a:chOff x="1519" y="799"/>
            <a:chExt cx="2586" cy="3266"/>
          </a:xfrm>
        </p:grpSpPr>
        <p:sp>
          <p:nvSpPr>
            <p:cNvPr id="8215" name="Line 5"/>
            <p:cNvSpPr>
              <a:spLocks noChangeShapeType="1"/>
            </p:cNvSpPr>
            <p:nvPr/>
          </p:nvSpPr>
          <p:spPr bwMode="auto">
            <a:xfrm flipH="1">
              <a:off x="1519" y="799"/>
              <a:ext cx="1361" cy="24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6" name="Line 6"/>
            <p:cNvSpPr>
              <a:spLocks noChangeShapeType="1"/>
            </p:cNvSpPr>
            <p:nvPr/>
          </p:nvSpPr>
          <p:spPr bwMode="auto">
            <a:xfrm flipH="1">
              <a:off x="2789" y="799"/>
              <a:ext cx="91" cy="326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7" name="Line 7"/>
            <p:cNvSpPr>
              <a:spLocks noChangeShapeType="1"/>
            </p:cNvSpPr>
            <p:nvPr/>
          </p:nvSpPr>
          <p:spPr bwMode="auto">
            <a:xfrm>
              <a:off x="1519" y="3249"/>
              <a:ext cx="1270" cy="8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8" name="Line 8"/>
            <p:cNvSpPr>
              <a:spLocks noChangeShapeType="1"/>
            </p:cNvSpPr>
            <p:nvPr/>
          </p:nvSpPr>
          <p:spPr bwMode="auto">
            <a:xfrm flipH="1">
              <a:off x="2789" y="2568"/>
              <a:ext cx="1316" cy="149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9" name="Line 9"/>
            <p:cNvSpPr>
              <a:spLocks noChangeShapeType="1"/>
            </p:cNvSpPr>
            <p:nvPr/>
          </p:nvSpPr>
          <p:spPr bwMode="auto">
            <a:xfrm flipV="1">
              <a:off x="1519" y="2568"/>
              <a:ext cx="2586" cy="6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0" name="Line 10"/>
            <p:cNvSpPr>
              <a:spLocks noChangeShapeType="1"/>
            </p:cNvSpPr>
            <p:nvPr/>
          </p:nvSpPr>
          <p:spPr bwMode="auto">
            <a:xfrm>
              <a:off x="2880" y="799"/>
              <a:ext cx="1225" cy="17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196" name="Line 11"/>
          <p:cNvSpPr>
            <a:spLocks noChangeShapeType="1"/>
          </p:cNvSpPr>
          <p:nvPr/>
        </p:nvSpPr>
        <p:spPr bwMode="auto">
          <a:xfrm flipH="1">
            <a:off x="3814763" y="2924175"/>
            <a:ext cx="479425" cy="860425"/>
          </a:xfrm>
          <a:prstGeom prst="line">
            <a:avLst/>
          </a:prstGeom>
          <a:noFill/>
          <a:ln w="57150">
            <a:solidFill>
              <a:srgbClr val="6666FF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7" name="Line 12"/>
          <p:cNvSpPr>
            <a:spLocks noChangeShapeType="1"/>
          </p:cNvSpPr>
          <p:nvPr/>
        </p:nvSpPr>
        <p:spPr bwMode="auto">
          <a:xfrm flipH="1">
            <a:off x="5214938" y="3486150"/>
            <a:ext cx="17462" cy="336550"/>
          </a:xfrm>
          <a:prstGeom prst="line">
            <a:avLst/>
          </a:prstGeom>
          <a:noFill/>
          <a:ln w="57150">
            <a:solidFill>
              <a:srgbClr val="6666FF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8" name="Oval 13"/>
          <p:cNvSpPr>
            <a:spLocks noChangeArrowheads="1"/>
          </p:cNvSpPr>
          <p:nvPr/>
        </p:nvSpPr>
        <p:spPr bwMode="auto">
          <a:xfrm>
            <a:off x="5148263" y="3429000"/>
            <a:ext cx="144462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9" name="Line 14"/>
          <p:cNvSpPr>
            <a:spLocks noChangeShapeType="1"/>
          </p:cNvSpPr>
          <p:nvPr/>
        </p:nvSpPr>
        <p:spPr bwMode="auto">
          <a:xfrm>
            <a:off x="6194425" y="2405063"/>
            <a:ext cx="787400" cy="1150937"/>
          </a:xfrm>
          <a:prstGeom prst="line">
            <a:avLst/>
          </a:prstGeom>
          <a:noFill/>
          <a:ln w="57150">
            <a:solidFill>
              <a:srgbClr val="6666FF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0" name="Line 15"/>
          <p:cNvSpPr>
            <a:spLocks noChangeShapeType="1"/>
          </p:cNvSpPr>
          <p:nvPr/>
        </p:nvSpPr>
        <p:spPr bwMode="auto">
          <a:xfrm flipV="1">
            <a:off x="4252913" y="2390775"/>
            <a:ext cx="1927225" cy="506413"/>
          </a:xfrm>
          <a:prstGeom prst="line">
            <a:avLst/>
          </a:prstGeom>
          <a:noFill/>
          <a:ln w="38100">
            <a:solidFill>
              <a:srgbClr val="6666FF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1" name="Oval 16"/>
          <p:cNvSpPr>
            <a:spLocks noChangeArrowheads="1"/>
          </p:cNvSpPr>
          <p:nvPr/>
        </p:nvSpPr>
        <p:spPr bwMode="auto">
          <a:xfrm>
            <a:off x="4211638" y="2852738"/>
            <a:ext cx="144462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2" name="Oval 17"/>
          <p:cNvSpPr>
            <a:spLocks noChangeArrowheads="1"/>
          </p:cNvSpPr>
          <p:nvPr/>
        </p:nvSpPr>
        <p:spPr bwMode="auto">
          <a:xfrm>
            <a:off x="6084888" y="2349500"/>
            <a:ext cx="144462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 useBgFill="1">
        <p:nvSpPr>
          <p:cNvPr id="7187" name="AutoShape 19"/>
          <p:cNvSpPr>
            <a:spLocks noChangeArrowheads="1"/>
          </p:cNvSpPr>
          <p:nvPr/>
        </p:nvSpPr>
        <p:spPr bwMode="auto">
          <a:xfrm>
            <a:off x="393700" y="317500"/>
            <a:ext cx="4667250" cy="1201737"/>
          </a:xfrm>
          <a:prstGeom prst="wedgeEllipseCallout">
            <a:avLst>
              <a:gd name="adj1" fmla="val 52852"/>
              <a:gd name="adj2" fmla="val 166180"/>
            </a:avLst>
          </a:prstGeom>
          <a:blipFill>
            <a:blip r:embed="rId3" cstate="email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+mn-lt"/>
                <a:cs typeface="+mn-cs"/>
              </a:rPr>
              <a:t>Сечение</a:t>
            </a:r>
            <a:endParaRPr lang="ru-RU" sz="3200" dirty="0">
              <a:latin typeface="+mn-lt"/>
              <a:cs typeface="+mn-cs"/>
            </a:endParaRPr>
          </a:p>
        </p:txBody>
      </p:sp>
      <p:sp>
        <p:nvSpPr>
          <p:cNvPr id="8206" name="Text Box 21"/>
          <p:cNvSpPr txBox="1">
            <a:spLocks noChangeArrowheads="1"/>
          </p:cNvSpPr>
          <p:nvPr/>
        </p:nvSpPr>
        <p:spPr bwMode="auto">
          <a:xfrm>
            <a:off x="5162550" y="617538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A</a:t>
            </a:r>
            <a:endParaRPr lang="ru-RU" b="1"/>
          </a:p>
        </p:txBody>
      </p:sp>
      <p:sp>
        <p:nvSpPr>
          <p:cNvPr id="8207" name="Text Box 22"/>
          <p:cNvSpPr txBox="1">
            <a:spLocks noChangeArrowheads="1"/>
          </p:cNvSpPr>
          <p:nvPr/>
        </p:nvSpPr>
        <p:spPr bwMode="auto">
          <a:xfrm>
            <a:off x="2738438" y="4783138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B</a:t>
            </a:r>
            <a:endParaRPr lang="ru-RU" b="1"/>
          </a:p>
        </p:txBody>
      </p:sp>
      <p:sp>
        <p:nvSpPr>
          <p:cNvPr id="8208" name="Text Box 23"/>
          <p:cNvSpPr txBox="1">
            <a:spLocks noChangeArrowheads="1"/>
          </p:cNvSpPr>
          <p:nvPr/>
        </p:nvSpPr>
        <p:spPr bwMode="auto">
          <a:xfrm>
            <a:off x="5103813" y="6276975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C</a:t>
            </a:r>
            <a:endParaRPr lang="ru-RU" b="1"/>
          </a:p>
        </p:txBody>
      </p:sp>
      <p:sp>
        <p:nvSpPr>
          <p:cNvPr id="8209" name="Text Box 24"/>
          <p:cNvSpPr txBox="1">
            <a:spLocks noChangeArrowheads="1"/>
          </p:cNvSpPr>
          <p:nvPr/>
        </p:nvSpPr>
        <p:spPr bwMode="auto">
          <a:xfrm>
            <a:off x="7383463" y="3795713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D</a:t>
            </a:r>
            <a:endParaRPr lang="ru-RU" b="1"/>
          </a:p>
        </p:txBody>
      </p:sp>
      <p:sp>
        <p:nvSpPr>
          <p:cNvPr id="8210" name="Text Box 25"/>
          <p:cNvSpPr txBox="1">
            <a:spLocks noChangeArrowheads="1"/>
          </p:cNvSpPr>
          <p:nvPr/>
        </p:nvSpPr>
        <p:spPr bwMode="auto">
          <a:xfrm>
            <a:off x="4044950" y="2562225"/>
            <a:ext cx="374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M</a:t>
            </a:r>
            <a:endParaRPr lang="ru-RU" b="1"/>
          </a:p>
        </p:txBody>
      </p:sp>
      <p:sp>
        <p:nvSpPr>
          <p:cNvPr id="8211" name="Text Box 26"/>
          <p:cNvSpPr txBox="1">
            <a:spLocks noChangeArrowheads="1"/>
          </p:cNvSpPr>
          <p:nvPr/>
        </p:nvSpPr>
        <p:spPr bwMode="auto">
          <a:xfrm>
            <a:off x="6280150" y="2155825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N</a:t>
            </a:r>
            <a:endParaRPr lang="ru-RU" b="1"/>
          </a:p>
        </p:txBody>
      </p:sp>
      <p:sp>
        <p:nvSpPr>
          <p:cNvPr id="8212" name="Text Box 27"/>
          <p:cNvSpPr txBox="1">
            <a:spLocks noChangeArrowheads="1"/>
          </p:cNvSpPr>
          <p:nvPr/>
        </p:nvSpPr>
        <p:spPr bwMode="auto">
          <a:xfrm>
            <a:off x="5335588" y="32734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8213" name="Text Box 28"/>
          <p:cNvSpPr txBox="1">
            <a:spLocks noChangeArrowheads="1"/>
          </p:cNvSpPr>
          <p:nvPr/>
        </p:nvSpPr>
        <p:spPr bwMode="auto">
          <a:xfrm>
            <a:off x="5249863" y="3375025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K</a:t>
            </a:r>
            <a:endParaRPr lang="ru-RU" b="1"/>
          </a:p>
        </p:txBody>
      </p:sp>
      <p:sp>
        <p:nvSpPr>
          <p:cNvPr id="8214" name="Text Box 29"/>
          <p:cNvSpPr txBox="1">
            <a:spLocks noChangeArrowheads="1"/>
          </p:cNvSpPr>
          <p:nvPr/>
        </p:nvSpPr>
        <p:spPr bwMode="auto">
          <a:xfrm>
            <a:off x="3492500" y="3284538"/>
            <a:ext cx="2159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/>
              <a:t>α</a:t>
            </a: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8"/>
          <p:cNvSpPr>
            <a:spLocks noChangeArrowheads="1"/>
          </p:cNvSpPr>
          <p:nvPr/>
        </p:nvSpPr>
        <p:spPr bwMode="auto">
          <a:xfrm flipH="1">
            <a:off x="615950" y="539750"/>
            <a:ext cx="7823200" cy="2660650"/>
          </a:xfrm>
          <a:prstGeom prst="wedgeRoundRectCallout">
            <a:avLst>
              <a:gd name="adj1" fmla="val -36100"/>
              <a:gd name="adj2" fmla="val 42439"/>
              <a:gd name="adj3" fmla="val 16667"/>
            </a:avLst>
          </a:prstGeom>
          <a:blipFill>
            <a:blip r:embed="rId2" cstate="email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+mn-lt"/>
                <a:cs typeface="+mn-cs"/>
              </a:rPr>
              <a:t>Рассмотрим типовые задачи на построение сечений многогранников</a:t>
            </a:r>
          </a:p>
        </p:txBody>
      </p:sp>
      <p:grpSp>
        <p:nvGrpSpPr>
          <p:cNvPr id="12" name="Group 5"/>
          <p:cNvGrpSpPr>
            <a:grpSpLocks noChangeAspect="1"/>
          </p:cNvGrpSpPr>
          <p:nvPr/>
        </p:nvGrpSpPr>
        <p:grpSpPr bwMode="auto">
          <a:xfrm>
            <a:off x="4749800" y="3429000"/>
            <a:ext cx="2800350" cy="2978150"/>
            <a:chOff x="2362" y="8962"/>
            <a:chExt cx="3770" cy="4025"/>
          </a:xfrm>
        </p:grpSpPr>
        <p:sp>
          <p:nvSpPr>
            <p:cNvPr id="9241" name="AutoShape 6"/>
            <p:cNvSpPr>
              <a:spLocks noChangeAspect="1" noChangeArrowheads="1"/>
            </p:cNvSpPr>
            <p:nvPr/>
          </p:nvSpPr>
          <p:spPr bwMode="auto">
            <a:xfrm>
              <a:off x="2362" y="8962"/>
              <a:ext cx="3770" cy="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9242" name="Group 7"/>
            <p:cNvGrpSpPr>
              <a:grpSpLocks/>
            </p:cNvGrpSpPr>
            <p:nvPr/>
          </p:nvGrpSpPr>
          <p:grpSpPr bwMode="auto">
            <a:xfrm>
              <a:off x="2506" y="8962"/>
              <a:ext cx="3425" cy="2139"/>
              <a:chOff x="3241" y="1117"/>
              <a:chExt cx="2050" cy="1280"/>
            </a:xfrm>
          </p:grpSpPr>
          <p:grpSp>
            <p:nvGrpSpPr>
              <p:cNvPr id="9257" name="Group 8"/>
              <p:cNvGrpSpPr>
                <a:grpSpLocks/>
              </p:cNvGrpSpPr>
              <p:nvPr/>
            </p:nvGrpSpPr>
            <p:grpSpPr bwMode="auto">
              <a:xfrm>
                <a:off x="3241" y="1117"/>
                <a:ext cx="2050" cy="978"/>
                <a:chOff x="2531" y="5527"/>
                <a:chExt cx="5881" cy="2800"/>
              </a:xfrm>
            </p:grpSpPr>
            <p:grpSp>
              <p:nvGrpSpPr>
                <p:cNvPr id="9259" name="Group 9"/>
                <p:cNvGrpSpPr>
                  <a:grpSpLocks/>
                </p:cNvGrpSpPr>
                <p:nvPr/>
              </p:nvGrpSpPr>
              <p:grpSpPr bwMode="auto">
                <a:xfrm>
                  <a:off x="2531" y="5527"/>
                  <a:ext cx="2331" cy="2800"/>
                  <a:chOff x="2266" y="2888"/>
                  <a:chExt cx="1794" cy="2155"/>
                </a:xfrm>
              </p:grpSpPr>
              <p:sp>
                <p:nvSpPr>
                  <p:cNvPr id="9265" name="Freeform 10"/>
                  <p:cNvSpPr>
                    <a:spLocks/>
                  </p:cNvSpPr>
                  <p:nvPr/>
                </p:nvSpPr>
                <p:spPr bwMode="auto">
                  <a:xfrm>
                    <a:off x="2274" y="2888"/>
                    <a:ext cx="1024" cy="2155"/>
                  </a:xfrm>
                  <a:custGeom>
                    <a:avLst/>
                    <a:gdLst>
                      <a:gd name="T0" fmla="*/ 0 w 1330"/>
                      <a:gd name="T1" fmla="*/ 1084 h 2800"/>
                      <a:gd name="T2" fmla="*/ 474 w 1330"/>
                      <a:gd name="T3" fmla="*/ 0 h 2800"/>
                      <a:gd name="T4" fmla="*/ 788 w 1330"/>
                      <a:gd name="T5" fmla="*/ 1659 h 2800"/>
                      <a:gd name="T6" fmla="*/ 0 w 1330"/>
                      <a:gd name="T7" fmla="*/ 1084 h 28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330"/>
                      <a:gd name="T13" fmla="*/ 0 h 2800"/>
                      <a:gd name="T14" fmla="*/ 1330 w 1330"/>
                      <a:gd name="T15" fmla="*/ 2800 h 28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330" h="2800">
                        <a:moveTo>
                          <a:pt x="0" y="1830"/>
                        </a:moveTo>
                        <a:lnTo>
                          <a:pt x="800" y="0"/>
                        </a:lnTo>
                        <a:lnTo>
                          <a:pt x="1330" y="2800"/>
                        </a:lnTo>
                        <a:lnTo>
                          <a:pt x="0" y="1830"/>
                        </a:lnTo>
                        <a:close/>
                      </a:path>
                    </a:pathLst>
                  </a:custGeom>
                  <a:solidFill>
                    <a:srgbClr val="CCFFCC"/>
                  </a:solidFill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66" name="Freeform 11"/>
                  <p:cNvSpPr>
                    <a:spLocks/>
                  </p:cNvSpPr>
                  <p:nvPr/>
                </p:nvSpPr>
                <p:spPr bwMode="auto">
                  <a:xfrm>
                    <a:off x="2882" y="2888"/>
                    <a:ext cx="1178" cy="2139"/>
                  </a:xfrm>
                  <a:custGeom>
                    <a:avLst/>
                    <a:gdLst>
                      <a:gd name="T0" fmla="*/ 0 w 1530"/>
                      <a:gd name="T1" fmla="*/ 0 h 2780"/>
                      <a:gd name="T2" fmla="*/ 907 w 1530"/>
                      <a:gd name="T3" fmla="*/ 710 h 2780"/>
                      <a:gd name="T4" fmla="*/ 314 w 1530"/>
                      <a:gd name="T5" fmla="*/ 1646 h 2780"/>
                      <a:gd name="T6" fmla="*/ 0 w 1530"/>
                      <a:gd name="T7" fmla="*/ 0 h 278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530"/>
                      <a:gd name="T13" fmla="*/ 0 h 2780"/>
                      <a:gd name="T14" fmla="*/ 1530 w 1530"/>
                      <a:gd name="T15" fmla="*/ 2780 h 278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530" h="2780">
                        <a:moveTo>
                          <a:pt x="0" y="0"/>
                        </a:moveTo>
                        <a:lnTo>
                          <a:pt x="1530" y="1200"/>
                        </a:lnTo>
                        <a:lnTo>
                          <a:pt x="530" y="278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339966"/>
                  </a:solidFill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67" name="Line 1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266" y="3803"/>
                    <a:ext cx="1786" cy="47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prstDash val="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260" name="Group 13"/>
                <p:cNvGrpSpPr>
                  <a:grpSpLocks/>
                </p:cNvGrpSpPr>
                <p:nvPr/>
              </p:nvGrpSpPr>
              <p:grpSpPr bwMode="auto">
                <a:xfrm>
                  <a:off x="5918" y="5774"/>
                  <a:ext cx="2494" cy="2292"/>
                  <a:chOff x="6481" y="5676"/>
                  <a:chExt cx="2862" cy="2630"/>
                </a:xfrm>
              </p:grpSpPr>
              <p:sp>
                <p:nvSpPr>
                  <p:cNvPr id="9261" name="Rectangle 14"/>
                  <p:cNvSpPr>
                    <a:spLocks noChangeArrowheads="1"/>
                  </p:cNvSpPr>
                  <p:nvPr/>
                </p:nvSpPr>
                <p:spPr bwMode="auto">
                  <a:xfrm>
                    <a:off x="7445" y="5676"/>
                    <a:ext cx="1736" cy="1736"/>
                  </a:xfrm>
                  <a:prstGeom prst="rect">
                    <a:avLst/>
                  </a:prstGeom>
                  <a:solidFill>
                    <a:srgbClr val="00FFCC">
                      <a:alpha val="50195"/>
                    </a:srgbClr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62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6647" y="6570"/>
                    <a:ext cx="1736" cy="1736"/>
                  </a:xfrm>
                  <a:prstGeom prst="rect">
                    <a:avLst/>
                  </a:prstGeom>
                  <a:solidFill>
                    <a:srgbClr val="33CCCC">
                      <a:alpha val="50195"/>
                    </a:srgbClr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63" name="AutoShape 16"/>
                  <p:cNvSpPr>
                    <a:spLocks noChangeArrowheads="1"/>
                  </p:cNvSpPr>
                  <p:nvPr/>
                </p:nvSpPr>
                <p:spPr bwMode="auto">
                  <a:xfrm rot="-2927685">
                    <a:off x="7536" y="6427"/>
                    <a:ext cx="2483" cy="1130"/>
                  </a:xfrm>
                  <a:prstGeom prst="parallelogram">
                    <a:avLst>
                      <a:gd name="adj" fmla="val 114699"/>
                    </a:avLst>
                  </a:prstGeom>
                  <a:solidFill>
                    <a:srgbClr val="00FFCC">
                      <a:alpha val="49019"/>
                    </a:srgbClr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64" name="AutoShape 17"/>
                  <p:cNvSpPr>
                    <a:spLocks noChangeArrowheads="1"/>
                  </p:cNvSpPr>
                  <p:nvPr/>
                </p:nvSpPr>
                <p:spPr bwMode="auto">
                  <a:xfrm rot="-2927685">
                    <a:off x="5804" y="6412"/>
                    <a:ext cx="2483" cy="1130"/>
                  </a:xfrm>
                  <a:prstGeom prst="parallelogram">
                    <a:avLst>
                      <a:gd name="adj" fmla="val 114699"/>
                    </a:avLst>
                  </a:prstGeom>
                  <a:solidFill>
                    <a:srgbClr val="00CC99">
                      <a:alpha val="49019"/>
                    </a:srgbClr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9258" name="Text Box 18"/>
              <p:cNvSpPr txBox="1">
                <a:spLocks noChangeArrowheads="1"/>
              </p:cNvSpPr>
              <p:nvPr/>
            </p:nvSpPr>
            <p:spPr bwMode="auto">
              <a:xfrm>
                <a:off x="3424" y="2205"/>
                <a:ext cx="15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243" name="Group 19"/>
            <p:cNvGrpSpPr>
              <a:grpSpLocks/>
            </p:cNvGrpSpPr>
            <p:nvPr/>
          </p:nvGrpSpPr>
          <p:grpSpPr bwMode="auto">
            <a:xfrm>
              <a:off x="2467" y="11306"/>
              <a:ext cx="3626" cy="1685"/>
              <a:chOff x="790" y="3113"/>
              <a:chExt cx="2171" cy="1008"/>
            </a:xfrm>
          </p:grpSpPr>
          <p:grpSp>
            <p:nvGrpSpPr>
              <p:cNvPr id="9244" name="Group 20"/>
              <p:cNvGrpSpPr>
                <a:grpSpLocks/>
              </p:cNvGrpSpPr>
              <p:nvPr/>
            </p:nvGrpSpPr>
            <p:grpSpPr bwMode="auto">
              <a:xfrm>
                <a:off x="1975" y="3113"/>
                <a:ext cx="986" cy="806"/>
                <a:chOff x="3090" y="2343"/>
                <a:chExt cx="2596" cy="2121"/>
              </a:xfrm>
            </p:grpSpPr>
            <p:sp>
              <p:nvSpPr>
                <p:cNvPr id="9252" name="AutoShape 21"/>
                <p:cNvSpPr>
                  <a:spLocks noChangeArrowheads="1"/>
                </p:cNvSpPr>
                <p:nvPr/>
              </p:nvSpPr>
              <p:spPr bwMode="auto">
                <a:xfrm flipH="1">
                  <a:off x="3912" y="2343"/>
                  <a:ext cx="1481" cy="1587"/>
                </a:xfrm>
                <a:prstGeom prst="parallelogram">
                  <a:avLst>
                    <a:gd name="adj" fmla="val 25259"/>
                  </a:avLst>
                </a:prstGeom>
                <a:solidFill>
                  <a:srgbClr val="CCFFCC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253" name="AutoShape 22"/>
                <p:cNvSpPr>
                  <a:spLocks noChangeArrowheads="1"/>
                </p:cNvSpPr>
                <p:nvPr/>
              </p:nvSpPr>
              <p:spPr bwMode="auto">
                <a:xfrm rot="-2634710">
                  <a:off x="3090" y="2683"/>
                  <a:ext cx="1555" cy="1397"/>
                </a:xfrm>
                <a:prstGeom prst="parallelogram">
                  <a:avLst>
                    <a:gd name="adj" fmla="val 59494"/>
                  </a:avLst>
                </a:prstGeom>
                <a:solidFill>
                  <a:srgbClr val="CCFFCC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254" name="AutoShape 23"/>
                <p:cNvSpPr>
                  <a:spLocks noChangeArrowheads="1"/>
                </p:cNvSpPr>
                <p:nvPr/>
              </p:nvSpPr>
              <p:spPr bwMode="auto">
                <a:xfrm rot="-3146635">
                  <a:off x="4286" y="2732"/>
                  <a:ext cx="1535" cy="1265"/>
                </a:xfrm>
                <a:prstGeom prst="parallelogram">
                  <a:avLst>
                    <a:gd name="adj" fmla="val 80531"/>
                  </a:avLst>
                </a:prstGeom>
                <a:solidFill>
                  <a:srgbClr val="00CC99">
                    <a:alpha val="54901"/>
                  </a:srgbClr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255" name="AutoShape 24"/>
                <p:cNvSpPr>
                  <a:spLocks noChangeArrowheads="1"/>
                </p:cNvSpPr>
                <p:nvPr/>
              </p:nvSpPr>
              <p:spPr bwMode="auto">
                <a:xfrm rot="11445134" flipH="1">
                  <a:off x="3273" y="2948"/>
                  <a:ext cx="1170" cy="1489"/>
                </a:xfrm>
                <a:prstGeom prst="parallelogram">
                  <a:avLst>
                    <a:gd name="adj" fmla="val 56292"/>
                  </a:avLst>
                </a:prstGeom>
                <a:solidFill>
                  <a:srgbClr val="99FF99">
                    <a:alpha val="54901"/>
                  </a:srgbClr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256" name="Rectangle 25"/>
                <p:cNvSpPr>
                  <a:spLocks noChangeArrowheads="1"/>
                </p:cNvSpPr>
                <p:nvPr/>
              </p:nvSpPr>
              <p:spPr bwMode="auto">
                <a:xfrm rot="-802064">
                  <a:off x="4100" y="2834"/>
                  <a:ext cx="810" cy="1630"/>
                </a:xfrm>
                <a:prstGeom prst="rect">
                  <a:avLst/>
                </a:prstGeom>
                <a:solidFill>
                  <a:srgbClr val="00FF99">
                    <a:alpha val="54901"/>
                  </a:srgbClr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9245" name="Group 26"/>
              <p:cNvGrpSpPr>
                <a:grpSpLocks/>
              </p:cNvGrpSpPr>
              <p:nvPr/>
            </p:nvGrpSpPr>
            <p:grpSpPr bwMode="auto">
              <a:xfrm>
                <a:off x="790" y="3158"/>
                <a:ext cx="969" cy="696"/>
                <a:chOff x="3629" y="3444"/>
                <a:chExt cx="2736" cy="1962"/>
              </a:xfrm>
            </p:grpSpPr>
            <p:sp>
              <p:nvSpPr>
                <p:cNvPr id="9247" name="AutoShape 27"/>
                <p:cNvSpPr>
                  <a:spLocks noChangeArrowheads="1"/>
                </p:cNvSpPr>
                <p:nvPr/>
              </p:nvSpPr>
              <p:spPr bwMode="auto">
                <a:xfrm>
                  <a:off x="4162" y="3559"/>
                  <a:ext cx="985" cy="1847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FF99">
                    <a:alpha val="56862"/>
                  </a:srgbClr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248" name="AutoShape 28"/>
                <p:cNvSpPr>
                  <a:spLocks noChangeArrowheads="1"/>
                </p:cNvSpPr>
                <p:nvPr/>
              </p:nvSpPr>
              <p:spPr bwMode="auto">
                <a:xfrm rot="-1769047">
                  <a:off x="4624" y="3444"/>
                  <a:ext cx="985" cy="1846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CC99">
                    <a:alpha val="47842"/>
                  </a:srgbClr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249" name="AutoShape 29"/>
                <p:cNvSpPr>
                  <a:spLocks noChangeArrowheads="1"/>
                </p:cNvSpPr>
                <p:nvPr/>
              </p:nvSpPr>
              <p:spPr bwMode="auto">
                <a:xfrm rot="-3183338">
                  <a:off x="5075" y="3167"/>
                  <a:ext cx="658" cy="1902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00CC99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250" name="AutoShape 30"/>
                <p:cNvSpPr>
                  <a:spLocks noChangeArrowheads="1"/>
                </p:cNvSpPr>
                <p:nvPr/>
              </p:nvSpPr>
              <p:spPr bwMode="auto">
                <a:xfrm rot="1387213">
                  <a:off x="3978" y="3471"/>
                  <a:ext cx="608" cy="1891"/>
                </a:xfrm>
                <a:prstGeom prst="triangle">
                  <a:avLst>
                    <a:gd name="adj" fmla="val 51606"/>
                  </a:avLst>
                </a:prstGeom>
                <a:solidFill>
                  <a:srgbClr val="CCFFCC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251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3629" y="4421"/>
                  <a:ext cx="2736" cy="745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9246" name="Text Box 32"/>
              <p:cNvSpPr txBox="1">
                <a:spLocks noChangeArrowheads="1"/>
              </p:cNvSpPr>
              <p:nvPr/>
            </p:nvSpPr>
            <p:spPr bwMode="auto">
              <a:xfrm>
                <a:off x="839" y="3929"/>
                <a:ext cx="1845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9222" name="Группа 82"/>
          <p:cNvGrpSpPr>
            <a:grpSpLocks/>
          </p:cNvGrpSpPr>
          <p:nvPr/>
        </p:nvGrpSpPr>
        <p:grpSpPr bwMode="auto">
          <a:xfrm>
            <a:off x="927100" y="3740150"/>
            <a:ext cx="2889250" cy="2622550"/>
            <a:chOff x="6011863" y="3860800"/>
            <a:chExt cx="2449512" cy="2160588"/>
          </a:xfrm>
        </p:grpSpPr>
        <p:sp>
          <p:nvSpPr>
            <p:cNvPr id="9223" name="Freeform 3"/>
            <p:cNvSpPr>
              <a:spLocks/>
            </p:cNvSpPr>
            <p:nvPr/>
          </p:nvSpPr>
          <p:spPr bwMode="auto">
            <a:xfrm>
              <a:off x="6224588" y="4076700"/>
              <a:ext cx="1862137" cy="1717675"/>
            </a:xfrm>
            <a:custGeom>
              <a:avLst/>
              <a:gdLst>
                <a:gd name="T0" fmla="*/ 0 w 1173"/>
                <a:gd name="T1" fmla="*/ 2147483647 h 1082"/>
                <a:gd name="T2" fmla="*/ 2147483647 w 1173"/>
                <a:gd name="T3" fmla="*/ 2147483647 h 1082"/>
                <a:gd name="T4" fmla="*/ 2147483647 w 1173"/>
                <a:gd name="T5" fmla="*/ 1469251888 h 1082"/>
                <a:gd name="T6" fmla="*/ 1922877909 w 1173"/>
                <a:gd name="T7" fmla="*/ 0 h 1082"/>
                <a:gd name="T8" fmla="*/ 209172119 w 1173"/>
                <a:gd name="T9" fmla="*/ 1030744700 h 1082"/>
                <a:gd name="T10" fmla="*/ 0 w 1173"/>
                <a:gd name="T11" fmla="*/ 2147483647 h 10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73"/>
                <a:gd name="T19" fmla="*/ 0 h 1082"/>
                <a:gd name="T20" fmla="*/ 1173 w 1173"/>
                <a:gd name="T21" fmla="*/ 1082 h 108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73" h="1082">
                  <a:moveTo>
                    <a:pt x="0" y="1082"/>
                  </a:moveTo>
                  <a:lnTo>
                    <a:pt x="944" y="1048"/>
                  </a:lnTo>
                  <a:lnTo>
                    <a:pt x="1173" y="583"/>
                  </a:lnTo>
                  <a:lnTo>
                    <a:pt x="763" y="0"/>
                  </a:lnTo>
                  <a:lnTo>
                    <a:pt x="83" y="409"/>
                  </a:lnTo>
                  <a:lnTo>
                    <a:pt x="0" y="108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24" name="AutoShape 64"/>
            <p:cNvSpPr>
              <a:spLocks noChangeArrowheads="1"/>
            </p:cNvSpPr>
            <p:nvPr/>
          </p:nvSpPr>
          <p:spPr bwMode="auto">
            <a:xfrm>
              <a:off x="6588125" y="3860800"/>
              <a:ext cx="1871663" cy="720725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25" name="Line 65"/>
            <p:cNvSpPr>
              <a:spLocks noChangeShapeType="1"/>
            </p:cNvSpPr>
            <p:nvPr/>
          </p:nvSpPr>
          <p:spPr bwMode="auto">
            <a:xfrm flipH="1">
              <a:off x="6372225" y="4581525"/>
              <a:ext cx="576263" cy="14398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26" name="Line 66"/>
            <p:cNvSpPr>
              <a:spLocks noChangeShapeType="1"/>
            </p:cNvSpPr>
            <p:nvPr/>
          </p:nvSpPr>
          <p:spPr bwMode="auto">
            <a:xfrm flipH="1">
              <a:off x="6372225" y="4581525"/>
              <a:ext cx="576263" cy="143986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27" name="Line 67"/>
            <p:cNvSpPr>
              <a:spLocks noChangeShapeType="1"/>
            </p:cNvSpPr>
            <p:nvPr/>
          </p:nvSpPr>
          <p:spPr bwMode="auto">
            <a:xfrm flipH="1">
              <a:off x="7524750" y="4581525"/>
              <a:ext cx="576263" cy="143986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28" name="Line 68"/>
            <p:cNvSpPr>
              <a:spLocks noChangeShapeType="1"/>
            </p:cNvSpPr>
            <p:nvPr/>
          </p:nvSpPr>
          <p:spPr bwMode="auto">
            <a:xfrm flipH="1">
              <a:off x="7885113" y="4149725"/>
              <a:ext cx="576262" cy="143986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29" name="Line 69"/>
            <p:cNvSpPr>
              <a:spLocks noChangeShapeType="1"/>
            </p:cNvSpPr>
            <p:nvPr/>
          </p:nvSpPr>
          <p:spPr bwMode="auto">
            <a:xfrm flipH="1">
              <a:off x="6948488" y="3860800"/>
              <a:ext cx="576262" cy="143986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0" name="Line 70"/>
            <p:cNvSpPr>
              <a:spLocks noChangeShapeType="1"/>
            </p:cNvSpPr>
            <p:nvPr/>
          </p:nvSpPr>
          <p:spPr bwMode="auto">
            <a:xfrm flipH="1">
              <a:off x="6011863" y="4149725"/>
              <a:ext cx="576262" cy="143986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1" name="Line 71"/>
            <p:cNvSpPr>
              <a:spLocks noChangeShapeType="1"/>
            </p:cNvSpPr>
            <p:nvPr/>
          </p:nvSpPr>
          <p:spPr bwMode="auto">
            <a:xfrm>
              <a:off x="6372225" y="6021388"/>
              <a:ext cx="11525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2" name="Line 72"/>
            <p:cNvSpPr>
              <a:spLocks noChangeShapeType="1"/>
            </p:cNvSpPr>
            <p:nvPr/>
          </p:nvSpPr>
          <p:spPr bwMode="auto">
            <a:xfrm>
              <a:off x="6011863" y="5589588"/>
              <a:ext cx="360362" cy="431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3" name="Line 73"/>
            <p:cNvSpPr>
              <a:spLocks noChangeShapeType="1"/>
            </p:cNvSpPr>
            <p:nvPr/>
          </p:nvSpPr>
          <p:spPr bwMode="auto">
            <a:xfrm flipV="1">
              <a:off x="7524750" y="5589588"/>
              <a:ext cx="360363" cy="431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4" name="Line 74"/>
            <p:cNvSpPr>
              <a:spLocks noChangeShapeType="1"/>
            </p:cNvSpPr>
            <p:nvPr/>
          </p:nvSpPr>
          <p:spPr bwMode="auto">
            <a:xfrm flipV="1">
              <a:off x="6011863" y="5300663"/>
              <a:ext cx="936625" cy="2889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5" name="Line 75"/>
            <p:cNvSpPr>
              <a:spLocks noChangeShapeType="1"/>
            </p:cNvSpPr>
            <p:nvPr/>
          </p:nvSpPr>
          <p:spPr bwMode="auto">
            <a:xfrm>
              <a:off x="6948488" y="5300663"/>
              <a:ext cx="936625" cy="2889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6" name="Line 76"/>
            <p:cNvSpPr>
              <a:spLocks noChangeShapeType="1"/>
            </p:cNvSpPr>
            <p:nvPr/>
          </p:nvSpPr>
          <p:spPr bwMode="auto">
            <a:xfrm flipH="1">
              <a:off x="6227763" y="4751388"/>
              <a:ext cx="117475" cy="10541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7" name="Line 77"/>
            <p:cNvSpPr>
              <a:spLocks noChangeShapeType="1"/>
            </p:cNvSpPr>
            <p:nvPr/>
          </p:nvSpPr>
          <p:spPr bwMode="auto">
            <a:xfrm flipV="1">
              <a:off x="6227763" y="5734050"/>
              <a:ext cx="1512887" cy="714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8" name="Line 78"/>
            <p:cNvSpPr>
              <a:spLocks noChangeShapeType="1"/>
            </p:cNvSpPr>
            <p:nvPr/>
          </p:nvSpPr>
          <p:spPr bwMode="auto">
            <a:xfrm flipV="1">
              <a:off x="7740650" y="5013325"/>
              <a:ext cx="360363" cy="7207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9" name="Line 79"/>
            <p:cNvSpPr>
              <a:spLocks noChangeShapeType="1"/>
            </p:cNvSpPr>
            <p:nvPr/>
          </p:nvSpPr>
          <p:spPr bwMode="auto">
            <a:xfrm flipV="1">
              <a:off x="6354763" y="4076700"/>
              <a:ext cx="1079500" cy="647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0" name="Line 80"/>
            <p:cNvSpPr>
              <a:spLocks noChangeShapeType="1"/>
            </p:cNvSpPr>
            <p:nvPr/>
          </p:nvSpPr>
          <p:spPr bwMode="auto">
            <a:xfrm>
              <a:off x="7434263" y="4086225"/>
              <a:ext cx="649287" cy="9461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4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4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4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4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duotone>
              <a:prstClr val="black"/>
              <a:schemeClr val="accent4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527050" y="895350"/>
            <a:ext cx="8215370" cy="4877734"/>
          </a:xfrm>
          <a:prstGeom prst="rect">
            <a:avLst/>
          </a:prstGeom>
          <a:noFill/>
          <a:ln w="9525">
            <a:gradFill>
              <a:gsLst>
                <a:gs pos="1900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duotone>
              <a:prstClr val="black"/>
              <a:schemeClr val="accent6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571472" y="836712"/>
            <a:ext cx="8001056" cy="5112568"/>
          </a:xfrm>
          <a:prstGeom prst="rect">
            <a:avLst/>
          </a:prstGeom>
          <a:noFill/>
          <a:ln w="9525">
            <a:gradFill>
              <a:gsLst>
                <a:gs pos="1900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duotone>
              <a:prstClr val="black"/>
              <a:schemeClr val="tx2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571472" y="785794"/>
            <a:ext cx="8143932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duotone>
              <a:prstClr val="black"/>
              <a:schemeClr val="accent2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714347" y="980728"/>
            <a:ext cx="7929619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Волна">
    <a:dk1>
      <a:sysClr val="windowText" lastClr="000000"/>
    </a:dk1>
    <a:lt1>
      <a:sysClr val="window" lastClr="FFFFFF"/>
    </a:lt1>
    <a:dk2>
      <a:srgbClr val="073E87"/>
    </a:dk2>
    <a:lt2>
      <a:srgbClr val="C6E7FC"/>
    </a:lt2>
    <a:accent1>
      <a:srgbClr val="31B6FD"/>
    </a:accent1>
    <a:accent2>
      <a:srgbClr val="4584D3"/>
    </a:accent2>
    <a:accent3>
      <a:srgbClr val="5BD078"/>
    </a:accent3>
    <a:accent4>
      <a:srgbClr val="A5D028"/>
    </a:accent4>
    <a:accent5>
      <a:srgbClr val="F5C040"/>
    </a:accent5>
    <a:accent6>
      <a:srgbClr val="05E0DB"/>
    </a:accent6>
    <a:hlink>
      <a:srgbClr val="0080FF"/>
    </a:hlink>
    <a:folHlink>
      <a:srgbClr val="5EAE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</TotalTime>
  <Words>92</Words>
  <Application>Microsoft Office PowerPoint</Application>
  <PresentationFormat>Экран (4:3)</PresentationFormat>
  <Paragraphs>27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Trebuchet MS</vt:lpstr>
      <vt:lpstr>Arial</vt:lpstr>
      <vt:lpstr>Georgia</vt:lpstr>
      <vt:lpstr>Calibri</vt:lpstr>
      <vt:lpstr>Monotype Corsiva</vt:lpstr>
      <vt:lpstr>Times New Roman</vt:lpstr>
      <vt:lpstr>Воздушный 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Спасибо за урок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revaz</cp:lastModifiedBy>
  <cp:revision>21</cp:revision>
  <dcterms:created xsi:type="dcterms:W3CDTF">2012-01-16T18:52:27Z</dcterms:created>
  <dcterms:modified xsi:type="dcterms:W3CDTF">2012-06-04T15:26:41Z</dcterms:modified>
</cp:coreProperties>
</file>