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58" r:id="rId3"/>
    <p:sldId id="260" r:id="rId4"/>
    <p:sldId id="261" r:id="rId5"/>
    <p:sldId id="262" r:id="rId6"/>
    <p:sldId id="263" r:id="rId7"/>
    <p:sldId id="257" r:id="rId8"/>
    <p:sldId id="272" r:id="rId9"/>
    <p:sldId id="265" r:id="rId10"/>
    <p:sldId id="267" r:id="rId11"/>
    <p:sldId id="269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835" autoAdjust="0"/>
    <p:restoredTop sz="94658" autoAdjust="0"/>
  </p:normalViewPr>
  <p:slideViewPr>
    <p:cSldViewPr snapToObjects="1">
      <p:cViewPr varScale="1">
        <p:scale>
          <a:sx n="68" d="100"/>
          <a:sy n="68" d="100"/>
        </p:scale>
        <p:origin x="-47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F5223-9BCE-46B8-91AD-2B8BB91EB65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A356C4-C756-4554-BEA3-DBB675BCE195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2400" dirty="0" smtClean="0"/>
            <a:t>квадрат</a:t>
          </a:r>
          <a:endParaRPr lang="ru-RU" sz="2400" dirty="0"/>
        </a:p>
      </dgm:t>
    </dgm:pt>
    <dgm:pt modelId="{58B84D36-49C3-4E31-B291-151219525F23}" type="parTrans" cxnId="{C9485963-9A61-416C-8FCD-A36A00CD0A41}">
      <dgm:prSet/>
      <dgm:spPr/>
      <dgm:t>
        <a:bodyPr/>
        <a:lstStyle/>
        <a:p>
          <a:endParaRPr lang="ru-RU"/>
        </a:p>
      </dgm:t>
    </dgm:pt>
    <dgm:pt modelId="{D47D3DA5-2E1E-48BB-A7F1-211C56DB6097}" type="sibTrans" cxnId="{C9485963-9A61-416C-8FCD-A36A00CD0A41}">
      <dgm:prSet/>
      <dgm:spPr/>
      <dgm:t>
        <a:bodyPr/>
        <a:lstStyle/>
        <a:p>
          <a:endParaRPr lang="ru-RU"/>
        </a:p>
      </dgm:t>
    </dgm:pt>
    <dgm:pt modelId="{AE9C7E7F-EF58-4C3A-BE7E-1C71633CA680}">
      <dgm:prSet phldrT="[Текст]"/>
      <dgm:spPr/>
      <dgm:t>
        <a:bodyPr/>
        <a:lstStyle/>
        <a:p>
          <a:r>
            <a:rPr lang="en-US" dirty="0" smtClean="0"/>
            <a:t>s</a:t>
          </a:r>
          <a:endParaRPr lang="ru-RU" dirty="0"/>
        </a:p>
      </dgm:t>
    </dgm:pt>
    <dgm:pt modelId="{C51ED69E-E8D8-4563-B3E5-24BC633EBBF4}" type="parTrans" cxnId="{F4853B9A-C606-47FD-8C10-8ED9AC0E4903}">
      <dgm:prSet/>
      <dgm:spPr/>
      <dgm:t>
        <a:bodyPr/>
        <a:lstStyle/>
        <a:p>
          <a:endParaRPr lang="ru-RU" dirty="0"/>
        </a:p>
      </dgm:t>
    </dgm:pt>
    <dgm:pt modelId="{72DBDA1D-23F3-4253-A43B-8E40BF21CFDE}" type="sibTrans" cxnId="{F4853B9A-C606-47FD-8C10-8ED9AC0E4903}">
      <dgm:prSet/>
      <dgm:spPr/>
      <dgm:t>
        <a:bodyPr/>
        <a:lstStyle/>
        <a:p>
          <a:endParaRPr lang="ru-RU"/>
        </a:p>
      </dgm:t>
    </dgm:pt>
    <dgm:pt modelId="{013DE14D-9245-4B6D-A30E-A1B11734C440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2400" dirty="0" smtClean="0"/>
            <a:t>прямоугольник</a:t>
          </a:r>
          <a:endParaRPr lang="ru-RU" sz="2400" dirty="0"/>
        </a:p>
      </dgm:t>
    </dgm:pt>
    <dgm:pt modelId="{5F26D136-61F6-4763-90A2-267488A5579A}" type="parTrans" cxnId="{22B73A13-40DB-4088-85B7-18729AF0A47D}">
      <dgm:prSet/>
      <dgm:spPr/>
      <dgm:t>
        <a:bodyPr/>
        <a:lstStyle/>
        <a:p>
          <a:endParaRPr lang="ru-RU"/>
        </a:p>
      </dgm:t>
    </dgm:pt>
    <dgm:pt modelId="{D5374221-4F83-4989-9936-AA948E3B5557}" type="sibTrans" cxnId="{22B73A13-40DB-4088-85B7-18729AF0A47D}">
      <dgm:prSet/>
      <dgm:spPr/>
      <dgm:t>
        <a:bodyPr/>
        <a:lstStyle/>
        <a:p>
          <a:endParaRPr lang="ru-RU"/>
        </a:p>
      </dgm:t>
    </dgm:pt>
    <dgm:pt modelId="{FA63B2F5-C019-4D6E-9E8A-6680BCBBE5E3}">
      <dgm:prSet phldrT="[Текст]" phldr="1"/>
      <dgm:spPr/>
      <dgm:t>
        <a:bodyPr/>
        <a:lstStyle/>
        <a:p>
          <a:endParaRPr lang="ru-RU" dirty="0"/>
        </a:p>
      </dgm:t>
    </dgm:pt>
    <dgm:pt modelId="{A6B261F0-21FA-4415-9790-2F148A9CFAED}" type="parTrans" cxnId="{2DF845F8-A086-47B6-89EB-466FEA10FA2D}">
      <dgm:prSet/>
      <dgm:spPr/>
      <dgm:t>
        <a:bodyPr/>
        <a:lstStyle/>
        <a:p>
          <a:endParaRPr lang="ru-RU" dirty="0"/>
        </a:p>
      </dgm:t>
    </dgm:pt>
    <dgm:pt modelId="{17BDC7BF-E2A8-43E1-BD1A-C93E09382A2A}" type="sibTrans" cxnId="{2DF845F8-A086-47B6-89EB-466FEA10FA2D}">
      <dgm:prSet/>
      <dgm:spPr/>
      <dgm:t>
        <a:bodyPr/>
        <a:lstStyle/>
        <a:p>
          <a:endParaRPr lang="ru-RU"/>
        </a:p>
      </dgm:t>
    </dgm:pt>
    <dgm:pt modelId="{B5D99D48-2BA9-480B-964E-DCF7E92755EC}">
      <dgm:prSet phldrT="[Текст]" custT="1"/>
      <dgm:spPr/>
      <dgm:t>
        <a:bodyPr/>
        <a:lstStyle/>
        <a:p>
          <a:r>
            <a:rPr lang="en-US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S</a:t>
          </a:r>
          <a:r>
            <a:rPr lang="ru-RU" sz="4400" b="1" baseline="-25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прям</a:t>
          </a:r>
          <a:r>
            <a: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= </a:t>
          </a:r>
          <a:r>
            <a:rPr lang="en-US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ab</a:t>
          </a:r>
          <a:endParaRPr lang="ru-RU" sz="4400" dirty="0"/>
        </a:p>
      </dgm:t>
    </dgm:pt>
    <dgm:pt modelId="{AD4FDD77-F809-41B5-A98F-2B1E5DDD73F0}" type="parTrans" cxnId="{63B8FC7A-A65F-4B3A-AEEE-F7C5F43F631F}">
      <dgm:prSet/>
      <dgm:spPr/>
      <dgm:t>
        <a:bodyPr/>
        <a:lstStyle/>
        <a:p>
          <a:endParaRPr lang="ru-RU" dirty="0"/>
        </a:p>
      </dgm:t>
    </dgm:pt>
    <dgm:pt modelId="{48712BCF-6B8E-40CC-8128-72115E1553E0}" type="sibTrans" cxnId="{63B8FC7A-A65F-4B3A-AEEE-F7C5F43F631F}">
      <dgm:prSet/>
      <dgm:spPr/>
      <dgm:t>
        <a:bodyPr/>
        <a:lstStyle/>
        <a:p>
          <a:endParaRPr lang="ru-RU"/>
        </a:p>
      </dgm:t>
    </dgm:pt>
    <dgm:pt modelId="{0160CA84-6C5D-426C-B609-5BE0DE2B90B3}">
      <dgm:prSet phldrT="[Текст]" custT="1"/>
      <dgm:spPr/>
      <dgm:t>
        <a:bodyPr/>
        <a:lstStyle/>
        <a:p>
          <a:r>
            <a:rPr 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S</a:t>
          </a:r>
          <a:r>
            <a:rPr lang="ru-RU" sz="4800" b="1" baseline="-25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кв</a:t>
          </a:r>
          <a:r>
            <a:rPr lang="ru-RU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= а</a:t>
          </a:r>
          <a:r>
            <a:rPr lang="ru-RU" sz="4800" b="1" baseline="30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2</a:t>
          </a:r>
          <a:r>
            <a:rPr lang="ru-RU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      </a:t>
          </a:r>
          <a:endParaRPr lang="ru-RU" sz="4800" dirty="0"/>
        </a:p>
      </dgm:t>
    </dgm:pt>
    <dgm:pt modelId="{43FEF711-A261-465D-8EF1-C8BBADF0C663}" type="sibTrans" cxnId="{40F6C34C-2214-4CBD-AE8A-47B937FD73B1}">
      <dgm:prSet/>
      <dgm:spPr/>
      <dgm:t>
        <a:bodyPr/>
        <a:lstStyle/>
        <a:p>
          <a:endParaRPr lang="ru-RU"/>
        </a:p>
      </dgm:t>
    </dgm:pt>
    <dgm:pt modelId="{651BF741-68C3-4C16-B66A-71C63D0ACE6C}" type="parTrans" cxnId="{40F6C34C-2214-4CBD-AE8A-47B937FD73B1}">
      <dgm:prSet/>
      <dgm:spPr/>
      <dgm:t>
        <a:bodyPr/>
        <a:lstStyle/>
        <a:p>
          <a:endParaRPr lang="ru-RU" dirty="0"/>
        </a:p>
      </dgm:t>
    </dgm:pt>
    <dgm:pt modelId="{B6A599E8-B04C-45B9-A3B0-C677B038251C}" type="pres">
      <dgm:prSet presAssocID="{608F5223-9BCE-46B8-91AD-2B8BB91EB65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9BB14D1-3E1E-4AF0-993A-6A6BCF5B04B6}" type="pres">
      <dgm:prSet presAssocID="{C7A356C4-C756-4554-BEA3-DBB675BCE195}" presName="root" presStyleCnt="0"/>
      <dgm:spPr/>
    </dgm:pt>
    <dgm:pt modelId="{F6D94B9F-614B-47D5-A0F4-7665FB34725C}" type="pres">
      <dgm:prSet presAssocID="{C7A356C4-C756-4554-BEA3-DBB675BCE195}" presName="rootComposite" presStyleCnt="0"/>
      <dgm:spPr/>
    </dgm:pt>
    <dgm:pt modelId="{28B4534A-276A-41A9-9607-616D98EC8C74}" type="pres">
      <dgm:prSet presAssocID="{C7A356C4-C756-4554-BEA3-DBB675BCE195}" presName="rootText" presStyleLbl="node1" presStyleIdx="0" presStyleCnt="2" custLinFactNeighborX="-3623" custLinFactNeighborY="-2379"/>
      <dgm:spPr/>
      <dgm:t>
        <a:bodyPr/>
        <a:lstStyle/>
        <a:p>
          <a:endParaRPr lang="ru-RU"/>
        </a:p>
      </dgm:t>
    </dgm:pt>
    <dgm:pt modelId="{9068C8A9-2960-48EE-90B1-75953224909C}" type="pres">
      <dgm:prSet presAssocID="{C7A356C4-C756-4554-BEA3-DBB675BCE195}" presName="rootConnector" presStyleLbl="node1" presStyleIdx="0" presStyleCnt="2"/>
      <dgm:spPr/>
      <dgm:t>
        <a:bodyPr/>
        <a:lstStyle/>
        <a:p>
          <a:endParaRPr lang="ru-RU"/>
        </a:p>
      </dgm:t>
    </dgm:pt>
    <dgm:pt modelId="{78E1AD93-2B93-4554-B326-DBEEC2C1AC73}" type="pres">
      <dgm:prSet presAssocID="{C7A356C4-C756-4554-BEA3-DBB675BCE195}" presName="childShape" presStyleCnt="0"/>
      <dgm:spPr/>
    </dgm:pt>
    <dgm:pt modelId="{B6B2DCEC-4B91-4F84-A4C0-504673AFCAE2}" type="pres">
      <dgm:prSet presAssocID="{C51ED69E-E8D8-4563-B3E5-24BC633EBBF4}" presName="Name13" presStyleLbl="parChTrans1D2" presStyleIdx="0" presStyleCnt="4"/>
      <dgm:spPr/>
      <dgm:t>
        <a:bodyPr/>
        <a:lstStyle/>
        <a:p>
          <a:endParaRPr lang="ru-RU"/>
        </a:p>
      </dgm:t>
    </dgm:pt>
    <dgm:pt modelId="{D610D8F8-ECFD-43A3-BAF4-5A388C35C068}" type="pres">
      <dgm:prSet presAssocID="{AE9C7E7F-EF58-4C3A-BE7E-1C71633CA680}" presName="childText" presStyleLbl="bgAcc1" presStyleIdx="0" presStyleCnt="4" custLinFactNeighborX="-1881" custLinFactNeighborY="-1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19FB1B-27E4-4D8D-BB83-F360DD441395}" type="pres">
      <dgm:prSet presAssocID="{651BF741-68C3-4C16-B66A-71C63D0ACE6C}" presName="Name13" presStyleLbl="parChTrans1D2" presStyleIdx="1" presStyleCnt="4"/>
      <dgm:spPr/>
      <dgm:t>
        <a:bodyPr/>
        <a:lstStyle/>
        <a:p>
          <a:endParaRPr lang="ru-RU"/>
        </a:p>
      </dgm:t>
    </dgm:pt>
    <dgm:pt modelId="{25AC1A57-440B-4201-B9C8-3BFA6694CE70}" type="pres">
      <dgm:prSet presAssocID="{0160CA84-6C5D-426C-B609-5BE0DE2B90B3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D6F5D1-ADD1-47D8-BCE1-25EE964B133C}" type="pres">
      <dgm:prSet presAssocID="{013DE14D-9245-4B6D-A30E-A1B11734C440}" presName="root" presStyleCnt="0"/>
      <dgm:spPr/>
    </dgm:pt>
    <dgm:pt modelId="{A5094D65-5C6F-410E-AE1F-A983C1618010}" type="pres">
      <dgm:prSet presAssocID="{013DE14D-9245-4B6D-A30E-A1B11734C440}" presName="rootComposite" presStyleCnt="0"/>
      <dgm:spPr/>
    </dgm:pt>
    <dgm:pt modelId="{A55900AB-1CD2-4E2E-8073-A12A02661629}" type="pres">
      <dgm:prSet presAssocID="{013DE14D-9245-4B6D-A30E-A1B11734C440}" presName="rootText" presStyleLbl="node1" presStyleIdx="1" presStyleCnt="2"/>
      <dgm:spPr/>
      <dgm:t>
        <a:bodyPr/>
        <a:lstStyle/>
        <a:p>
          <a:endParaRPr lang="ru-RU"/>
        </a:p>
      </dgm:t>
    </dgm:pt>
    <dgm:pt modelId="{B467DD93-C40B-47AF-B7F5-151BF2F9ACF4}" type="pres">
      <dgm:prSet presAssocID="{013DE14D-9245-4B6D-A30E-A1B11734C440}" presName="rootConnector" presStyleLbl="node1" presStyleIdx="1" presStyleCnt="2"/>
      <dgm:spPr/>
      <dgm:t>
        <a:bodyPr/>
        <a:lstStyle/>
        <a:p>
          <a:endParaRPr lang="ru-RU"/>
        </a:p>
      </dgm:t>
    </dgm:pt>
    <dgm:pt modelId="{01388789-939D-45B9-BEB1-FE03231DEBD4}" type="pres">
      <dgm:prSet presAssocID="{013DE14D-9245-4B6D-A30E-A1B11734C440}" presName="childShape" presStyleCnt="0"/>
      <dgm:spPr/>
    </dgm:pt>
    <dgm:pt modelId="{C29D4AD1-EED0-47B4-9DA3-7845CBEB48A6}" type="pres">
      <dgm:prSet presAssocID="{A6B261F0-21FA-4415-9790-2F148A9CFAED}" presName="Name13" presStyleLbl="parChTrans1D2" presStyleIdx="2" presStyleCnt="4"/>
      <dgm:spPr/>
      <dgm:t>
        <a:bodyPr/>
        <a:lstStyle/>
        <a:p>
          <a:endParaRPr lang="ru-RU"/>
        </a:p>
      </dgm:t>
    </dgm:pt>
    <dgm:pt modelId="{29C3219E-6AB5-440A-8692-2CDB9C1AF989}" type="pres">
      <dgm:prSet presAssocID="{FA63B2F5-C019-4D6E-9E8A-6680BCBBE5E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23E532-C6B0-4503-9596-09D7828EBEEC}" type="pres">
      <dgm:prSet presAssocID="{AD4FDD77-F809-41B5-A98F-2B1E5DDD73F0}" presName="Name13" presStyleLbl="parChTrans1D2" presStyleIdx="3" presStyleCnt="4"/>
      <dgm:spPr/>
      <dgm:t>
        <a:bodyPr/>
        <a:lstStyle/>
        <a:p>
          <a:endParaRPr lang="ru-RU"/>
        </a:p>
      </dgm:t>
    </dgm:pt>
    <dgm:pt modelId="{439EA51E-BAF3-4F56-8CE4-0E3D2E77A9EE}" type="pres">
      <dgm:prSet presAssocID="{B5D99D48-2BA9-480B-964E-DCF7E92755EC}" presName="childText" presStyleLbl="bgAcc1" presStyleIdx="3" presStyleCnt="4" custScaleX="148834" custScaleY="96362" custLinFactNeighborX="848" custLinFactNeighborY="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C4E529-E038-41A8-B1CC-7F6066EA7818}" type="presOf" srcId="{0160CA84-6C5D-426C-B609-5BE0DE2B90B3}" destId="{25AC1A57-440B-4201-B9C8-3BFA6694CE70}" srcOrd="0" destOrd="0" presId="urn:microsoft.com/office/officeart/2005/8/layout/hierarchy3"/>
    <dgm:cxn modelId="{CAAD9DA5-DD5D-4535-B2BF-DF3191CF02E7}" type="presOf" srcId="{651BF741-68C3-4C16-B66A-71C63D0ACE6C}" destId="{5D19FB1B-27E4-4D8D-BB83-F360DD441395}" srcOrd="0" destOrd="0" presId="urn:microsoft.com/office/officeart/2005/8/layout/hierarchy3"/>
    <dgm:cxn modelId="{8EB99A26-8175-4F9A-A9CC-D42F103BBD99}" type="presOf" srcId="{A6B261F0-21FA-4415-9790-2F148A9CFAED}" destId="{C29D4AD1-EED0-47B4-9DA3-7845CBEB48A6}" srcOrd="0" destOrd="0" presId="urn:microsoft.com/office/officeart/2005/8/layout/hierarchy3"/>
    <dgm:cxn modelId="{C9485963-9A61-416C-8FCD-A36A00CD0A41}" srcId="{608F5223-9BCE-46B8-91AD-2B8BB91EB653}" destId="{C7A356C4-C756-4554-BEA3-DBB675BCE195}" srcOrd="0" destOrd="0" parTransId="{58B84D36-49C3-4E31-B291-151219525F23}" sibTransId="{D47D3DA5-2E1E-48BB-A7F1-211C56DB6097}"/>
    <dgm:cxn modelId="{22B73A13-40DB-4088-85B7-18729AF0A47D}" srcId="{608F5223-9BCE-46B8-91AD-2B8BB91EB653}" destId="{013DE14D-9245-4B6D-A30E-A1B11734C440}" srcOrd="1" destOrd="0" parTransId="{5F26D136-61F6-4763-90A2-267488A5579A}" sibTransId="{D5374221-4F83-4989-9936-AA948E3B5557}"/>
    <dgm:cxn modelId="{C6D53EB2-1FED-4649-82B3-4FED972C976A}" type="presOf" srcId="{C7A356C4-C756-4554-BEA3-DBB675BCE195}" destId="{28B4534A-276A-41A9-9607-616D98EC8C74}" srcOrd="0" destOrd="0" presId="urn:microsoft.com/office/officeart/2005/8/layout/hierarchy3"/>
    <dgm:cxn modelId="{E872CFFE-0D2C-449F-968B-70E8F664E8B6}" type="presOf" srcId="{608F5223-9BCE-46B8-91AD-2B8BB91EB653}" destId="{B6A599E8-B04C-45B9-A3B0-C677B038251C}" srcOrd="0" destOrd="0" presId="urn:microsoft.com/office/officeart/2005/8/layout/hierarchy3"/>
    <dgm:cxn modelId="{2DF845F8-A086-47B6-89EB-466FEA10FA2D}" srcId="{013DE14D-9245-4B6D-A30E-A1B11734C440}" destId="{FA63B2F5-C019-4D6E-9E8A-6680BCBBE5E3}" srcOrd="0" destOrd="0" parTransId="{A6B261F0-21FA-4415-9790-2F148A9CFAED}" sibTransId="{17BDC7BF-E2A8-43E1-BD1A-C93E09382A2A}"/>
    <dgm:cxn modelId="{40F6C34C-2214-4CBD-AE8A-47B937FD73B1}" srcId="{C7A356C4-C756-4554-BEA3-DBB675BCE195}" destId="{0160CA84-6C5D-426C-B609-5BE0DE2B90B3}" srcOrd="1" destOrd="0" parTransId="{651BF741-68C3-4C16-B66A-71C63D0ACE6C}" sibTransId="{43FEF711-A261-465D-8EF1-C8BBADF0C663}"/>
    <dgm:cxn modelId="{1F842DDF-7163-4FEB-A7C9-C9F684E1BF4D}" type="presOf" srcId="{FA63B2F5-C019-4D6E-9E8A-6680BCBBE5E3}" destId="{29C3219E-6AB5-440A-8692-2CDB9C1AF989}" srcOrd="0" destOrd="0" presId="urn:microsoft.com/office/officeart/2005/8/layout/hierarchy3"/>
    <dgm:cxn modelId="{69DAC713-4EAC-41AC-A43C-BF8EBAF6072E}" type="presOf" srcId="{013DE14D-9245-4B6D-A30E-A1B11734C440}" destId="{B467DD93-C40B-47AF-B7F5-151BF2F9ACF4}" srcOrd="1" destOrd="0" presId="urn:microsoft.com/office/officeart/2005/8/layout/hierarchy3"/>
    <dgm:cxn modelId="{F637757B-95D4-4E12-B20D-A13CA59BA6F9}" type="presOf" srcId="{AE9C7E7F-EF58-4C3A-BE7E-1C71633CA680}" destId="{D610D8F8-ECFD-43A3-BAF4-5A388C35C068}" srcOrd="0" destOrd="0" presId="urn:microsoft.com/office/officeart/2005/8/layout/hierarchy3"/>
    <dgm:cxn modelId="{BF442016-0106-47FC-BBA0-D5AC55242CB8}" type="presOf" srcId="{B5D99D48-2BA9-480B-964E-DCF7E92755EC}" destId="{439EA51E-BAF3-4F56-8CE4-0E3D2E77A9EE}" srcOrd="0" destOrd="0" presId="urn:microsoft.com/office/officeart/2005/8/layout/hierarchy3"/>
    <dgm:cxn modelId="{F4853B9A-C606-47FD-8C10-8ED9AC0E4903}" srcId="{C7A356C4-C756-4554-BEA3-DBB675BCE195}" destId="{AE9C7E7F-EF58-4C3A-BE7E-1C71633CA680}" srcOrd="0" destOrd="0" parTransId="{C51ED69E-E8D8-4563-B3E5-24BC633EBBF4}" sibTransId="{72DBDA1D-23F3-4253-A43B-8E40BF21CFDE}"/>
    <dgm:cxn modelId="{FB10044C-7561-4F7A-9C63-6F51377ED674}" type="presOf" srcId="{C7A356C4-C756-4554-BEA3-DBB675BCE195}" destId="{9068C8A9-2960-48EE-90B1-75953224909C}" srcOrd="1" destOrd="0" presId="urn:microsoft.com/office/officeart/2005/8/layout/hierarchy3"/>
    <dgm:cxn modelId="{63B8FC7A-A65F-4B3A-AEEE-F7C5F43F631F}" srcId="{013DE14D-9245-4B6D-A30E-A1B11734C440}" destId="{B5D99D48-2BA9-480B-964E-DCF7E92755EC}" srcOrd="1" destOrd="0" parTransId="{AD4FDD77-F809-41B5-A98F-2B1E5DDD73F0}" sibTransId="{48712BCF-6B8E-40CC-8128-72115E1553E0}"/>
    <dgm:cxn modelId="{E3A0F891-F31E-40C3-8224-B30D469B2197}" type="presOf" srcId="{013DE14D-9245-4B6D-A30E-A1B11734C440}" destId="{A55900AB-1CD2-4E2E-8073-A12A02661629}" srcOrd="0" destOrd="0" presId="urn:microsoft.com/office/officeart/2005/8/layout/hierarchy3"/>
    <dgm:cxn modelId="{79E3A453-A4FD-4341-B924-4358DDCE60DF}" type="presOf" srcId="{C51ED69E-E8D8-4563-B3E5-24BC633EBBF4}" destId="{B6B2DCEC-4B91-4F84-A4C0-504673AFCAE2}" srcOrd="0" destOrd="0" presId="urn:microsoft.com/office/officeart/2005/8/layout/hierarchy3"/>
    <dgm:cxn modelId="{B66F863E-4B78-4A14-B769-61E48CF40023}" type="presOf" srcId="{AD4FDD77-F809-41B5-A98F-2B1E5DDD73F0}" destId="{5623E532-C6B0-4503-9596-09D7828EBEEC}" srcOrd="0" destOrd="0" presId="urn:microsoft.com/office/officeart/2005/8/layout/hierarchy3"/>
    <dgm:cxn modelId="{D58736A4-BFC1-4FA9-98FB-161731ADE903}" type="presParOf" srcId="{B6A599E8-B04C-45B9-A3B0-C677B038251C}" destId="{99BB14D1-3E1E-4AF0-993A-6A6BCF5B04B6}" srcOrd="0" destOrd="0" presId="urn:microsoft.com/office/officeart/2005/8/layout/hierarchy3"/>
    <dgm:cxn modelId="{ECE6357D-281C-4CB7-AB20-A1C4E49BA6B9}" type="presParOf" srcId="{99BB14D1-3E1E-4AF0-993A-6A6BCF5B04B6}" destId="{F6D94B9F-614B-47D5-A0F4-7665FB34725C}" srcOrd="0" destOrd="0" presId="urn:microsoft.com/office/officeart/2005/8/layout/hierarchy3"/>
    <dgm:cxn modelId="{F1E263A7-2019-4EA1-BE09-E592B1CCBAE7}" type="presParOf" srcId="{F6D94B9F-614B-47D5-A0F4-7665FB34725C}" destId="{28B4534A-276A-41A9-9607-616D98EC8C74}" srcOrd="0" destOrd="0" presId="urn:microsoft.com/office/officeart/2005/8/layout/hierarchy3"/>
    <dgm:cxn modelId="{6C256B31-35D0-4CFA-81FB-D6A6D4DBC2B7}" type="presParOf" srcId="{F6D94B9F-614B-47D5-A0F4-7665FB34725C}" destId="{9068C8A9-2960-48EE-90B1-75953224909C}" srcOrd="1" destOrd="0" presId="urn:microsoft.com/office/officeart/2005/8/layout/hierarchy3"/>
    <dgm:cxn modelId="{581395E6-9328-4394-84FE-21F4BDFD4B98}" type="presParOf" srcId="{99BB14D1-3E1E-4AF0-993A-6A6BCF5B04B6}" destId="{78E1AD93-2B93-4554-B326-DBEEC2C1AC73}" srcOrd="1" destOrd="0" presId="urn:microsoft.com/office/officeart/2005/8/layout/hierarchy3"/>
    <dgm:cxn modelId="{57BEADC6-287C-4724-9B13-3A4DC43601E1}" type="presParOf" srcId="{78E1AD93-2B93-4554-B326-DBEEC2C1AC73}" destId="{B6B2DCEC-4B91-4F84-A4C0-504673AFCAE2}" srcOrd="0" destOrd="0" presId="urn:microsoft.com/office/officeart/2005/8/layout/hierarchy3"/>
    <dgm:cxn modelId="{F5F86F1A-4AD1-47E3-A37A-F9C940330F58}" type="presParOf" srcId="{78E1AD93-2B93-4554-B326-DBEEC2C1AC73}" destId="{D610D8F8-ECFD-43A3-BAF4-5A388C35C068}" srcOrd="1" destOrd="0" presId="urn:microsoft.com/office/officeart/2005/8/layout/hierarchy3"/>
    <dgm:cxn modelId="{9A1F94CC-DB2C-4B77-8057-2AA18A4AE97E}" type="presParOf" srcId="{78E1AD93-2B93-4554-B326-DBEEC2C1AC73}" destId="{5D19FB1B-27E4-4D8D-BB83-F360DD441395}" srcOrd="2" destOrd="0" presId="urn:microsoft.com/office/officeart/2005/8/layout/hierarchy3"/>
    <dgm:cxn modelId="{429B35C1-0AC0-4245-8381-B197EC9EC155}" type="presParOf" srcId="{78E1AD93-2B93-4554-B326-DBEEC2C1AC73}" destId="{25AC1A57-440B-4201-B9C8-3BFA6694CE70}" srcOrd="3" destOrd="0" presId="urn:microsoft.com/office/officeart/2005/8/layout/hierarchy3"/>
    <dgm:cxn modelId="{4EA8FAAC-CDC6-45CC-A675-1B2543936623}" type="presParOf" srcId="{B6A599E8-B04C-45B9-A3B0-C677B038251C}" destId="{FAD6F5D1-ADD1-47D8-BCE1-25EE964B133C}" srcOrd="1" destOrd="0" presId="urn:microsoft.com/office/officeart/2005/8/layout/hierarchy3"/>
    <dgm:cxn modelId="{81838747-CFE8-4432-A141-FFB3CE4B3453}" type="presParOf" srcId="{FAD6F5D1-ADD1-47D8-BCE1-25EE964B133C}" destId="{A5094D65-5C6F-410E-AE1F-A983C1618010}" srcOrd="0" destOrd="0" presId="urn:microsoft.com/office/officeart/2005/8/layout/hierarchy3"/>
    <dgm:cxn modelId="{B2618EB4-46C6-4134-B74C-6689B67D9C64}" type="presParOf" srcId="{A5094D65-5C6F-410E-AE1F-A983C1618010}" destId="{A55900AB-1CD2-4E2E-8073-A12A02661629}" srcOrd="0" destOrd="0" presId="urn:microsoft.com/office/officeart/2005/8/layout/hierarchy3"/>
    <dgm:cxn modelId="{85B15FF9-D62D-4CFA-A042-3FBEBB6049C1}" type="presParOf" srcId="{A5094D65-5C6F-410E-AE1F-A983C1618010}" destId="{B467DD93-C40B-47AF-B7F5-151BF2F9ACF4}" srcOrd="1" destOrd="0" presId="urn:microsoft.com/office/officeart/2005/8/layout/hierarchy3"/>
    <dgm:cxn modelId="{5931C5F1-4C73-4024-AD24-5C01A7A0D1F8}" type="presParOf" srcId="{FAD6F5D1-ADD1-47D8-BCE1-25EE964B133C}" destId="{01388789-939D-45B9-BEB1-FE03231DEBD4}" srcOrd="1" destOrd="0" presId="urn:microsoft.com/office/officeart/2005/8/layout/hierarchy3"/>
    <dgm:cxn modelId="{F382BB0F-F739-45C4-9358-F99E9B54BF9E}" type="presParOf" srcId="{01388789-939D-45B9-BEB1-FE03231DEBD4}" destId="{C29D4AD1-EED0-47B4-9DA3-7845CBEB48A6}" srcOrd="0" destOrd="0" presId="urn:microsoft.com/office/officeart/2005/8/layout/hierarchy3"/>
    <dgm:cxn modelId="{F5EAA290-0928-4D73-969F-891B8F36EEED}" type="presParOf" srcId="{01388789-939D-45B9-BEB1-FE03231DEBD4}" destId="{29C3219E-6AB5-440A-8692-2CDB9C1AF989}" srcOrd="1" destOrd="0" presId="urn:microsoft.com/office/officeart/2005/8/layout/hierarchy3"/>
    <dgm:cxn modelId="{A5216162-0B37-4260-AD32-8C8F13197973}" type="presParOf" srcId="{01388789-939D-45B9-BEB1-FE03231DEBD4}" destId="{5623E532-C6B0-4503-9596-09D7828EBEEC}" srcOrd="2" destOrd="0" presId="urn:microsoft.com/office/officeart/2005/8/layout/hierarchy3"/>
    <dgm:cxn modelId="{737DA8B0-5F7B-43E6-8629-96D4CDB81D59}" type="presParOf" srcId="{01388789-939D-45B9-BEB1-FE03231DEBD4}" destId="{439EA51E-BAF3-4F56-8CE4-0E3D2E77A9E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B4534A-276A-41A9-9607-616D98EC8C74}">
      <dsp:nvSpPr>
        <dsp:cNvPr id="0" name=""/>
        <dsp:cNvSpPr/>
      </dsp:nvSpPr>
      <dsp:spPr>
        <a:xfrm>
          <a:off x="609697" y="0"/>
          <a:ext cx="2583805" cy="1291902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квадрат</a:t>
          </a:r>
          <a:endParaRPr lang="ru-RU" sz="2400" kern="1200" dirty="0"/>
        </a:p>
      </dsp:txBody>
      <dsp:txXfrm>
        <a:off x="609697" y="0"/>
        <a:ext cx="2583805" cy="1291902"/>
      </dsp:txXfrm>
    </dsp:sp>
    <dsp:sp modelId="{B6B2DCEC-4B91-4F84-A4C0-504673AFCAE2}">
      <dsp:nvSpPr>
        <dsp:cNvPr id="0" name=""/>
        <dsp:cNvSpPr/>
      </dsp:nvSpPr>
      <dsp:spPr>
        <a:xfrm>
          <a:off x="868078" y="1291902"/>
          <a:ext cx="313110" cy="968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533"/>
              </a:lnTo>
              <a:lnTo>
                <a:pt x="313110" y="968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0D8F8-ECFD-43A3-BAF4-5A388C35C068}">
      <dsp:nvSpPr>
        <dsp:cNvPr id="0" name=""/>
        <dsp:cNvSpPr/>
      </dsp:nvSpPr>
      <dsp:spPr>
        <a:xfrm>
          <a:off x="1181189" y="1614485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s</a:t>
          </a:r>
          <a:endParaRPr lang="ru-RU" sz="6500" kern="1200" dirty="0"/>
        </a:p>
      </dsp:txBody>
      <dsp:txXfrm>
        <a:off x="1181189" y="1614485"/>
        <a:ext cx="2067044" cy="1291902"/>
      </dsp:txXfrm>
    </dsp:sp>
    <dsp:sp modelId="{5D19FB1B-27E4-4D8D-BB83-F360DD441395}">
      <dsp:nvSpPr>
        <dsp:cNvPr id="0" name=""/>
        <dsp:cNvSpPr/>
      </dsp:nvSpPr>
      <dsp:spPr>
        <a:xfrm>
          <a:off x="868078" y="1291902"/>
          <a:ext cx="351991" cy="258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5957"/>
              </a:lnTo>
              <a:lnTo>
                <a:pt x="351991" y="25859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AC1A57-440B-4201-B9C8-3BFA6694CE70}">
      <dsp:nvSpPr>
        <dsp:cNvPr id="0" name=""/>
        <dsp:cNvSpPr/>
      </dsp:nvSpPr>
      <dsp:spPr>
        <a:xfrm>
          <a:off x="1220070" y="3231908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S</a:t>
          </a:r>
          <a:r>
            <a:rPr lang="ru-RU" sz="4800" b="1" kern="1200" baseline="-25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кв</a:t>
          </a:r>
          <a:r>
            <a:rPr lang="ru-RU" sz="4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= а</a:t>
          </a:r>
          <a:r>
            <a:rPr lang="ru-RU" sz="4800" b="1" kern="1200" baseline="30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2</a:t>
          </a:r>
          <a:r>
            <a:rPr lang="ru-RU" sz="4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      </a:t>
          </a:r>
          <a:endParaRPr lang="ru-RU" sz="4800" kern="1200" dirty="0"/>
        </a:p>
      </dsp:txBody>
      <dsp:txXfrm>
        <a:off x="1220070" y="3231908"/>
        <a:ext cx="2067044" cy="1291902"/>
      </dsp:txXfrm>
    </dsp:sp>
    <dsp:sp modelId="{A55900AB-1CD2-4E2E-8073-A12A02661629}">
      <dsp:nvSpPr>
        <dsp:cNvPr id="0" name=""/>
        <dsp:cNvSpPr/>
      </dsp:nvSpPr>
      <dsp:spPr>
        <a:xfrm>
          <a:off x="3933065" y="2152"/>
          <a:ext cx="2583805" cy="1291902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прямоугольник</a:t>
          </a:r>
          <a:endParaRPr lang="ru-RU" sz="2400" kern="1200" dirty="0"/>
        </a:p>
      </dsp:txBody>
      <dsp:txXfrm>
        <a:off x="3933065" y="2152"/>
        <a:ext cx="2583805" cy="1291902"/>
      </dsp:txXfrm>
    </dsp:sp>
    <dsp:sp modelId="{C29D4AD1-EED0-47B4-9DA3-7845CBEB48A6}">
      <dsp:nvSpPr>
        <dsp:cNvPr id="0" name=""/>
        <dsp:cNvSpPr/>
      </dsp:nvSpPr>
      <dsp:spPr>
        <a:xfrm>
          <a:off x="4191445" y="1294054"/>
          <a:ext cx="258380" cy="968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926"/>
              </a:lnTo>
              <a:lnTo>
                <a:pt x="258380" y="9689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3219E-6AB5-440A-8692-2CDB9C1AF989}">
      <dsp:nvSpPr>
        <dsp:cNvPr id="0" name=""/>
        <dsp:cNvSpPr/>
      </dsp:nvSpPr>
      <dsp:spPr>
        <a:xfrm>
          <a:off x="4449826" y="1617030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100" kern="1200" dirty="0"/>
        </a:p>
      </dsp:txBody>
      <dsp:txXfrm>
        <a:off x="4449826" y="1617030"/>
        <a:ext cx="2067044" cy="1291902"/>
      </dsp:txXfrm>
    </dsp:sp>
    <dsp:sp modelId="{5623E532-C6B0-4503-9596-09D7828EBEEC}">
      <dsp:nvSpPr>
        <dsp:cNvPr id="0" name=""/>
        <dsp:cNvSpPr/>
      </dsp:nvSpPr>
      <dsp:spPr>
        <a:xfrm>
          <a:off x="4191445" y="1294054"/>
          <a:ext cx="275909" cy="2562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2462"/>
              </a:lnTo>
              <a:lnTo>
                <a:pt x="275909" y="25624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9EA51E-BAF3-4F56-8CE4-0E3D2E77A9EE}">
      <dsp:nvSpPr>
        <dsp:cNvPr id="0" name=""/>
        <dsp:cNvSpPr/>
      </dsp:nvSpPr>
      <dsp:spPr>
        <a:xfrm>
          <a:off x="4467355" y="3234065"/>
          <a:ext cx="3076464" cy="1244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S</a:t>
          </a:r>
          <a:r>
            <a:rPr lang="ru-RU" sz="4400" b="1" kern="1200" baseline="-25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прям</a:t>
          </a:r>
          <a:r>
            <a:rPr lang="ru-RU" sz="4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 = </a:t>
          </a:r>
          <a:r>
            <a:rPr lang="en-US" sz="4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ab</a:t>
          </a:r>
          <a:endParaRPr lang="ru-RU" sz="4400" kern="1200" dirty="0"/>
        </a:p>
      </dsp:txBody>
      <dsp:txXfrm>
        <a:off x="4467355" y="3234065"/>
        <a:ext cx="3076464" cy="1244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229-204-335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D6185-8215-4AE4-A2C6-125C5E3B8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229-204-335</a:t>
            </a:r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7F68C-1320-4AC9-8D60-82146433135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505AD-633C-462B-896A-73D037F8674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47C8-0B19-4D8C-A0FA-06DA6A17BD6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7F68C-1320-4AC9-8D60-82146433135E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54832-DC54-40E4-8368-7EE3207FF51E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54832-DC54-40E4-8368-7EE3207FF51E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C3679-AA9E-4080-B04E-A9C655113DA6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ru-RU" smtClean="0"/>
              <a:t>229-204-335</a:t>
            </a:r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3134-FB42-4C52-BF51-5A88B09C106C}" type="datetimeFigureOut">
              <a:rPr lang="ru-RU" smtClean="0"/>
              <a:pPr/>
              <a:t>13.01.2012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745E-D88C-484C-8D61-4D774EEB3A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9C%D0%B0%D1%82%D0%B5%D0%BC%D0%B0%D1%82%D0%B8%D0%B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убизм ар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86182" y="1428736"/>
            <a:ext cx="4929222" cy="49972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0" y="-140925"/>
            <a:ext cx="5429256" cy="3139321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Свойства площади.</a:t>
            </a:r>
          </a:p>
          <a:p>
            <a:pPr>
              <a:spcBef>
                <a:spcPct val="50000"/>
              </a:spcBef>
            </a:pPr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Площадь параллелограмма</a:t>
            </a:r>
            <a:endParaRPr lang="ru-RU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4486955"/>
            <a:ext cx="3143272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Копейкина О.Ю.,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учитель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математики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ГОУ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«СОШ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№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330 г.Москва.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Геометрия  9  класс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60350"/>
            <a:ext cx="6913563" cy="1152525"/>
          </a:xfrm>
          <a:solidFill>
            <a:srgbClr val="FF0000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Домашняя работа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700213"/>
            <a:ext cx="7561262" cy="3313112"/>
          </a:xfrm>
        </p:spPr>
        <p:txBody>
          <a:bodyPr/>
          <a:lstStyle/>
          <a:p>
            <a:pPr marL="609600" indent="-609600" algn="r"/>
            <a:r>
              <a:rPr lang="ru-RU" sz="2000" b="1" dirty="0">
                <a:solidFill>
                  <a:srgbClr val="000000"/>
                </a:solidFill>
              </a:rPr>
              <a:t>                            Перекроите прямоугольник в                                                                                                                                                                       равнобедренный треугольник</a:t>
            </a:r>
          </a:p>
          <a:p>
            <a:pPr marL="609600" indent="-609600" algn="r"/>
            <a:endParaRPr lang="ru-RU" sz="2000" dirty="0"/>
          </a:p>
          <a:p>
            <a:pPr marL="609600" indent="-609600" algn="l"/>
            <a:r>
              <a:rPr lang="ru-RU" dirty="0"/>
              <a:t>        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ru-RU" sz="2000" b="1" dirty="0" smtClean="0">
                <a:solidFill>
                  <a:srgbClr val="000000"/>
                </a:solidFill>
              </a:rPr>
              <a:t>2</a:t>
            </a:r>
            <a:r>
              <a:rPr lang="ru-RU" sz="2000" b="1" dirty="0">
                <a:solidFill>
                  <a:srgbClr val="000000"/>
                </a:solidFill>
              </a:rPr>
              <a:t>. 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339975" y="1557338"/>
            <a:ext cx="936625" cy="1223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2195513" y="2997200"/>
            <a:ext cx="2089150" cy="914400"/>
          </a:xfrm>
          <a:prstGeom prst="parallelogram">
            <a:avLst>
              <a:gd name="adj" fmla="val 571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0" y="2708275"/>
            <a:ext cx="40322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dirty="0"/>
              <a:t>Дан параллелограмм со сторонами 12 см и </a:t>
            </a:r>
            <a:r>
              <a:rPr lang="ru-RU" b="1" dirty="0" smtClean="0"/>
              <a:t>8 </a:t>
            </a:r>
            <a:r>
              <a:rPr lang="ru-RU" b="1" dirty="0"/>
              <a:t>см. Высота, проведенная к большей стороне равна 4 см. Чему равна высота, проведенная к меньшей стороне?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835150" y="1989138"/>
            <a:ext cx="631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1.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79588" y="5075238"/>
            <a:ext cx="5240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/>
              <a:t>3. Учебник стр. </a:t>
            </a:r>
            <a:r>
              <a:rPr lang="en-US" sz="2800" b="1" dirty="0" smtClean="0"/>
              <a:t>191</a:t>
            </a:r>
            <a:r>
              <a:rPr lang="ru-RU" sz="2800" b="1" dirty="0" smtClean="0"/>
              <a:t>              </a:t>
            </a:r>
            <a:r>
              <a:rPr lang="ru-RU" sz="2800" b="1" dirty="0"/>
              <a:t>№ 10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395567"/>
            <a:ext cx="49914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/>
              <a:t>Давид Гильберт</a:t>
            </a:r>
          </a:p>
          <a:p>
            <a:endParaRPr lang="ru-RU" b="1" dirty="0"/>
          </a:p>
        </p:txBody>
      </p:sp>
      <p:pic>
        <p:nvPicPr>
          <p:cNvPr id="3" name="Рисунок 2" descr="Hilbe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111" y="2143116"/>
            <a:ext cx="3403600" cy="4140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Box 3"/>
          <p:cNvSpPr txBox="1"/>
          <p:nvPr/>
        </p:nvSpPr>
        <p:spPr>
          <a:xfrm>
            <a:off x="6705911" y="687954"/>
            <a:ext cx="2233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(1862-1943)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143248"/>
            <a:ext cx="303993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Гильберта спросили</a:t>
            </a:r>
          </a:p>
          <a:p>
            <a:r>
              <a:rPr lang="ru-RU" sz="2400" b="1" dirty="0" smtClean="0"/>
              <a:t>об одном из бывших</a:t>
            </a:r>
          </a:p>
          <a:p>
            <a:r>
              <a:rPr lang="ru-RU" sz="2400" b="1" dirty="0" smtClean="0"/>
              <a:t>учеников.</a:t>
            </a:r>
          </a:p>
          <a:p>
            <a:r>
              <a:rPr lang="ru-RU" sz="2400" b="1" dirty="0" smtClean="0"/>
              <a:t>-Он стал поэтом.</a:t>
            </a:r>
          </a:p>
          <a:p>
            <a:r>
              <a:rPr lang="ru-RU" sz="2400" b="1" dirty="0" smtClean="0"/>
              <a:t>Для математики </a:t>
            </a:r>
          </a:p>
          <a:p>
            <a:r>
              <a:rPr lang="ru-RU" sz="2400" b="1" dirty="0" smtClean="0"/>
              <a:t>ему не хватило</a:t>
            </a:r>
          </a:p>
          <a:p>
            <a:r>
              <a:rPr lang="ru-RU" sz="2400" b="1" dirty="0" smtClean="0"/>
              <a:t>воображения.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318897"/>
            <a:ext cx="35303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немецкий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hlinkClick r:id="rId4" action="ppaction://hlinkfile" tooltip="Математик"/>
              </a:rPr>
              <a:t>математик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–универсал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8199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 1910—1920-е годы был признанным мировым лидером математиков.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G:\геом в природе и архитектуре\геометрия эшера\day_and_nightэшер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8286776" cy="476662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50" y="4889807"/>
            <a:ext cx="21176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/>
              <a:t>Мауриц</a:t>
            </a:r>
            <a:r>
              <a:rPr lang="ru-RU" sz="2400" b="1" dirty="0" smtClean="0"/>
              <a:t>  </a:t>
            </a:r>
            <a:r>
              <a:rPr lang="ru-RU" sz="2400" b="1" dirty="0" err="1" smtClean="0"/>
              <a:t>Эшер</a:t>
            </a:r>
            <a:endParaRPr lang="ru-RU" sz="2400" b="1" dirty="0" smtClean="0"/>
          </a:p>
          <a:p>
            <a:r>
              <a:rPr lang="ru-RU" sz="2400" b="1" dirty="0" smtClean="0"/>
              <a:t> (1898-1972)</a:t>
            </a:r>
          </a:p>
          <a:p>
            <a:endParaRPr lang="ru-RU" sz="2400" b="1" dirty="0" smtClean="0"/>
          </a:p>
          <a:p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55123" y="5120640"/>
          <a:ext cx="4457461" cy="1463040"/>
        </p:xfrm>
        <a:graphic>
          <a:graphicData uri="http://schemas.openxmlformats.org/drawingml/2006/table">
            <a:tbl>
              <a:tblPr/>
              <a:tblGrid>
                <a:gridCol w="579030"/>
                <a:gridCol w="3299401"/>
                <a:gridCol w="579030"/>
              </a:tblGrid>
              <a:tr h="1193185">
                <a:tc>
                  <a:txBody>
                    <a:bodyPr/>
                    <a:lstStyle/>
                    <a:p>
                      <a:pPr fontAlgn="t"/>
                      <a:endParaRPr lang="ru-RU" dirty="0"/>
                    </a:p>
                  </a:txBody>
                  <a:tcPr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«Хотя </a:t>
                      </a:r>
                      <a:r>
                        <a:rPr lang="ru-RU" i="1" dirty="0"/>
                        <a:t>я абсолютно несведущ в точных науках, мне иногда кажется, что я ближе к математикам, чем к моим </a:t>
                      </a:r>
                      <a:r>
                        <a:rPr lang="ru-RU" i="1" dirty="0" smtClean="0"/>
                        <a:t>коллегам-художникам»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ru-RU" dirty="0"/>
                    </a:p>
                  </a:txBody>
                  <a:tcPr marL="952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2769" name="Picture 1" descr="«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85750" cy="219075"/>
          </a:xfrm>
          <a:prstGeom prst="rect">
            <a:avLst/>
          </a:prstGeom>
          <a:noFill/>
        </p:spPr>
      </p:pic>
      <p:pic>
        <p:nvPicPr>
          <p:cNvPr id="32770" name="Picture 2" descr="»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85750" cy="219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ru-RU" dirty="0" smtClean="0"/>
              <a:t>Известные формулы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257412" y="3429000"/>
            <a:ext cx="914400" cy="9144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72066" y="3429000"/>
            <a:ext cx="1714512" cy="9144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</a:t>
            </a:r>
          </a:p>
          <a:p>
            <a:pPr algn="ctr"/>
            <a:endParaRPr lang="en-US" dirty="0"/>
          </a:p>
          <a:p>
            <a:r>
              <a:rPr lang="en-US" sz="2400" dirty="0" smtClean="0"/>
              <a:t>              a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357554" y="3643314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40008" y="3714752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b</a:t>
            </a:r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 rot="1963735">
            <a:off x="1277681" y="421759"/>
            <a:ext cx="1155238" cy="1167652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1963735">
            <a:off x="2601857" y="518294"/>
            <a:ext cx="1155238" cy="1167652"/>
          </a:xfrm>
          <a:prstGeom prst="pentagon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 rot="1963735">
            <a:off x="2601857" y="518294"/>
            <a:ext cx="1155238" cy="1159133"/>
          </a:xfrm>
          <a:prstGeom prst="pentagon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310860" y="421758"/>
            <a:ext cx="830186" cy="41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/>
              <a:t>F</a:t>
            </a:r>
            <a:r>
              <a:rPr lang="en-US" sz="2400" b="1" baseline="-25000" dirty="0"/>
              <a:t>2</a:t>
            </a:r>
            <a:endParaRPr lang="ru-RU" sz="2400" b="1" dirty="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447241" y="807901"/>
            <a:ext cx="5443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S</a:t>
            </a:r>
            <a:r>
              <a:rPr lang="en-US" sz="3200" b="1" baseline="-250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ru-RU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911782" y="775957"/>
            <a:ext cx="6600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/>
              <a:t>S</a:t>
            </a:r>
            <a:r>
              <a:rPr lang="en-US" sz="3200" b="1" baseline="-25000" dirty="0"/>
              <a:t>2</a:t>
            </a:r>
            <a:endParaRPr lang="ru-RU" sz="3200" b="1" dirty="0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969790" y="357166"/>
            <a:ext cx="638604" cy="41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/>
              <a:t>F</a:t>
            </a:r>
            <a:r>
              <a:rPr lang="en-US" sz="2400" b="1" baseline="-25000" dirty="0"/>
              <a:t>1</a:t>
            </a:r>
            <a:endParaRPr lang="ru-RU" sz="2400" b="1" dirty="0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714348" y="2031626"/>
            <a:ext cx="3576187" cy="11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Если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то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S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 rot="10980994" flipH="1" flipV="1">
            <a:off x="5612376" y="162418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/>
              <a:t>F</a:t>
            </a:r>
            <a:r>
              <a:rPr lang="en-US" sz="2400" b="1" baseline="-25000" dirty="0"/>
              <a:t>1</a:t>
            </a:r>
            <a:endParaRPr lang="ru-RU" sz="2400" b="1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530607" y="720028"/>
            <a:ext cx="1641596" cy="89241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7000892" y="687762"/>
            <a:ext cx="1412762" cy="893198"/>
          </a:xfrm>
          <a:prstGeom prst="parallelogram">
            <a:avLst>
              <a:gd name="adj" fmla="val 45969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7147175" y="1613226"/>
            <a:ext cx="692662" cy="44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/>
              <a:t>F</a:t>
            </a:r>
            <a:r>
              <a:rPr lang="en-US" sz="2400" b="1" baseline="-25000" dirty="0"/>
              <a:t>2</a:t>
            </a:r>
            <a:endParaRPr lang="ru-RU" sz="2400" b="1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4958712" y="970280"/>
            <a:ext cx="3210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smtClean="0"/>
              <a:t>S</a:t>
            </a:r>
            <a:endParaRPr lang="ru-RU" sz="3200" b="1" dirty="0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7386481" y="834454"/>
            <a:ext cx="6742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US" sz="3200" b="1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7493506" y="1239754"/>
            <a:ext cx="391905" cy="18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dirty="0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auto">
          <a:xfrm>
            <a:off x="4530606" y="687762"/>
            <a:ext cx="2962899" cy="925464"/>
            <a:chOff x="431" y="2251"/>
            <a:chExt cx="3629" cy="1135"/>
          </a:xfrm>
        </p:grpSpPr>
        <p:sp>
          <p:nvSpPr>
            <p:cNvPr id="21" name="AutoShape 12"/>
            <p:cNvSpPr>
              <a:spLocks noChangeArrowheads="1"/>
            </p:cNvSpPr>
            <p:nvPr/>
          </p:nvSpPr>
          <p:spPr bwMode="auto">
            <a:xfrm>
              <a:off x="431" y="2251"/>
              <a:ext cx="2086" cy="113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>
              <a:off x="1973" y="2251"/>
              <a:ext cx="2087" cy="1135"/>
            </a:xfrm>
            <a:prstGeom prst="parallelogram">
              <a:avLst>
                <a:gd name="adj" fmla="val 45969"/>
              </a:avLst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  <p:sp useBgFill="1"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7160846" y="340533"/>
            <a:ext cx="606746" cy="1817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dirty="0"/>
              <a:t>            </a:t>
            </a:r>
          </a:p>
        </p:txBody>
      </p:sp>
      <p:sp>
        <p:nvSpPr>
          <p:cNvPr id="25" name="Text Box 18"/>
          <p:cNvSpPr txBox="1">
            <a:spLocks noChangeArrowheads="1"/>
          </p:cNvSpPr>
          <p:nvPr/>
        </p:nvSpPr>
        <p:spPr bwMode="auto">
          <a:xfrm>
            <a:off x="4530607" y="505974"/>
            <a:ext cx="749185" cy="18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dirty="0"/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488985" y="2464320"/>
            <a:ext cx="3283978" cy="45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 = S</a:t>
            </a:r>
            <a:r>
              <a:rPr lang="en-US" sz="54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S</a:t>
            </a:r>
            <a:r>
              <a:rPr lang="en-US" sz="54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4874400" y="3496266"/>
            <a:ext cx="16385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000" dirty="0"/>
              <a:t>5 дм</a:t>
            </a:r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5826690" y="4337142"/>
            <a:ext cx="1174202" cy="318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200" dirty="0"/>
              <a:t>5 дм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3536695" y="4405127"/>
            <a:ext cx="430905" cy="43090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1200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4488985" y="3815257"/>
            <a:ext cx="1337706" cy="13377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1200" dirty="0"/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3831630" y="4019712"/>
            <a:ext cx="203955" cy="318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1200" dirty="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2863448" y="5266437"/>
            <a:ext cx="333431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Площадь квадрата </a:t>
            </a:r>
          </a:p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равна квадрату его стороны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4874400" y="4314148"/>
            <a:ext cx="952290" cy="83099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chemeClr val="bg1"/>
                </a:solidFill>
              </a:rPr>
              <a:t>25 дм</a:t>
            </a:r>
            <a:r>
              <a:rPr lang="ru-RU" sz="2400" baseline="30000" dirty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36695" y="4885320"/>
            <a:ext cx="259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141046" y="4448473"/>
            <a:ext cx="301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571472" y="202150"/>
            <a:ext cx="3769781" cy="32268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4341253" y="202150"/>
            <a:ext cx="4302712" cy="32268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647601" y="3429000"/>
            <a:ext cx="3589229" cy="31842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571472" y="3815255"/>
            <a:ext cx="18064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Свойства площади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308600" y="815079"/>
            <a:ext cx="518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FF00"/>
                </a:solidFill>
              </a:rPr>
              <a:t>S</a:t>
            </a:r>
            <a:r>
              <a:rPr lang="en-US" sz="3200" b="1" baseline="-25000" dirty="0" smtClean="0">
                <a:solidFill>
                  <a:srgbClr val="FFFF00"/>
                </a:solidFill>
              </a:rPr>
              <a:t>1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5895983" cy="769414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№1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1722446" y="1417638"/>
            <a:ext cx="1219199" cy="2576512"/>
          </a:xfrm>
          <a:prstGeom prst="rt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22447" y="3643314"/>
            <a:ext cx="384944" cy="3508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160846" y="1417638"/>
            <a:ext cx="1219200" cy="2576512"/>
            <a:chOff x="1785918" y="4071942"/>
            <a:chExt cx="914400" cy="1843094"/>
          </a:xfrm>
        </p:grpSpPr>
        <p:sp>
          <p:nvSpPr>
            <p:cNvPr id="8" name="Прямоугольный треугольник 7"/>
            <p:cNvSpPr/>
            <p:nvPr/>
          </p:nvSpPr>
          <p:spPr>
            <a:xfrm rot="10800000">
              <a:off x="1785918" y="4071942"/>
              <a:ext cx="914400" cy="1843094"/>
            </a:xfrm>
            <a:prstGeom prst="rtTriangl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Прямоугольный треугольник 8"/>
            <p:cNvSpPr/>
            <p:nvPr/>
          </p:nvSpPr>
          <p:spPr>
            <a:xfrm>
              <a:off x="1785918" y="4071942"/>
              <a:ext cx="914400" cy="1843094"/>
            </a:xfrm>
            <a:prstGeom prst="rtTriangl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2" name="Line 722"/>
          <p:cNvSpPr>
            <a:spLocks noChangeShapeType="1"/>
          </p:cNvSpPr>
          <p:nvPr/>
        </p:nvSpPr>
        <p:spPr bwMode="auto">
          <a:xfrm>
            <a:off x="5786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Line 751"/>
          <p:cNvSpPr>
            <a:spLocks noChangeShapeType="1"/>
          </p:cNvSpPr>
          <p:nvPr/>
        </p:nvSpPr>
        <p:spPr bwMode="auto">
          <a:xfrm>
            <a:off x="9096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4" name="Line 754"/>
          <p:cNvSpPr>
            <a:spLocks noChangeShapeType="1"/>
          </p:cNvSpPr>
          <p:nvPr/>
        </p:nvSpPr>
        <p:spPr bwMode="auto">
          <a:xfrm>
            <a:off x="1316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Line 757"/>
          <p:cNvSpPr>
            <a:spLocks noChangeShapeType="1"/>
          </p:cNvSpPr>
          <p:nvPr/>
        </p:nvSpPr>
        <p:spPr bwMode="auto">
          <a:xfrm>
            <a:off x="1722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Line 760"/>
          <p:cNvSpPr>
            <a:spLocks noChangeShapeType="1"/>
          </p:cNvSpPr>
          <p:nvPr/>
        </p:nvSpPr>
        <p:spPr bwMode="auto">
          <a:xfrm>
            <a:off x="21288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7" name="Line 763"/>
          <p:cNvSpPr>
            <a:spLocks noChangeShapeType="1"/>
          </p:cNvSpPr>
          <p:nvPr/>
        </p:nvSpPr>
        <p:spPr bwMode="auto">
          <a:xfrm>
            <a:off x="2535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8" name="Line 766"/>
          <p:cNvSpPr>
            <a:spLocks noChangeShapeType="1"/>
          </p:cNvSpPr>
          <p:nvPr/>
        </p:nvSpPr>
        <p:spPr bwMode="auto">
          <a:xfrm>
            <a:off x="2941645" y="119056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9" name="Line 769"/>
          <p:cNvSpPr>
            <a:spLocks noChangeShapeType="1"/>
          </p:cNvSpPr>
          <p:nvPr/>
        </p:nvSpPr>
        <p:spPr bwMode="auto">
          <a:xfrm>
            <a:off x="3348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0" name="Line 772"/>
          <p:cNvSpPr>
            <a:spLocks noChangeShapeType="1"/>
          </p:cNvSpPr>
          <p:nvPr/>
        </p:nvSpPr>
        <p:spPr bwMode="auto">
          <a:xfrm>
            <a:off x="3754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1" name="Line 775"/>
          <p:cNvSpPr>
            <a:spLocks noChangeShapeType="1"/>
          </p:cNvSpPr>
          <p:nvPr/>
        </p:nvSpPr>
        <p:spPr bwMode="auto">
          <a:xfrm>
            <a:off x="41608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2" name="Line 778"/>
          <p:cNvSpPr>
            <a:spLocks noChangeShapeType="1"/>
          </p:cNvSpPr>
          <p:nvPr/>
        </p:nvSpPr>
        <p:spPr bwMode="auto">
          <a:xfrm>
            <a:off x="4567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3" name="Line 781"/>
          <p:cNvSpPr>
            <a:spLocks noChangeShapeType="1"/>
          </p:cNvSpPr>
          <p:nvPr/>
        </p:nvSpPr>
        <p:spPr bwMode="auto">
          <a:xfrm>
            <a:off x="49736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4" name="Line 784"/>
          <p:cNvSpPr>
            <a:spLocks noChangeShapeType="1"/>
          </p:cNvSpPr>
          <p:nvPr/>
        </p:nvSpPr>
        <p:spPr bwMode="auto">
          <a:xfrm>
            <a:off x="5380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grpSp>
        <p:nvGrpSpPr>
          <p:cNvPr id="25" name="Group 2433"/>
          <p:cNvGrpSpPr>
            <a:grpSpLocks/>
          </p:cNvGrpSpPr>
          <p:nvPr/>
        </p:nvGrpSpPr>
        <p:grpSpPr bwMode="auto">
          <a:xfrm>
            <a:off x="909646" y="274638"/>
            <a:ext cx="4876800" cy="6400800"/>
            <a:chOff x="192" y="144"/>
            <a:chExt cx="5376" cy="4032"/>
          </a:xfrm>
        </p:grpSpPr>
        <p:sp>
          <p:nvSpPr>
            <p:cNvPr id="26" name="Line 719"/>
            <p:cNvSpPr>
              <a:spLocks noChangeShapeType="1"/>
            </p:cNvSpPr>
            <p:nvPr/>
          </p:nvSpPr>
          <p:spPr bwMode="auto">
            <a:xfrm>
              <a:off x="192" y="14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7" name="Line 720"/>
            <p:cNvSpPr>
              <a:spLocks noChangeShapeType="1"/>
            </p:cNvSpPr>
            <p:nvPr/>
          </p:nvSpPr>
          <p:spPr bwMode="auto">
            <a:xfrm>
              <a:off x="192" y="417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8" name="Line 725"/>
            <p:cNvSpPr>
              <a:spLocks noChangeShapeType="1"/>
            </p:cNvSpPr>
            <p:nvPr/>
          </p:nvSpPr>
          <p:spPr bwMode="auto">
            <a:xfrm>
              <a:off x="192" y="38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9" name="Line 788"/>
            <p:cNvSpPr>
              <a:spLocks noChangeShapeType="1"/>
            </p:cNvSpPr>
            <p:nvPr/>
          </p:nvSpPr>
          <p:spPr bwMode="auto">
            <a:xfrm>
              <a:off x="192" y="618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0" name="Line 891"/>
            <p:cNvSpPr>
              <a:spLocks noChangeShapeType="1"/>
            </p:cNvSpPr>
            <p:nvPr/>
          </p:nvSpPr>
          <p:spPr bwMode="auto">
            <a:xfrm>
              <a:off x="192" y="85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1" name="Line 994"/>
            <p:cNvSpPr>
              <a:spLocks noChangeShapeType="1"/>
            </p:cNvSpPr>
            <p:nvPr/>
          </p:nvSpPr>
          <p:spPr bwMode="auto">
            <a:xfrm>
              <a:off x="192" y="109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2" name="Line 1097"/>
            <p:cNvSpPr>
              <a:spLocks noChangeShapeType="1"/>
            </p:cNvSpPr>
            <p:nvPr/>
          </p:nvSpPr>
          <p:spPr bwMode="auto">
            <a:xfrm>
              <a:off x="192" y="133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3" name="Line 1200"/>
            <p:cNvSpPr>
              <a:spLocks noChangeShapeType="1"/>
            </p:cNvSpPr>
            <p:nvPr/>
          </p:nvSpPr>
          <p:spPr bwMode="auto">
            <a:xfrm>
              <a:off x="192" y="156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4" name="Line 1303"/>
            <p:cNvSpPr>
              <a:spLocks noChangeShapeType="1"/>
            </p:cNvSpPr>
            <p:nvPr/>
          </p:nvSpPr>
          <p:spPr bwMode="auto">
            <a:xfrm>
              <a:off x="192" y="180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5" name="Line 1406"/>
            <p:cNvSpPr>
              <a:spLocks noChangeShapeType="1"/>
            </p:cNvSpPr>
            <p:nvPr/>
          </p:nvSpPr>
          <p:spPr bwMode="auto">
            <a:xfrm>
              <a:off x="192" y="204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6" name="Line 1509"/>
            <p:cNvSpPr>
              <a:spLocks noChangeShapeType="1"/>
            </p:cNvSpPr>
            <p:nvPr/>
          </p:nvSpPr>
          <p:spPr bwMode="auto">
            <a:xfrm>
              <a:off x="192" y="227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 1612"/>
            <p:cNvSpPr>
              <a:spLocks noChangeShapeType="1"/>
            </p:cNvSpPr>
            <p:nvPr/>
          </p:nvSpPr>
          <p:spPr bwMode="auto">
            <a:xfrm>
              <a:off x="192" y="251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8" name="Line 1715"/>
            <p:cNvSpPr>
              <a:spLocks noChangeShapeType="1"/>
            </p:cNvSpPr>
            <p:nvPr/>
          </p:nvSpPr>
          <p:spPr bwMode="auto">
            <a:xfrm>
              <a:off x="192" y="275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9" name="Line 1818"/>
            <p:cNvSpPr>
              <a:spLocks noChangeShapeType="1"/>
            </p:cNvSpPr>
            <p:nvPr/>
          </p:nvSpPr>
          <p:spPr bwMode="auto">
            <a:xfrm>
              <a:off x="192" y="299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0" name="Line 1921"/>
            <p:cNvSpPr>
              <a:spLocks noChangeShapeType="1"/>
            </p:cNvSpPr>
            <p:nvPr/>
          </p:nvSpPr>
          <p:spPr bwMode="auto">
            <a:xfrm>
              <a:off x="192" y="322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1" name="Line 2024"/>
            <p:cNvSpPr>
              <a:spLocks noChangeShapeType="1"/>
            </p:cNvSpPr>
            <p:nvPr/>
          </p:nvSpPr>
          <p:spPr bwMode="auto">
            <a:xfrm>
              <a:off x="192" y="346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2" name="Line 2127"/>
            <p:cNvSpPr>
              <a:spLocks noChangeShapeType="1"/>
            </p:cNvSpPr>
            <p:nvPr/>
          </p:nvSpPr>
          <p:spPr bwMode="auto">
            <a:xfrm>
              <a:off x="192" y="3702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3" name="Line 2230"/>
            <p:cNvSpPr>
              <a:spLocks noChangeShapeType="1"/>
            </p:cNvSpPr>
            <p:nvPr/>
          </p:nvSpPr>
          <p:spPr bwMode="auto">
            <a:xfrm>
              <a:off x="192" y="393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49" name="Группа 348"/>
          <p:cNvGrpSpPr/>
          <p:nvPr/>
        </p:nvGrpSpPr>
        <p:grpSpPr>
          <a:xfrm>
            <a:off x="3163315" y="4898807"/>
            <a:ext cx="1902696" cy="830997"/>
            <a:chOff x="3163315" y="4898807"/>
            <a:chExt cx="1902696" cy="830997"/>
          </a:xfrm>
        </p:grpSpPr>
        <p:sp>
          <p:nvSpPr>
            <p:cNvPr id="310" name="TextBox 309"/>
            <p:cNvSpPr txBox="1"/>
            <p:nvPr/>
          </p:nvSpPr>
          <p:spPr>
            <a:xfrm>
              <a:off x="3163315" y="536047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3255680" y="4898807"/>
              <a:ext cx="18103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</p:grpSp>
      <p:graphicFrame>
        <p:nvGraphicFramePr>
          <p:cNvPr id="348" name="Object 57"/>
          <p:cNvGraphicFramePr>
            <a:graphicFrameLocks noChangeAspect="1"/>
          </p:cNvGraphicFramePr>
          <p:nvPr/>
        </p:nvGraphicFramePr>
        <p:xfrm>
          <a:off x="3754446" y="4735513"/>
          <a:ext cx="2141537" cy="1187450"/>
        </p:xfrm>
        <a:graphic>
          <a:graphicData uri="http://schemas.openxmlformats.org/presentationml/2006/ole">
            <p:oleObj spid="_x0000_s1026" name="Формула" r:id="rId4" imgW="596880" imgH="393480" progId="Equation.3">
              <p:embed/>
            </p:oleObj>
          </a:graphicData>
        </a:graphic>
      </p:graphicFrame>
      <p:sp>
        <p:nvSpPr>
          <p:cNvPr id="351" name="Овал 350"/>
          <p:cNvSpPr/>
          <p:nvPr/>
        </p:nvSpPr>
        <p:spPr>
          <a:xfrm>
            <a:off x="2609061" y="4514473"/>
            <a:ext cx="3916370" cy="16919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2" name="TextBox 351"/>
          <p:cNvSpPr txBox="1"/>
          <p:nvPr/>
        </p:nvSpPr>
        <p:spPr>
          <a:xfrm>
            <a:off x="4554942" y="3360951"/>
            <a:ext cx="418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ru-RU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53" name="TextBox 352"/>
          <p:cNvSpPr txBox="1"/>
          <p:nvPr/>
        </p:nvSpPr>
        <p:spPr>
          <a:xfrm>
            <a:off x="3754446" y="271462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ru-RU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54" name="Овал 353"/>
          <p:cNvSpPr/>
          <p:nvPr/>
        </p:nvSpPr>
        <p:spPr>
          <a:xfrm>
            <a:off x="3609967" y="1044052"/>
            <a:ext cx="2286016" cy="33723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316567" y="2533651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</a:rPr>
              <a:t>а</a:t>
            </a:r>
            <a:endParaRPr lang="ru-RU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107391" y="3868142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</a:rPr>
              <a:t>в</a:t>
            </a:r>
            <a:endParaRPr lang="ru-RU" sz="3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" grpId="0" animBg="1"/>
      <p:bldP spid="354" grpId="0" animBg="1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2928990" y="274638"/>
            <a:ext cx="1115859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№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722"/>
          <p:cNvSpPr>
            <a:spLocks noChangeShapeType="1"/>
          </p:cNvSpPr>
          <p:nvPr/>
        </p:nvSpPr>
        <p:spPr bwMode="auto">
          <a:xfrm>
            <a:off x="5357818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Line 751"/>
          <p:cNvSpPr>
            <a:spLocks noChangeShapeType="1"/>
          </p:cNvSpPr>
          <p:nvPr/>
        </p:nvSpPr>
        <p:spPr bwMode="auto">
          <a:xfrm>
            <a:off x="6192846" y="100012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4" name="Line 754"/>
          <p:cNvSpPr>
            <a:spLocks noChangeShapeType="1"/>
          </p:cNvSpPr>
          <p:nvPr/>
        </p:nvSpPr>
        <p:spPr bwMode="auto">
          <a:xfrm>
            <a:off x="1316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Line 757"/>
          <p:cNvSpPr>
            <a:spLocks noChangeShapeType="1"/>
          </p:cNvSpPr>
          <p:nvPr/>
        </p:nvSpPr>
        <p:spPr bwMode="auto">
          <a:xfrm>
            <a:off x="1722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Line 760"/>
          <p:cNvSpPr>
            <a:spLocks noChangeShapeType="1"/>
          </p:cNvSpPr>
          <p:nvPr/>
        </p:nvSpPr>
        <p:spPr bwMode="auto">
          <a:xfrm>
            <a:off x="21288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7" name="Line 763"/>
          <p:cNvSpPr>
            <a:spLocks noChangeShapeType="1"/>
          </p:cNvSpPr>
          <p:nvPr/>
        </p:nvSpPr>
        <p:spPr bwMode="auto">
          <a:xfrm>
            <a:off x="2535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8" name="Line 766"/>
          <p:cNvSpPr>
            <a:spLocks noChangeShapeType="1"/>
          </p:cNvSpPr>
          <p:nvPr/>
        </p:nvSpPr>
        <p:spPr bwMode="auto">
          <a:xfrm>
            <a:off x="2941645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9" name="Line 769"/>
          <p:cNvSpPr>
            <a:spLocks noChangeShapeType="1"/>
          </p:cNvSpPr>
          <p:nvPr/>
        </p:nvSpPr>
        <p:spPr bwMode="auto">
          <a:xfrm>
            <a:off x="3348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0" name="Line 772"/>
          <p:cNvSpPr>
            <a:spLocks noChangeShapeType="1"/>
          </p:cNvSpPr>
          <p:nvPr/>
        </p:nvSpPr>
        <p:spPr bwMode="auto">
          <a:xfrm>
            <a:off x="3754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1" name="Line 775"/>
          <p:cNvSpPr>
            <a:spLocks noChangeShapeType="1"/>
          </p:cNvSpPr>
          <p:nvPr/>
        </p:nvSpPr>
        <p:spPr bwMode="auto">
          <a:xfrm>
            <a:off x="41608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2" name="Line 778"/>
          <p:cNvSpPr>
            <a:spLocks noChangeShapeType="1"/>
          </p:cNvSpPr>
          <p:nvPr/>
        </p:nvSpPr>
        <p:spPr bwMode="auto">
          <a:xfrm>
            <a:off x="4567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3" name="Line 781"/>
          <p:cNvSpPr>
            <a:spLocks noChangeShapeType="1"/>
          </p:cNvSpPr>
          <p:nvPr/>
        </p:nvSpPr>
        <p:spPr bwMode="auto">
          <a:xfrm>
            <a:off x="49736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4" name="Line 784"/>
          <p:cNvSpPr>
            <a:spLocks noChangeShapeType="1"/>
          </p:cNvSpPr>
          <p:nvPr/>
        </p:nvSpPr>
        <p:spPr bwMode="auto">
          <a:xfrm>
            <a:off x="5786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grpSp>
        <p:nvGrpSpPr>
          <p:cNvPr id="4" name="Group 2433"/>
          <p:cNvGrpSpPr>
            <a:grpSpLocks/>
          </p:cNvGrpSpPr>
          <p:nvPr/>
        </p:nvGrpSpPr>
        <p:grpSpPr bwMode="auto">
          <a:xfrm>
            <a:off x="1481150" y="505599"/>
            <a:ext cx="4876800" cy="6400800"/>
            <a:chOff x="192" y="144"/>
            <a:chExt cx="5376" cy="4032"/>
          </a:xfrm>
        </p:grpSpPr>
        <p:sp>
          <p:nvSpPr>
            <p:cNvPr id="26" name="Line 719"/>
            <p:cNvSpPr>
              <a:spLocks noChangeShapeType="1"/>
            </p:cNvSpPr>
            <p:nvPr/>
          </p:nvSpPr>
          <p:spPr bwMode="auto">
            <a:xfrm>
              <a:off x="192" y="14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7" name="Line 720"/>
            <p:cNvSpPr>
              <a:spLocks noChangeShapeType="1"/>
            </p:cNvSpPr>
            <p:nvPr/>
          </p:nvSpPr>
          <p:spPr bwMode="auto">
            <a:xfrm>
              <a:off x="192" y="417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8" name="Line 725"/>
            <p:cNvSpPr>
              <a:spLocks noChangeShapeType="1"/>
            </p:cNvSpPr>
            <p:nvPr/>
          </p:nvSpPr>
          <p:spPr bwMode="auto">
            <a:xfrm>
              <a:off x="192" y="38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9" name="Line 788"/>
            <p:cNvSpPr>
              <a:spLocks noChangeShapeType="1"/>
            </p:cNvSpPr>
            <p:nvPr/>
          </p:nvSpPr>
          <p:spPr bwMode="auto">
            <a:xfrm>
              <a:off x="192" y="618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0" name="Line 891"/>
            <p:cNvSpPr>
              <a:spLocks noChangeShapeType="1"/>
            </p:cNvSpPr>
            <p:nvPr/>
          </p:nvSpPr>
          <p:spPr bwMode="auto">
            <a:xfrm>
              <a:off x="192" y="85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1" name="Line 994"/>
            <p:cNvSpPr>
              <a:spLocks noChangeShapeType="1"/>
            </p:cNvSpPr>
            <p:nvPr/>
          </p:nvSpPr>
          <p:spPr bwMode="auto">
            <a:xfrm>
              <a:off x="192" y="109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2" name="Line 1097"/>
            <p:cNvSpPr>
              <a:spLocks noChangeShapeType="1"/>
            </p:cNvSpPr>
            <p:nvPr/>
          </p:nvSpPr>
          <p:spPr bwMode="auto">
            <a:xfrm>
              <a:off x="192" y="133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3" name="Line 1200"/>
            <p:cNvSpPr>
              <a:spLocks noChangeShapeType="1"/>
            </p:cNvSpPr>
            <p:nvPr/>
          </p:nvSpPr>
          <p:spPr bwMode="auto">
            <a:xfrm>
              <a:off x="192" y="156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4" name="Line 1303"/>
            <p:cNvSpPr>
              <a:spLocks noChangeShapeType="1"/>
            </p:cNvSpPr>
            <p:nvPr/>
          </p:nvSpPr>
          <p:spPr bwMode="auto">
            <a:xfrm>
              <a:off x="192" y="180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5" name="Line 1406"/>
            <p:cNvSpPr>
              <a:spLocks noChangeShapeType="1"/>
            </p:cNvSpPr>
            <p:nvPr/>
          </p:nvSpPr>
          <p:spPr bwMode="auto">
            <a:xfrm>
              <a:off x="192" y="204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6" name="Line 1509"/>
            <p:cNvSpPr>
              <a:spLocks noChangeShapeType="1"/>
            </p:cNvSpPr>
            <p:nvPr/>
          </p:nvSpPr>
          <p:spPr bwMode="auto">
            <a:xfrm>
              <a:off x="192" y="227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 1612"/>
            <p:cNvSpPr>
              <a:spLocks noChangeShapeType="1"/>
            </p:cNvSpPr>
            <p:nvPr/>
          </p:nvSpPr>
          <p:spPr bwMode="auto">
            <a:xfrm>
              <a:off x="192" y="251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8" name="Line 1715"/>
            <p:cNvSpPr>
              <a:spLocks noChangeShapeType="1"/>
            </p:cNvSpPr>
            <p:nvPr/>
          </p:nvSpPr>
          <p:spPr bwMode="auto">
            <a:xfrm>
              <a:off x="192" y="275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9" name="Line 1818"/>
            <p:cNvSpPr>
              <a:spLocks noChangeShapeType="1"/>
            </p:cNvSpPr>
            <p:nvPr/>
          </p:nvSpPr>
          <p:spPr bwMode="auto">
            <a:xfrm>
              <a:off x="192" y="299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0" name="Line 1921"/>
            <p:cNvSpPr>
              <a:spLocks noChangeShapeType="1"/>
            </p:cNvSpPr>
            <p:nvPr/>
          </p:nvSpPr>
          <p:spPr bwMode="auto">
            <a:xfrm>
              <a:off x="192" y="322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1" name="Line 2024"/>
            <p:cNvSpPr>
              <a:spLocks noChangeShapeType="1"/>
            </p:cNvSpPr>
            <p:nvPr/>
          </p:nvSpPr>
          <p:spPr bwMode="auto">
            <a:xfrm>
              <a:off x="192" y="346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2" name="Line 2127"/>
            <p:cNvSpPr>
              <a:spLocks noChangeShapeType="1"/>
            </p:cNvSpPr>
            <p:nvPr/>
          </p:nvSpPr>
          <p:spPr bwMode="auto">
            <a:xfrm>
              <a:off x="192" y="3702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3" name="Line 2230"/>
            <p:cNvSpPr>
              <a:spLocks noChangeShapeType="1"/>
            </p:cNvSpPr>
            <p:nvPr/>
          </p:nvSpPr>
          <p:spPr bwMode="auto">
            <a:xfrm>
              <a:off x="192" y="393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Группа 348"/>
          <p:cNvGrpSpPr/>
          <p:nvPr/>
        </p:nvGrpSpPr>
        <p:grpSpPr>
          <a:xfrm>
            <a:off x="3163315" y="4898807"/>
            <a:ext cx="1902696" cy="830997"/>
            <a:chOff x="3163315" y="4898807"/>
            <a:chExt cx="1902696" cy="830997"/>
          </a:xfrm>
        </p:grpSpPr>
        <p:sp>
          <p:nvSpPr>
            <p:cNvPr id="310" name="TextBox 309"/>
            <p:cNvSpPr txBox="1"/>
            <p:nvPr/>
          </p:nvSpPr>
          <p:spPr>
            <a:xfrm>
              <a:off x="3163315" y="536047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3255680" y="4898807"/>
              <a:ext cx="18103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</p:grpSp>
      <p:grpSp>
        <p:nvGrpSpPr>
          <p:cNvPr id="77" name="Группа 76"/>
          <p:cNvGrpSpPr/>
          <p:nvPr/>
        </p:nvGrpSpPr>
        <p:grpSpPr>
          <a:xfrm>
            <a:off x="1722446" y="1635899"/>
            <a:ext cx="2032000" cy="2259013"/>
            <a:chOff x="1522394" y="1557330"/>
            <a:chExt cx="2032000" cy="1728796"/>
          </a:xfrm>
          <a:solidFill>
            <a:srgbClr val="FF0000"/>
          </a:solidFill>
        </p:grpSpPr>
        <p:sp>
          <p:nvSpPr>
            <p:cNvPr id="48" name="Равнобедренный треугольник 47"/>
            <p:cNvSpPr/>
            <p:nvPr/>
          </p:nvSpPr>
          <p:spPr>
            <a:xfrm>
              <a:off x="1522394" y="1557330"/>
              <a:ext cx="812800" cy="17287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C000"/>
                </a:solidFill>
              </a:endParaRPr>
            </a:p>
          </p:txBody>
        </p:sp>
        <p:sp>
          <p:nvSpPr>
            <p:cNvPr id="72" name="Прямоугольный треугольник 71"/>
            <p:cNvSpPr/>
            <p:nvPr/>
          </p:nvSpPr>
          <p:spPr>
            <a:xfrm>
              <a:off x="1928794" y="1557330"/>
              <a:ext cx="1625600" cy="17287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4160846" y="1635105"/>
            <a:ext cx="2032000" cy="2259013"/>
            <a:chOff x="1316046" y="2311392"/>
            <a:chExt cx="2032000" cy="172879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75" name="Равнобедренный треугольник 74"/>
            <p:cNvSpPr/>
            <p:nvPr/>
          </p:nvSpPr>
          <p:spPr>
            <a:xfrm>
              <a:off x="1316046" y="2311392"/>
              <a:ext cx="812800" cy="1728796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Прямоугольный треугольник 75"/>
            <p:cNvSpPr/>
            <p:nvPr/>
          </p:nvSpPr>
          <p:spPr>
            <a:xfrm>
              <a:off x="1722446" y="2311392"/>
              <a:ext cx="1625600" cy="1728796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3" name="Прямоугольник 92"/>
          <p:cNvSpPr/>
          <p:nvPr/>
        </p:nvSpPr>
        <p:spPr>
          <a:xfrm>
            <a:off x="3689191" y="4647387"/>
            <a:ext cx="22463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 = S</a:t>
            </a:r>
            <a:r>
              <a:rPr lang="en-US" sz="4000" b="1" baseline="-250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S</a:t>
            </a:r>
            <a:r>
              <a:rPr lang="en-US" sz="4000" b="1" baseline="-250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40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062546" y="3099356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 b="1" baseline="-25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ru-RU" sz="3600" dirty="0">
              <a:solidFill>
                <a:srgbClr val="008000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4694563" y="2764612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 b="1" baseline="-25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600" b="1" dirty="0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3575544" y="5545138"/>
            <a:ext cx="22380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 =</a:t>
            </a:r>
            <a:endParaRPr lang="ru-RU" sz="40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315623" y="5350946"/>
          <a:ext cx="3822211" cy="1149866"/>
        </p:xfrm>
        <a:graphic>
          <a:graphicData uri="http://schemas.openxmlformats.org/presentationml/2006/ole">
            <p:oleObj spid="_x0000_s2052" name="Формула" r:id="rId4" imgW="1104840" imgH="393480" progId="Equation.3">
              <p:embed/>
            </p:oleObj>
          </a:graphicData>
        </a:graphic>
      </p:graphicFrame>
      <p:sp>
        <p:nvSpPr>
          <p:cNvPr id="138" name="Овал 137"/>
          <p:cNvSpPr/>
          <p:nvPr/>
        </p:nvSpPr>
        <p:spPr>
          <a:xfrm>
            <a:off x="3520281" y="830863"/>
            <a:ext cx="3675074" cy="360598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9" name="Овал 138"/>
          <p:cNvSpPr/>
          <p:nvPr/>
        </p:nvSpPr>
        <p:spPr>
          <a:xfrm>
            <a:off x="2128846" y="4388450"/>
            <a:ext cx="6887360" cy="246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decel="100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2928990" y="0"/>
            <a:ext cx="13644658" cy="141763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№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722"/>
          <p:cNvSpPr>
            <a:spLocks noChangeShapeType="1"/>
          </p:cNvSpPr>
          <p:nvPr/>
        </p:nvSpPr>
        <p:spPr bwMode="auto">
          <a:xfrm>
            <a:off x="5357818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Line 751"/>
          <p:cNvSpPr>
            <a:spLocks noChangeShapeType="1"/>
          </p:cNvSpPr>
          <p:nvPr/>
        </p:nvSpPr>
        <p:spPr bwMode="auto">
          <a:xfrm>
            <a:off x="6192846" y="100012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4" name="Line 754"/>
          <p:cNvSpPr>
            <a:spLocks noChangeShapeType="1"/>
          </p:cNvSpPr>
          <p:nvPr/>
        </p:nvSpPr>
        <p:spPr bwMode="auto">
          <a:xfrm>
            <a:off x="6599243" y="316687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Line 757"/>
          <p:cNvSpPr>
            <a:spLocks noChangeShapeType="1"/>
          </p:cNvSpPr>
          <p:nvPr/>
        </p:nvSpPr>
        <p:spPr bwMode="auto">
          <a:xfrm>
            <a:off x="1722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Line 760"/>
          <p:cNvSpPr>
            <a:spLocks noChangeShapeType="1"/>
          </p:cNvSpPr>
          <p:nvPr/>
        </p:nvSpPr>
        <p:spPr bwMode="auto">
          <a:xfrm>
            <a:off x="21288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7" name="Line 763"/>
          <p:cNvSpPr>
            <a:spLocks noChangeShapeType="1"/>
          </p:cNvSpPr>
          <p:nvPr/>
        </p:nvSpPr>
        <p:spPr bwMode="auto">
          <a:xfrm>
            <a:off x="2535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8" name="Line 766"/>
          <p:cNvSpPr>
            <a:spLocks noChangeShapeType="1"/>
          </p:cNvSpPr>
          <p:nvPr/>
        </p:nvSpPr>
        <p:spPr bwMode="auto">
          <a:xfrm>
            <a:off x="2941645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9" name="Line 769"/>
          <p:cNvSpPr>
            <a:spLocks noChangeShapeType="1"/>
          </p:cNvSpPr>
          <p:nvPr/>
        </p:nvSpPr>
        <p:spPr bwMode="auto">
          <a:xfrm>
            <a:off x="33480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0" name="Line 772"/>
          <p:cNvSpPr>
            <a:spLocks noChangeShapeType="1"/>
          </p:cNvSpPr>
          <p:nvPr/>
        </p:nvSpPr>
        <p:spPr bwMode="auto">
          <a:xfrm>
            <a:off x="3754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1" name="Line 775"/>
          <p:cNvSpPr>
            <a:spLocks noChangeShapeType="1"/>
          </p:cNvSpPr>
          <p:nvPr/>
        </p:nvSpPr>
        <p:spPr bwMode="auto">
          <a:xfrm>
            <a:off x="4160843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2" name="Line 778"/>
          <p:cNvSpPr>
            <a:spLocks noChangeShapeType="1"/>
          </p:cNvSpPr>
          <p:nvPr/>
        </p:nvSpPr>
        <p:spPr bwMode="auto">
          <a:xfrm>
            <a:off x="45672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3" name="Line 781"/>
          <p:cNvSpPr>
            <a:spLocks noChangeShapeType="1"/>
          </p:cNvSpPr>
          <p:nvPr/>
        </p:nvSpPr>
        <p:spPr bwMode="auto">
          <a:xfrm>
            <a:off x="49736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4" name="Line 784"/>
          <p:cNvSpPr>
            <a:spLocks noChangeShapeType="1"/>
          </p:cNvSpPr>
          <p:nvPr/>
        </p:nvSpPr>
        <p:spPr bwMode="auto">
          <a:xfrm>
            <a:off x="5786446" y="274638"/>
            <a:ext cx="0" cy="6400800"/>
          </a:xfrm>
          <a:prstGeom prst="line">
            <a:avLst/>
          </a:prstGeom>
          <a:noFill/>
          <a:ln w="12700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grpSp>
        <p:nvGrpSpPr>
          <p:cNvPr id="3" name="Group 2433"/>
          <p:cNvGrpSpPr>
            <a:grpSpLocks/>
          </p:cNvGrpSpPr>
          <p:nvPr/>
        </p:nvGrpSpPr>
        <p:grpSpPr bwMode="auto">
          <a:xfrm>
            <a:off x="1722443" y="505599"/>
            <a:ext cx="4876800" cy="6400800"/>
            <a:chOff x="192" y="144"/>
            <a:chExt cx="5376" cy="4032"/>
          </a:xfrm>
        </p:grpSpPr>
        <p:sp>
          <p:nvSpPr>
            <p:cNvPr id="26" name="Line 719"/>
            <p:cNvSpPr>
              <a:spLocks noChangeShapeType="1"/>
            </p:cNvSpPr>
            <p:nvPr/>
          </p:nvSpPr>
          <p:spPr bwMode="auto">
            <a:xfrm>
              <a:off x="192" y="14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7" name="Line 720"/>
            <p:cNvSpPr>
              <a:spLocks noChangeShapeType="1"/>
            </p:cNvSpPr>
            <p:nvPr/>
          </p:nvSpPr>
          <p:spPr bwMode="auto">
            <a:xfrm>
              <a:off x="192" y="417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8" name="Line 725"/>
            <p:cNvSpPr>
              <a:spLocks noChangeShapeType="1"/>
            </p:cNvSpPr>
            <p:nvPr/>
          </p:nvSpPr>
          <p:spPr bwMode="auto">
            <a:xfrm>
              <a:off x="192" y="38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29" name="Line 788"/>
            <p:cNvSpPr>
              <a:spLocks noChangeShapeType="1"/>
            </p:cNvSpPr>
            <p:nvPr/>
          </p:nvSpPr>
          <p:spPr bwMode="auto">
            <a:xfrm>
              <a:off x="192" y="618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0" name="Line 891"/>
            <p:cNvSpPr>
              <a:spLocks noChangeShapeType="1"/>
            </p:cNvSpPr>
            <p:nvPr/>
          </p:nvSpPr>
          <p:spPr bwMode="auto">
            <a:xfrm>
              <a:off x="192" y="85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1" name="Line 994"/>
            <p:cNvSpPr>
              <a:spLocks noChangeShapeType="1"/>
            </p:cNvSpPr>
            <p:nvPr/>
          </p:nvSpPr>
          <p:spPr bwMode="auto">
            <a:xfrm>
              <a:off x="192" y="109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2" name="Line 1097"/>
            <p:cNvSpPr>
              <a:spLocks noChangeShapeType="1"/>
            </p:cNvSpPr>
            <p:nvPr/>
          </p:nvSpPr>
          <p:spPr bwMode="auto">
            <a:xfrm>
              <a:off x="192" y="133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3" name="Line 1200"/>
            <p:cNvSpPr>
              <a:spLocks noChangeShapeType="1"/>
            </p:cNvSpPr>
            <p:nvPr/>
          </p:nvSpPr>
          <p:spPr bwMode="auto">
            <a:xfrm>
              <a:off x="192" y="156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4" name="Line 1303"/>
            <p:cNvSpPr>
              <a:spLocks noChangeShapeType="1"/>
            </p:cNvSpPr>
            <p:nvPr/>
          </p:nvSpPr>
          <p:spPr bwMode="auto">
            <a:xfrm>
              <a:off x="192" y="180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5" name="Line 1406"/>
            <p:cNvSpPr>
              <a:spLocks noChangeShapeType="1"/>
            </p:cNvSpPr>
            <p:nvPr/>
          </p:nvSpPr>
          <p:spPr bwMode="auto">
            <a:xfrm>
              <a:off x="192" y="2041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6" name="Line 1509"/>
            <p:cNvSpPr>
              <a:spLocks noChangeShapeType="1"/>
            </p:cNvSpPr>
            <p:nvPr/>
          </p:nvSpPr>
          <p:spPr bwMode="auto">
            <a:xfrm>
              <a:off x="192" y="227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 1612"/>
            <p:cNvSpPr>
              <a:spLocks noChangeShapeType="1"/>
            </p:cNvSpPr>
            <p:nvPr/>
          </p:nvSpPr>
          <p:spPr bwMode="auto">
            <a:xfrm>
              <a:off x="192" y="2516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8" name="Line 1715"/>
            <p:cNvSpPr>
              <a:spLocks noChangeShapeType="1"/>
            </p:cNvSpPr>
            <p:nvPr/>
          </p:nvSpPr>
          <p:spPr bwMode="auto">
            <a:xfrm>
              <a:off x="192" y="2753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9" name="Line 1818"/>
            <p:cNvSpPr>
              <a:spLocks noChangeShapeType="1"/>
            </p:cNvSpPr>
            <p:nvPr/>
          </p:nvSpPr>
          <p:spPr bwMode="auto">
            <a:xfrm>
              <a:off x="192" y="2990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0" name="Line 1921"/>
            <p:cNvSpPr>
              <a:spLocks noChangeShapeType="1"/>
            </p:cNvSpPr>
            <p:nvPr/>
          </p:nvSpPr>
          <p:spPr bwMode="auto">
            <a:xfrm>
              <a:off x="192" y="3227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1" name="Line 2024"/>
            <p:cNvSpPr>
              <a:spLocks noChangeShapeType="1"/>
            </p:cNvSpPr>
            <p:nvPr/>
          </p:nvSpPr>
          <p:spPr bwMode="auto">
            <a:xfrm>
              <a:off x="192" y="3464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2" name="Line 2127"/>
            <p:cNvSpPr>
              <a:spLocks noChangeShapeType="1"/>
            </p:cNvSpPr>
            <p:nvPr/>
          </p:nvSpPr>
          <p:spPr bwMode="auto">
            <a:xfrm>
              <a:off x="192" y="3702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43" name="Line 2230"/>
            <p:cNvSpPr>
              <a:spLocks noChangeShapeType="1"/>
            </p:cNvSpPr>
            <p:nvPr/>
          </p:nvSpPr>
          <p:spPr bwMode="auto">
            <a:xfrm>
              <a:off x="192" y="3939"/>
              <a:ext cx="53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Группа 348"/>
          <p:cNvGrpSpPr/>
          <p:nvPr/>
        </p:nvGrpSpPr>
        <p:grpSpPr>
          <a:xfrm>
            <a:off x="3163315" y="4898807"/>
            <a:ext cx="1902696" cy="830997"/>
            <a:chOff x="3163315" y="4898807"/>
            <a:chExt cx="1902696" cy="830997"/>
          </a:xfrm>
        </p:grpSpPr>
        <p:sp>
          <p:nvSpPr>
            <p:cNvPr id="310" name="TextBox 309"/>
            <p:cNvSpPr txBox="1"/>
            <p:nvPr/>
          </p:nvSpPr>
          <p:spPr>
            <a:xfrm>
              <a:off x="3163315" y="536047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3255680" y="4898807"/>
              <a:ext cx="18103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1722446" y="1635899"/>
            <a:ext cx="2438397" cy="2259017"/>
            <a:chOff x="1722446" y="1635899"/>
            <a:chExt cx="2438397" cy="2259017"/>
          </a:xfrm>
        </p:grpSpPr>
        <p:grpSp>
          <p:nvGrpSpPr>
            <p:cNvPr id="5" name="Группа 76"/>
            <p:cNvGrpSpPr/>
            <p:nvPr/>
          </p:nvGrpSpPr>
          <p:grpSpPr>
            <a:xfrm>
              <a:off x="1722446" y="1635899"/>
              <a:ext cx="2032000" cy="2259013"/>
              <a:chOff x="1522394" y="1557330"/>
              <a:chExt cx="2032000" cy="1728796"/>
            </a:xfrm>
            <a:solidFill>
              <a:srgbClr val="FF0000"/>
            </a:solidFill>
          </p:grpSpPr>
          <p:sp>
            <p:nvSpPr>
              <p:cNvPr id="48" name="Равнобедренный треугольник 47"/>
              <p:cNvSpPr/>
              <p:nvPr/>
            </p:nvSpPr>
            <p:spPr>
              <a:xfrm>
                <a:off x="1522394" y="1557330"/>
                <a:ext cx="812800" cy="172879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72" name="Прямоугольный треугольник 71"/>
              <p:cNvSpPr/>
              <p:nvPr/>
            </p:nvSpPr>
            <p:spPr>
              <a:xfrm>
                <a:off x="1928794" y="1557330"/>
                <a:ext cx="1625600" cy="1728796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51" name="Группа 76"/>
            <p:cNvGrpSpPr/>
            <p:nvPr/>
          </p:nvGrpSpPr>
          <p:grpSpPr>
            <a:xfrm rot="10800000">
              <a:off x="2128843" y="1635903"/>
              <a:ext cx="2032000" cy="2259013"/>
              <a:chOff x="1522394" y="1557330"/>
              <a:chExt cx="2032000" cy="1728796"/>
            </a:xfrm>
            <a:solidFill>
              <a:srgbClr val="FF0000"/>
            </a:solidFill>
          </p:grpSpPr>
          <p:sp>
            <p:nvSpPr>
              <p:cNvPr id="52" name="Равнобедренный треугольник 51"/>
              <p:cNvSpPr/>
              <p:nvPr/>
            </p:nvSpPr>
            <p:spPr>
              <a:xfrm>
                <a:off x="1522394" y="1557330"/>
                <a:ext cx="812800" cy="172879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53" name="Прямоугольный треугольник 52"/>
              <p:cNvSpPr/>
              <p:nvPr/>
            </p:nvSpPr>
            <p:spPr>
              <a:xfrm>
                <a:off x="1928794" y="1557330"/>
                <a:ext cx="1625600" cy="1728796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54" name="Прямоугольник 53"/>
          <p:cNvSpPr/>
          <p:nvPr/>
        </p:nvSpPr>
        <p:spPr>
          <a:xfrm>
            <a:off x="4608811" y="1616048"/>
            <a:ext cx="1990433" cy="22788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000000"/>
                </a:solidFill>
              </a:rPr>
              <a:t>s</a:t>
            </a:r>
            <a:endParaRPr lang="ru-RU" sz="5400" dirty="0" smtClean="0">
              <a:solidFill>
                <a:srgbClr val="00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5" name="Прямоугольный треугольник 54"/>
          <p:cNvSpPr/>
          <p:nvPr/>
        </p:nvSpPr>
        <p:spPr>
          <a:xfrm flipH="1">
            <a:off x="4160842" y="1635899"/>
            <a:ext cx="406404" cy="2259013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Прямоугольный треугольник 55"/>
          <p:cNvSpPr/>
          <p:nvPr/>
        </p:nvSpPr>
        <p:spPr>
          <a:xfrm rot="16200000">
            <a:off x="5256213" y="2571741"/>
            <a:ext cx="2279665" cy="40639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2535246" y="2214553"/>
            <a:ext cx="1036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</a:t>
            </a:r>
            <a:endParaRPr lang="ru-RU" sz="54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160842" y="3140849"/>
            <a:ext cx="7797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800" b="1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192847" y="3244332"/>
            <a:ext cx="593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800" b="1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567246" y="4271149"/>
            <a:ext cx="2031997" cy="2229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4608811" y="2214553"/>
            <a:ext cx="461665" cy="77514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высота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5357818" y="4284104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5066010" y="1635106"/>
            <a:ext cx="7191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a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4070932" y="3874276"/>
            <a:ext cx="3286148" cy="29837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9" name="Овал 58"/>
          <p:cNvSpPr/>
          <p:nvPr/>
        </p:nvSpPr>
        <p:spPr>
          <a:xfrm>
            <a:off x="4070932" y="1359747"/>
            <a:ext cx="3196238" cy="32876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1766246" y="3767552"/>
            <a:ext cx="3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</a:rPr>
              <a:t>A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925100" y="1125250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</a:rPr>
              <a:t>B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90792" y="1125250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</a:rPr>
              <a:t>C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348042" y="3767552"/>
            <a:ext cx="44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D</a:t>
            </a:r>
            <a:endParaRPr lang="ru-RU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0" y="-500090"/>
            <a:ext cx="5429256" cy="212365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4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«Площадь параллелограмма»</a:t>
            </a:r>
          </a:p>
        </p:txBody>
      </p:sp>
      <p:sp>
        <p:nvSpPr>
          <p:cNvPr id="18448" name="AutoShape 16"/>
          <p:cNvSpPr>
            <a:spLocks noChangeArrowheads="1"/>
          </p:cNvSpPr>
          <p:nvPr/>
        </p:nvSpPr>
        <p:spPr bwMode="auto">
          <a:xfrm>
            <a:off x="4565644" y="1365229"/>
            <a:ext cx="4211637" cy="2159000"/>
          </a:xfrm>
          <a:prstGeom prst="parallelogram">
            <a:avLst>
              <a:gd name="adj" fmla="val 597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5880097" y="1365229"/>
            <a:ext cx="792163" cy="2805113"/>
            <a:chOff x="3923" y="164"/>
            <a:chExt cx="499" cy="1767"/>
          </a:xfrm>
        </p:grpSpPr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3923" y="1524"/>
              <a:ext cx="35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600" b="1" dirty="0"/>
                <a:t>а</a:t>
              </a:r>
            </a:p>
          </p:txBody>
        </p:sp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>
              <a:off x="3923" y="164"/>
              <a:ext cx="0" cy="136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8456" name="Text Box 24"/>
            <p:cNvSpPr txBox="1">
              <a:spLocks noChangeArrowheads="1"/>
            </p:cNvSpPr>
            <p:nvPr/>
          </p:nvSpPr>
          <p:spPr bwMode="auto">
            <a:xfrm>
              <a:off x="3923" y="754"/>
              <a:ext cx="49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600" b="1" i="1" dirty="0">
                  <a:solidFill>
                    <a:srgbClr val="FFFF00"/>
                  </a:solidFill>
                </a:rPr>
                <a:t>h</a:t>
              </a:r>
              <a:r>
                <a:rPr lang="en-US" sz="3600" b="1" i="1" baseline="-25000" dirty="0">
                  <a:solidFill>
                    <a:srgbClr val="FFFF00"/>
                  </a:solidFill>
                </a:rPr>
                <a:t>a</a:t>
              </a:r>
              <a:endParaRPr lang="ru-RU" sz="3600" b="1" i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500034" y="3500438"/>
            <a:ext cx="4464050" cy="196977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длина стороны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высота проведенная к 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стороне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Прямоугольный треугольник 8"/>
          <p:cNvSpPr/>
          <p:nvPr/>
        </p:nvSpPr>
        <p:spPr>
          <a:xfrm flipH="1">
            <a:off x="4594212" y="1365229"/>
            <a:ext cx="1285884" cy="2159000"/>
          </a:xfrm>
          <a:prstGeom prst="rtTriangl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0095" y="1365229"/>
            <a:ext cx="2897185" cy="215900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315634" y="3524229"/>
            <a:ext cx="18283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S</a:t>
            </a:r>
            <a:r>
              <a:rPr lang="ru-RU" sz="4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31632 2.59259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L -3.88889E-6 0.437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8" grpId="0" animBg="1"/>
      <p:bldP spid="18457" grpId="0"/>
      <p:bldP spid="9" grpId="0" animBg="1"/>
      <p:bldP spid="9" grpId="1" animBg="1"/>
      <p:bldP spid="9" grpId="2" animBg="1"/>
      <p:bldP spid="10" grpId="0" animBg="1"/>
      <p:bldP spid="10" grpId="1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071670" y="-357214"/>
            <a:ext cx="5786478" cy="212365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400" b="1" i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4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«Площадь параллелограмма»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497016" y="2011342"/>
            <a:ext cx="4211637" cy="2951163"/>
            <a:chOff x="4537076" y="428604"/>
            <a:chExt cx="4211637" cy="2951163"/>
          </a:xfrm>
        </p:grpSpPr>
        <p:sp>
          <p:nvSpPr>
            <p:cNvPr id="18448" name="AutoShape 16"/>
            <p:cNvSpPr>
              <a:spLocks noChangeArrowheads="1"/>
            </p:cNvSpPr>
            <p:nvPr/>
          </p:nvSpPr>
          <p:spPr bwMode="auto">
            <a:xfrm>
              <a:off x="4537076" y="428604"/>
              <a:ext cx="4211637" cy="2159000"/>
            </a:xfrm>
            <a:prstGeom prst="parallelogram">
              <a:avLst>
                <a:gd name="adj" fmla="val 5971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2" name="Group 21"/>
            <p:cNvGrpSpPr>
              <a:grpSpLocks/>
            </p:cNvGrpSpPr>
            <p:nvPr/>
          </p:nvGrpSpPr>
          <p:grpSpPr bwMode="auto">
            <a:xfrm>
              <a:off x="5708653" y="428604"/>
              <a:ext cx="935038" cy="2951163"/>
              <a:chOff x="3833" y="164"/>
              <a:chExt cx="589" cy="1859"/>
            </a:xfrm>
          </p:grpSpPr>
          <p:sp>
            <p:nvSpPr>
              <p:cNvPr id="18454" name="Text Box 22"/>
              <p:cNvSpPr txBox="1">
                <a:spLocks noChangeArrowheads="1"/>
              </p:cNvSpPr>
              <p:nvPr/>
            </p:nvSpPr>
            <p:spPr bwMode="auto">
              <a:xfrm>
                <a:off x="3833" y="1616"/>
                <a:ext cx="352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ru-RU" sz="3600" b="1" dirty="0"/>
                  <a:t>а</a:t>
                </a:r>
              </a:p>
            </p:txBody>
          </p:sp>
          <p:sp>
            <p:nvSpPr>
              <p:cNvPr id="18455" name="Line 23"/>
              <p:cNvSpPr>
                <a:spLocks noChangeShapeType="1"/>
              </p:cNvSpPr>
              <p:nvPr/>
            </p:nvSpPr>
            <p:spPr bwMode="auto">
              <a:xfrm>
                <a:off x="3923" y="164"/>
                <a:ext cx="0" cy="1360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8456" name="Text Box 24"/>
              <p:cNvSpPr txBox="1">
                <a:spLocks noChangeArrowheads="1"/>
              </p:cNvSpPr>
              <p:nvPr/>
            </p:nvSpPr>
            <p:spPr bwMode="auto">
              <a:xfrm>
                <a:off x="3923" y="754"/>
                <a:ext cx="499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3600" b="1" i="1" dirty="0">
                    <a:solidFill>
                      <a:srgbClr val="FFFF00"/>
                    </a:solidFill>
                  </a:rPr>
                  <a:t>h</a:t>
                </a:r>
                <a:r>
                  <a:rPr lang="en-US" sz="3600" b="1" i="1" baseline="-25000" dirty="0">
                    <a:solidFill>
                      <a:srgbClr val="FFFF00"/>
                    </a:solidFill>
                  </a:rPr>
                  <a:t>a</a:t>
                </a:r>
                <a:endParaRPr lang="ru-RU" sz="3600" b="1" i="1" dirty="0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4071934" y="4485323"/>
            <a:ext cx="4464050" cy="196977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длина стороны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</a:t>
            </a:r>
            <a:r>
              <a:rPr lang="ru-R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высота проведенная к 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стороне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25515" y="4962504"/>
          <a:ext cx="2774253" cy="1109701"/>
        </p:xfrm>
        <a:graphic>
          <a:graphicData uri="http://schemas.openxmlformats.org/presentationml/2006/ole">
            <p:oleObj spid="_x0000_s25602" name="Формула" r:id="rId4" imgW="5713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5580063" y="692150"/>
            <a:ext cx="2592387" cy="707886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</a:rPr>
              <a:t>S</a:t>
            </a:r>
            <a:r>
              <a:rPr lang="ru-RU" sz="4000" b="1" baseline="-25000" dirty="0" smtClean="0">
                <a:solidFill>
                  <a:srgbClr val="0000FF"/>
                </a:solidFill>
              </a:rPr>
              <a:t>парал</a:t>
            </a:r>
            <a:r>
              <a:rPr lang="ru-RU" sz="4000" b="1" dirty="0" smtClean="0">
                <a:solidFill>
                  <a:srgbClr val="0000FF"/>
                </a:solidFill>
              </a:rPr>
              <a:t>=а</a:t>
            </a:r>
            <a:r>
              <a:rPr lang="en-US" sz="4000" b="1" dirty="0">
                <a:solidFill>
                  <a:srgbClr val="0000FF"/>
                </a:solidFill>
                <a:cs typeface="Arial" charset="0"/>
              </a:rPr>
              <a:t>·h</a:t>
            </a:r>
            <a:r>
              <a:rPr lang="en-US" sz="4000" b="1" baseline="-25000" dirty="0">
                <a:solidFill>
                  <a:srgbClr val="0000FF"/>
                </a:solidFill>
                <a:cs typeface="Arial" charset="0"/>
              </a:rPr>
              <a:t>a</a:t>
            </a:r>
            <a:endParaRPr lang="en-US" sz="40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5580063" y="1773238"/>
            <a:ext cx="2592388" cy="707886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</a:rPr>
              <a:t>S</a:t>
            </a:r>
            <a:r>
              <a:rPr lang="ru-RU" sz="4000" b="1" baseline="-25000" dirty="0" smtClean="0">
                <a:solidFill>
                  <a:srgbClr val="0000FF"/>
                </a:solidFill>
              </a:rPr>
              <a:t>парал</a:t>
            </a:r>
            <a:r>
              <a:rPr lang="ru-RU" sz="4000" b="1" dirty="0" smtClean="0">
                <a:solidFill>
                  <a:srgbClr val="0000FF"/>
                </a:solidFill>
              </a:rPr>
              <a:t>=</a:t>
            </a:r>
            <a:r>
              <a:rPr lang="en-US" sz="4000" b="1" dirty="0">
                <a:solidFill>
                  <a:srgbClr val="0000FF"/>
                </a:solidFill>
              </a:rPr>
              <a:t>b</a:t>
            </a:r>
            <a:r>
              <a:rPr lang="en-US" sz="4000" b="1" dirty="0">
                <a:solidFill>
                  <a:srgbClr val="0000FF"/>
                </a:solidFill>
                <a:cs typeface="Arial" charset="0"/>
              </a:rPr>
              <a:t>·h</a:t>
            </a:r>
            <a:r>
              <a:rPr lang="en-US" sz="4000" b="1" baseline="-25000" dirty="0">
                <a:solidFill>
                  <a:srgbClr val="0000FF"/>
                </a:solidFill>
                <a:cs typeface="Arial" charset="0"/>
              </a:rPr>
              <a:t>b</a:t>
            </a:r>
            <a:endParaRPr lang="en-US" sz="40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395288" y="3500438"/>
            <a:ext cx="7272337" cy="258532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dirty="0"/>
              <a:t>Устно: 1) Найдите </a:t>
            </a:r>
            <a:r>
              <a:rPr lang="en-US" sz="3600" dirty="0"/>
              <a:t>S</a:t>
            </a:r>
            <a:r>
              <a:rPr lang="ru-RU" sz="3600" dirty="0"/>
              <a:t>, если </a:t>
            </a:r>
            <a:r>
              <a:rPr lang="ru-RU" sz="3600" i="1" dirty="0"/>
              <a:t>а </a:t>
            </a:r>
            <a:r>
              <a:rPr lang="ru-RU" sz="3600" dirty="0"/>
              <a:t>= 15 см, </a:t>
            </a:r>
            <a:r>
              <a:rPr lang="en-US" sz="3600" dirty="0" smtClean="0"/>
              <a:t>                                                       		h</a:t>
            </a:r>
            <a:r>
              <a:rPr lang="en-US" sz="3600" baseline="-25000" dirty="0" smtClean="0"/>
              <a:t>a</a:t>
            </a:r>
            <a:r>
              <a:rPr lang="en-US" sz="3600" dirty="0" smtClean="0"/>
              <a:t> </a:t>
            </a:r>
            <a:r>
              <a:rPr lang="en-US" sz="3600" dirty="0"/>
              <a:t>= 12 </a:t>
            </a:r>
            <a:r>
              <a:rPr lang="ru-RU" sz="3600" dirty="0"/>
              <a:t>см.</a:t>
            </a:r>
          </a:p>
          <a:p>
            <a:pPr algn="l">
              <a:spcBef>
                <a:spcPct val="50000"/>
              </a:spcBef>
            </a:pPr>
            <a:r>
              <a:rPr lang="ru-RU" sz="3600" dirty="0"/>
              <a:t>            2) Пусть  </a:t>
            </a:r>
            <a:r>
              <a:rPr lang="en-US" sz="3600" dirty="0"/>
              <a:t>S = 34 </a:t>
            </a:r>
            <a:r>
              <a:rPr lang="ru-RU" sz="3600" dirty="0"/>
              <a:t>см</a:t>
            </a:r>
            <a:r>
              <a:rPr lang="ru-RU" sz="3600" baseline="30000" dirty="0"/>
              <a:t>2</a:t>
            </a:r>
            <a:r>
              <a:rPr lang="ru-RU" sz="3600" dirty="0"/>
              <a:t>, </a:t>
            </a:r>
            <a:r>
              <a:rPr lang="en-US" sz="3600" dirty="0"/>
              <a:t>h</a:t>
            </a:r>
            <a:r>
              <a:rPr lang="en-US" sz="3600" baseline="-25000" dirty="0"/>
              <a:t>b</a:t>
            </a:r>
            <a:r>
              <a:rPr lang="en-US" sz="3600" dirty="0"/>
              <a:t> </a:t>
            </a:r>
            <a:r>
              <a:rPr lang="en-US" sz="3600" dirty="0" smtClean="0"/>
              <a:t>=8,5</a:t>
            </a:r>
            <a:r>
              <a:rPr lang="ru-RU" sz="3600" dirty="0" smtClean="0"/>
              <a:t>см, </a:t>
            </a:r>
            <a:r>
              <a:rPr lang="en-US" sz="3600" dirty="0" smtClean="0"/>
              <a:t>		</a:t>
            </a:r>
            <a:r>
              <a:rPr lang="ru-RU" sz="3600" dirty="0" smtClean="0"/>
              <a:t>найдите </a:t>
            </a:r>
            <a:r>
              <a:rPr lang="en-US" sz="3600" i="1" dirty="0"/>
              <a:t>b</a:t>
            </a:r>
            <a:r>
              <a:rPr lang="ru-RU" sz="3600" dirty="0"/>
              <a:t>.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68313" y="549275"/>
            <a:ext cx="4211637" cy="2762250"/>
            <a:chOff x="3107" y="164"/>
            <a:chExt cx="2653" cy="1740"/>
          </a:xfrm>
          <a:solidFill>
            <a:srgbClr val="92D050"/>
          </a:solidFill>
        </p:grpSpPr>
        <p:sp>
          <p:nvSpPr>
            <p:cNvPr id="38928" name="AutoShape 16"/>
            <p:cNvSpPr>
              <a:spLocks noChangeArrowheads="1"/>
            </p:cNvSpPr>
            <p:nvPr/>
          </p:nvSpPr>
          <p:spPr bwMode="auto">
            <a:xfrm>
              <a:off x="3107" y="164"/>
              <a:ext cx="2653" cy="1360"/>
            </a:xfrm>
            <a:prstGeom prst="parallelogram">
              <a:avLst>
                <a:gd name="adj" fmla="val 59714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3833" y="164"/>
              <a:ext cx="1088" cy="1740"/>
              <a:chOff x="3833" y="164"/>
              <a:chExt cx="1088" cy="1740"/>
            </a:xfrm>
            <a:grpFill/>
          </p:grpSpPr>
          <p:sp>
            <p:nvSpPr>
              <p:cNvPr id="38930" name="Text Box 18"/>
              <p:cNvSpPr txBox="1">
                <a:spLocks noChangeArrowheads="1"/>
              </p:cNvSpPr>
              <p:nvPr/>
            </p:nvSpPr>
            <p:spPr bwMode="auto">
              <a:xfrm>
                <a:off x="3833" y="1616"/>
                <a:ext cx="10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ru-RU" sz="2400" b="1" i="1" dirty="0"/>
                  <a:t>а</a:t>
                </a:r>
              </a:p>
            </p:txBody>
          </p:sp>
          <p:sp>
            <p:nvSpPr>
              <p:cNvPr id="38931" name="Line 19"/>
              <p:cNvSpPr>
                <a:spLocks noChangeShapeType="1"/>
              </p:cNvSpPr>
              <p:nvPr/>
            </p:nvSpPr>
            <p:spPr bwMode="auto">
              <a:xfrm>
                <a:off x="3923" y="164"/>
                <a:ext cx="0" cy="1360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932" name="Text Box 20"/>
              <p:cNvSpPr txBox="1">
                <a:spLocks noChangeArrowheads="1"/>
              </p:cNvSpPr>
              <p:nvPr/>
            </p:nvSpPr>
            <p:spPr bwMode="auto">
              <a:xfrm>
                <a:off x="3923" y="754"/>
                <a:ext cx="499" cy="2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400" b="1" i="1" dirty="0"/>
                  <a:t>h</a:t>
                </a:r>
                <a:r>
                  <a:rPr lang="en-US" sz="2400" b="1" i="1" baseline="-25000" dirty="0"/>
                  <a:t>a</a:t>
                </a:r>
                <a:endParaRPr lang="ru-RU" sz="2400" b="1" i="1" dirty="0"/>
              </a:p>
            </p:txBody>
          </p:sp>
        </p:grpSp>
      </p:grp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4284663" y="1341438"/>
            <a:ext cx="503237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/>
              <a:t>b</a:t>
            </a:r>
            <a:endParaRPr lang="ru-RU" sz="2400" b="1" i="1" dirty="0"/>
          </a:p>
        </p:txBody>
      </p:sp>
      <p:sp>
        <p:nvSpPr>
          <p:cNvPr id="38941" name="Line 29"/>
          <p:cNvSpPr>
            <a:spLocks noChangeShapeType="1"/>
          </p:cNvSpPr>
          <p:nvPr/>
        </p:nvSpPr>
        <p:spPr bwMode="auto">
          <a:xfrm>
            <a:off x="1763713" y="549275"/>
            <a:ext cx="2303462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2987675" y="692150"/>
            <a:ext cx="6477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h</a:t>
            </a:r>
            <a:r>
              <a:rPr lang="en-US" sz="2400" b="1" baseline="-25000" dirty="0"/>
              <a:t>b</a:t>
            </a:r>
            <a:endParaRPr lang="ru-RU" sz="2400" b="1" dirty="0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1547813" y="2492375"/>
            <a:ext cx="215900" cy="215900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767138" y="1484313"/>
            <a:ext cx="157162" cy="227012"/>
            <a:chOff x="2373" y="935"/>
            <a:chExt cx="99" cy="143"/>
          </a:xfrm>
        </p:grpSpPr>
        <p:sp>
          <p:nvSpPr>
            <p:cNvPr id="38948" name="Line 36"/>
            <p:cNvSpPr>
              <a:spLocks noChangeShapeType="1"/>
            </p:cNvSpPr>
            <p:nvPr/>
          </p:nvSpPr>
          <p:spPr bwMode="auto">
            <a:xfrm flipH="1">
              <a:off x="2373" y="935"/>
              <a:ext cx="53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8949" name="Line 37"/>
            <p:cNvSpPr>
              <a:spLocks noChangeShapeType="1"/>
            </p:cNvSpPr>
            <p:nvPr/>
          </p:nvSpPr>
          <p:spPr bwMode="auto">
            <a:xfrm>
              <a:off x="2381" y="1026"/>
              <a:ext cx="91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924300" y="0"/>
            <a:ext cx="1628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Задача №</a:t>
            </a:r>
            <a:r>
              <a:rPr lang="en-US" sz="2400" dirty="0" smtClean="0"/>
              <a:t>4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8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8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3" grpId="0"/>
      <p:bldP spid="38940" grpId="0"/>
      <p:bldP spid="38941" grpId="0" animBg="1"/>
      <p:bldP spid="38942" grpId="0"/>
      <p:bldP spid="3894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309</Words>
  <Application>Microsoft Office PowerPoint</Application>
  <PresentationFormat>Экран (4:3)</PresentationFormat>
  <Paragraphs>127</Paragraphs>
  <Slides>12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Формула</vt:lpstr>
      <vt:lpstr>Слайд 1</vt:lpstr>
      <vt:lpstr>Известные формулы</vt:lpstr>
      <vt:lpstr>Слайд 3</vt:lpstr>
      <vt:lpstr>Задача №1</vt:lpstr>
      <vt:lpstr>Задача №2</vt:lpstr>
      <vt:lpstr>Задача №3</vt:lpstr>
      <vt:lpstr>Слайд 7</vt:lpstr>
      <vt:lpstr>Слайд 8</vt:lpstr>
      <vt:lpstr>Слайд 9</vt:lpstr>
      <vt:lpstr>Домашняя работа</vt:lpstr>
      <vt:lpstr>Слайд 11</vt:lpstr>
      <vt:lpstr>Слайд 12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91</cp:revision>
  <dcterms:created xsi:type="dcterms:W3CDTF">2009-02-03T14:26:19Z</dcterms:created>
  <dcterms:modified xsi:type="dcterms:W3CDTF">2012-01-13T10:19:28Z</dcterms:modified>
</cp:coreProperties>
</file>