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8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32787"/>
    <p:restoredTop sz="90929"/>
  </p:normalViewPr>
  <p:slideViewPr>
    <p:cSldViewPr>
      <p:cViewPr varScale="1">
        <p:scale>
          <a:sx n="66" d="100"/>
          <a:sy n="66" d="100"/>
        </p:scale>
        <p:origin x="-67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1524000"/>
            <a:ext cx="72390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5814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818977-59F3-4BA3-8458-3019628FFE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27B655-1BDB-4FA1-BF52-C2C2AD4424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06DF31-93AB-4894-AC29-CE5C561270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BCBEE9-30DA-4A9E-8D36-FB16F70196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0D0116-BBB9-4458-98A8-11E297689F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3C5815-E254-4115-819C-E0228DF58D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3723F9-BF9A-4226-9C3A-570EF7A58E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FF9239-CDFC-40D7-AB6B-8294692529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52454A-989C-4E33-A967-F835E24728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ACCEA6-85EA-4E0A-ABF8-4A4E651966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E18E8A-06F1-4092-839B-51C606E88B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E6192A9D-E1AF-41FA-BD68-BB16B6F82F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v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65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65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65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65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65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1066800" y="381000"/>
            <a:ext cx="7086600" cy="616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800">
                <a:cs typeface="Times New Roman" pitchFamily="18" charset="0"/>
              </a:rPr>
              <a:t>МОУ Петропавловская средняя общеобразовательная агропрофилированная  школа</a:t>
            </a:r>
            <a:endParaRPr lang="ru-RU" sz="1800" b="1">
              <a:cs typeface="Times New Roman" pitchFamily="18" charset="0"/>
            </a:endParaRPr>
          </a:p>
          <a:p>
            <a:pPr algn="r"/>
            <a:r>
              <a:rPr lang="ru-RU" sz="1800">
                <a:cs typeface="Times New Roman" pitchFamily="18" charset="0"/>
              </a:rPr>
              <a:t>                                                       </a:t>
            </a:r>
            <a:r>
              <a:rPr lang="ru-RU" sz="1400">
                <a:cs typeface="Times New Roman" pitchFamily="18" charset="0"/>
              </a:rPr>
              <a:t>Программа утверждена методическим объединением учителей</a:t>
            </a:r>
          </a:p>
          <a:p>
            <a:pPr algn="r"/>
            <a:r>
              <a:rPr lang="ru-RU" sz="1400">
                <a:cs typeface="Times New Roman" pitchFamily="18" charset="0"/>
              </a:rPr>
              <a:t> естественно математического цикла                                          </a:t>
            </a:r>
          </a:p>
          <a:p>
            <a:pPr algn="r"/>
            <a:r>
              <a:rPr lang="ru-RU" sz="1400">
                <a:cs typeface="Times New Roman" pitchFamily="18" charset="0"/>
              </a:rPr>
              <a:t>Петропавловской школы</a:t>
            </a:r>
          </a:p>
          <a:p>
            <a:pPr algn="ctr"/>
            <a:r>
              <a:rPr lang="ru-RU" sz="1100">
                <a:cs typeface="Times New Roman" pitchFamily="18" charset="0"/>
              </a:rPr>
              <a:t> </a:t>
            </a:r>
          </a:p>
          <a:p>
            <a:pPr algn="ctr"/>
            <a:r>
              <a:rPr lang="ru-RU" sz="1100">
                <a:cs typeface="Times New Roman" pitchFamily="18" charset="0"/>
              </a:rPr>
              <a:t> </a:t>
            </a:r>
          </a:p>
          <a:p>
            <a:pPr algn="ctr"/>
            <a:r>
              <a:rPr lang="ru-RU" sz="2000" b="1">
                <a:cs typeface="Times New Roman" pitchFamily="18" charset="0"/>
              </a:rPr>
              <a:t>Элементы комбинаторики и знакомства с  теорией вероятностей</a:t>
            </a:r>
            <a:r>
              <a:rPr lang="ru-RU" sz="1100">
                <a:cs typeface="Times New Roman" pitchFamily="18" charset="0"/>
              </a:rPr>
              <a:t>.</a:t>
            </a:r>
          </a:p>
          <a:p>
            <a:pPr algn="ctr"/>
            <a:r>
              <a:rPr lang="ru-RU" sz="1100">
                <a:cs typeface="Times New Roman" pitchFamily="18" charset="0"/>
              </a:rPr>
              <a:t> </a:t>
            </a:r>
          </a:p>
          <a:p>
            <a:pPr algn="ctr"/>
            <a:r>
              <a:rPr lang="ru-RU" sz="1600">
                <a:cs typeface="Times New Roman" pitchFamily="18" charset="0"/>
              </a:rPr>
              <a:t>Программа элективного курса для 10 класса.</a:t>
            </a:r>
          </a:p>
          <a:p>
            <a:pPr algn="ctr"/>
            <a:r>
              <a:rPr lang="ru-RU" sz="1600">
                <a:cs typeface="Times New Roman" pitchFamily="18" charset="0"/>
              </a:rPr>
              <a:t> </a:t>
            </a:r>
          </a:p>
          <a:p>
            <a:pPr algn="ctr"/>
            <a:r>
              <a:rPr lang="ru-RU" sz="1100">
                <a:cs typeface="Times New Roman" pitchFamily="18" charset="0"/>
              </a:rPr>
              <a:t> </a:t>
            </a:r>
          </a:p>
          <a:p>
            <a:pPr algn="ctr"/>
            <a:r>
              <a:rPr lang="ru-RU" sz="1100">
                <a:cs typeface="Times New Roman" pitchFamily="18" charset="0"/>
              </a:rPr>
              <a:t> </a:t>
            </a:r>
          </a:p>
          <a:p>
            <a:pPr algn="r"/>
            <a:r>
              <a:rPr lang="ru-RU" sz="1100">
                <a:cs typeface="Times New Roman" pitchFamily="18" charset="0"/>
              </a:rPr>
              <a:t>                                   </a:t>
            </a:r>
            <a:r>
              <a:rPr lang="ru-RU" sz="1800">
                <a:cs typeface="Times New Roman" pitchFamily="18" charset="0"/>
              </a:rPr>
              <a:t>Н.Н. Попова учитель математики </a:t>
            </a:r>
            <a:endParaRPr lang="ru-RU" sz="1800"/>
          </a:p>
          <a:p>
            <a:pPr algn="r"/>
            <a:r>
              <a:rPr lang="ru-RU" sz="1800">
                <a:cs typeface="Times New Roman" pitchFamily="18" charset="0"/>
              </a:rPr>
              <a:t>Петропавловской школы.</a:t>
            </a:r>
          </a:p>
          <a:p>
            <a:pPr algn="r"/>
            <a:r>
              <a:rPr lang="ru-RU" sz="1100">
                <a:cs typeface="Times New Roman" pitchFamily="18" charset="0"/>
              </a:rPr>
              <a:t> </a:t>
            </a:r>
          </a:p>
          <a:p>
            <a:pPr algn="r"/>
            <a:r>
              <a:rPr lang="ru-RU" sz="1100">
                <a:cs typeface="Times New Roman" pitchFamily="18" charset="0"/>
              </a:rPr>
              <a:t> </a:t>
            </a:r>
          </a:p>
          <a:p>
            <a:pPr algn="r"/>
            <a:r>
              <a:rPr lang="ru-RU" sz="1100">
                <a:cs typeface="Times New Roman" pitchFamily="18" charset="0"/>
              </a:rPr>
              <a:t> </a:t>
            </a:r>
          </a:p>
          <a:p>
            <a:pPr algn="r"/>
            <a:r>
              <a:rPr lang="ru-RU" sz="1100">
                <a:cs typeface="Times New Roman" pitchFamily="18" charset="0"/>
              </a:rPr>
              <a:t> </a:t>
            </a:r>
          </a:p>
          <a:p>
            <a:pPr algn="r"/>
            <a:r>
              <a:rPr lang="ru-RU" sz="1100">
                <a:cs typeface="Times New Roman" pitchFamily="18" charset="0"/>
              </a:rPr>
              <a:t> </a:t>
            </a:r>
          </a:p>
          <a:p>
            <a:pPr algn="r"/>
            <a:r>
              <a:rPr lang="ru-RU" sz="1100">
                <a:cs typeface="Times New Roman" pitchFamily="18" charset="0"/>
              </a:rPr>
              <a:t> </a:t>
            </a:r>
          </a:p>
          <a:p>
            <a:pPr algn="r"/>
            <a:r>
              <a:rPr lang="ru-RU" sz="1100">
                <a:cs typeface="Times New Roman" pitchFamily="18" charset="0"/>
              </a:rPr>
              <a:t> </a:t>
            </a:r>
          </a:p>
          <a:p>
            <a:pPr algn="r"/>
            <a:r>
              <a:rPr lang="ru-RU" sz="1100">
                <a:cs typeface="Times New Roman" pitchFamily="18" charset="0"/>
              </a:rPr>
              <a:t> </a:t>
            </a:r>
          </a:p>
          <a:p>
            <a:pPr algn="r"/>
            <a:r>
              <a:rPr lang="ru-RU" sz="1100">
                <a:cs typeface="Times New Roman" pitchFamily="18" charset="0"/>
              </a:rPr>
              <a:t> </a:t>
            </a:r>
          </a:p>
          <a:p>
            <a:pPr algn="r"/>
            <a:r>
              <a:rPr lang="ru-RU" sz="1100">
                <a:cs typeface="Times New Roman" pitchFamily="18" charset="0"/>
              </a:rPr>
              <a:t> </a:t>
            </a:r>
          </a:p>
          <a:p>
            <a:pPr algn="ctr"/>
            <a:r>
              <a:rPr lang="ru-RU" sz="1100">
                <a:cs typeface="Times New Roman" pitchFamily="18" charset="0"/>
              </a:rPr>
              <a:t> </a:t>
            </a:r>
          </a:p>
          <a:p>
            <a:pPr algn="ctr"/>
            <a:r>
              <a:rPr lang="ru-RU" sz="1800">
                <a:cs typeface="Times New Roman" pitchFamily="18" charset="0"/>
              </a:rPr>
              <a:t>Петропавловск 2006 г.</a:t>
            </a:r>
            <a:r>
              <a:rPr lang="ru-RU" sz="1800"/>
              <a:t> 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1143000" y="304800"/>
            <a:ext cx="6858000" cy="521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ru-RU" sz="1200" b="1">
                <a:cs typeface="Times New Roman" pitchFamily="18" charset="0"/>
              </a:rPr>
              <a:t>Содержание.</a:t>
            </a:r>
            <a:endParaRPr lang="ru-RU" sz="1200">
              <a:cs typeface="Times New Roman" pitchFamily="18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ru-RU" sz="1200" b="1">
                <a:cs typeface="Times New Roman" pitchFamily="18" charset="0"/>
              </a:rPr>
              <a:t>Элементы комбинаторики.</a:t>
            </a:r>
            <a:r>
              <a:rPr lang="ru-RU" sz="1200" b="1"/>
              <a:t> 14 ч.</a:t>
            </a:r>
            <a:endParaRPr lang="ru-RU" sz="1200"/>
          </a:p>
          <a:p>
            <a:pPr eaLnBrk="0" hangingPunct="0">
              <a:spcBef>
                <a:spcPct val="50000"/>
              </a:spcBef>
            </a:pPr>
            <a:r>
              <a:rPr lang="ru-RU" sz="1200">
                <a:cs typeface="Times New Roman" pitchFamily="18" charset="0"/>
              </a:rPr>
              <a:t>Тема 1. Комбинаторные задачи на составление всевозможных комбинаций из указанного числа предметов, из указанных цифр. Правило умножения. Задачи на правило умножения. Что такое комбинаторика и комбинаторные задачи. </a:t>
            </a:r>
          </a:p>
          <a:p>
            <a:pPr eaLnBrk="0" hangingPunct="0">
              <a:spcBef>
                <a:spcPct val="50000"/>
              </a:spcBef>
            </a:pPr>
            <a:r>
              <a:rPr lang="ru-RU" sz="1200">
                <a:cs typeface="Times New Roman" pitchFamily="18" charset="0"/>
              </a:rPr>
              <a:t>Тема 2. Перестановки. Определение перестановок. Задачи на перестановки. Формула числа перестановок. </a:t>
            </a:r>
          </a:p>
          <a:p>
            <a:pPr eaLnBrk="0" hangingPunct="0">
              <a:spcBef>
                <a:spcPct val="50000"/>
              </a:spcBef>
            </a:pPr>
            <a:r>
              <a:rPr lang="ru-RU" sz="1200">
                <a:cs typeface="Times New Roman" pitchFamily="18" charset="0"/>
              </a:rPr>
              <a:t>         Тема 3. Размещения ( размещения без повторений).  Определение размещений. Формула для вычислений числа размещений. Задачи на размещения.</a:t>
            </a:r>
          </a:p>
          <a:p>
            <a:pPr eaLnBrk="0" hangingPunct="0">
              <a:spcBef>
                <a:spcPct val="50000"/>
              </a:spcBef>
            </a:pPr>
            <a:r>
              <a:rPr lang="ru-RU" sz="1200">
                <a:cs typeface="Times New Roman" pitchFamily="18" charset="0"/>
              </a:rPr>
              <a:t> Размещения с повторениями.  Определение кортежа стр. 214 учебника Виленкина. Упорядоченные кортежи. Определение  размещений с повторениями стр. 226 учебника Виленкина. Формула размещений с повторениями.   </a:t>
            </a:r>
          </a:p>
          <a:p>
            <a:pPr eaLnBrk="0" hangingPunct="0">
              <a:spcBef>
                <a:spcPct val="50000"/>
              </a:spcBef>
            </a:pPr>
            <a:r>
              <a:rPr lang="ru-RU" sz="1200">
                <a:cs typeface="Times New Roman" pitchFamily="18" charset="0"/>
              </a:rPr>
              <a:t>Тема 4 Сочетания и их свойства. Определение. Формула числа сочетаний. Решение задач.</a:t>
            </a:r>
          </a:p>
          <a:p>
            <a:pPr eaLnBrk="0" hangingPunct="0">
              <a:spcBef>
                <a:spcPct val="50000"/>
              </a:spcBef>
            </a:pPr>
            <a:r>
              <a:rPr lang="ru-RU" sz="1200">
                <a:cs typeface="Times New Roman" pitchFamily="18" charset="0"/>
              </a:rPr>
              <a:t>Тема 5 Биномиальная формула Ньютона. Повторение формул квадрата и куба суммы. Вывод с использованием известных формул для четвертой и пятой степени суммы бинома. Знакомство с треугольником Паскаля.  Биномиальные коэффициенты. Формула бинома Ньютона. Упражнения на применение формулы.</a:t>
            </a:r>
          </a:p>
          <a:p>
            <a:pPr eaLnBrk="0" hangingPunct="0">
              <a:spcBef>
                <a:spcPct val="50000"/>
              </a:spcBef>
            </a:pPr>
            <a:r>
              <a:rPr lang="ru-RU" sz="1200">
                <a:cs typeface="Times New Roman" pitchFamily="18" charset="0"/>
              </a:rPr>
              <a:t>Тема 6 Практикум по решению задач. Решение задач на применение изученных формул.</a:t>
            </a:r>
          </a:p>
          <a:p>
            <a:pPr eaLnBrk="0" hangingPunct="0">
              <a:spcBef>
                <a:spcPct val="50000"/>
              </a:spcBef>
            </a:pPr>
            <a:r>
              <a:rPr lang="ru-RU" sz="1200">
                <a:cs typeface="Times New Roman" pitchFamily="18" charset="0"/>
              </a:rPr>
              <a:t>Тема 7.  Проверь себя. Контрольная работа.  </a:t>
            </a:r>
          </a:p>
          <a:p>
            <a:pPr eaLnBrk="0" hangingPunct="0">
              <a:spcBef>
                <a:spcPct val="50000"/>
              </a:spcBef>
            </a:pPr>
            <a:r>
              <a:rPr lang="ru-RU" sz="1200">
                <a:cs typeface="Times New Roman" pitchFamily="18" charset="0"/>
              </a:rPr>
              <a:t>Тема 8 История возникновения комбинаторики. Заслушивание сообщений на эту тему.</a:t>
            </a:r>
          </a:p>
          <a:p>
            <a:pPr eaLnBrk="0" hangingPunct="0">
              <a:spcBef>
                <a:spcPct val="50000"/>
              </a:spcBef>
            </a:pPr>
            <a:r>
              <a:rPr lang="ru-RU" sz="1200">
                <a:cs typeface="Times New Roman" pitchFamily="18" charset="0"/>
              </a:rPr>
              <a:t> </a:t>
            </a:r>
          </a:p>
          <a:p>
            <a:pPr eaLnBrk="0" hangingPunct="0">
              <a:spcBef>
                <a:spcPct val="50000"/>
              </a:spcBef>
            </a:pPr>
            <a:r>
              <a:rPr lang="ru-RU" sz="1200">
                <a:cs typeface="Times New Roman" pitchFamily="18" charset="0"/>
              </a:rPr>
              <a:t> 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762000" y="990600"/>
            <a:ext cx="7772400" cy="565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ru-RU" sz="1200" b="1"/>
              <a:t> </a:t>
            </a:r>
            <a:r>
              <a:rPr lang="ru-RU" sz="1200">
                <a:cs typeface="Times New Roman" pitchFamily="18" charset="0"/>
              </a:rPr>
              <a:t>. </a:t>
            </a:r>
          </a:p>
          <a:p>
            <a:pPr algn="ctr" eaLnBrk="0" hangingPunct="0">
              <a:spcBef>
                <a:spcPct val="50000"/>
              </a:spcBef>
            </a:pPr>
            <a:r>
              <a:rPr lang="ru-RU" sz="1600" b="1">
                <a:cs typeface="Times New Roman" pitchFamily="18" charset="0"/>
              </a:rPr>
              <a:t>Знакомство с вероятностью</a:t>
            </a:r>
            <a:r>
              <a:rPr lang="ru-RU" sz="1600" b="1"/>
              <a:t> 10 ч</a:t>
            </a:r>
            <a:endParaRPr lang="ru-RU" sz="1600"/>
          </a:p>
          <a:p>
            <a:pPr eaLnBrk="0" hangingPunct="0">
              <a:spcBef>
                <a:spcPct val="50000"/>
              </a:spcBef>
            </a:pPr>
            <a:r>
              <a:rPr lang="ru-RU" sz="1600" b="1">
                <a:cs typeface="Times New Roman" pitchFamily="18" charset="0"/>
              </a:rPr>
              <a:t> </a:t>
            </a:r>
            <a:r>
              <a:rPr lang="ru-RU" sz="1600">
                <a:cs typeface="Times New Roman" pitchFamily="18" charset="0"/>
              </a:rPr>
              <a:t>Тема 1  Вероятность события.    Основная задача теории вероятности - установление и математическое исследование закономерностей массовых случайных явлений. Относительная частота событий.</a:t>
            </a:r>
          </a:p>
          <a:p>
            <a:pPr eaLnBrk="0" hangingPunct="0">
              <a:spcBef>
                <a:spcPct val="50000"/>
              </a:spcBef>
            </a:pPr>
            <a:r>
              <a:rPr lang="ru-RU" sz="1600">
                <a:cs typeface="Times New Roman" pitchFamily="18" charset="0"/>
              </a:rPr>
              <a:t> Случайные события. Достоверные события несовместимые события. Элементарные события. Формула вероятности события. Решение задач</a:t>
            </a:r>
          </a:p>
          <a:p>
            <a:pPr eaLnBrk="0" hangingPunct="0">
              <a:spcBef>
                <a:spcPct val="50000"/>
              </a:spcBef>
            </a:pPr>
            <a:r>
              <a:rPr lang="ru-RU" sz="1600">
                <a:cs typeface="Times New Roman" pitchFamily="18" charset="0"/>
              </a:rPr>
              <a:t>Тема 2 Сложение вероятностей. Сумма событий. Теорема появления одного из двух несовместных событий. Решение задач.</a:t>
            </a:r>
          </a:p>
          <a:p>
            <a:pPr eaLnBrk="0" hangingPunct="0">
              <a:spcBef>
                <a:spcPct val="50000"/>
              </a:spcBef>
            </a:pPr>
            <a:r>
              <a:rPr lang="ru-RU" sz="1600">
                <a:cs typeface="Times New Roman" pitchFamily="18" charset="0"/>
              </a:rPr>
              <a:t>Тема 4 Вероятность противоположного события. Определение. Теорема: сумма вероятностей противоположных событий равна 1. Решение задач.</a:t>
            </a:r>
          </a:p>
          <a:p>
            <a:pPr eaLnBrk="0" hangingPunct="0">
              <a:spcBef>
                <a:spcPct val="50000"/>
              </a:spcBef>
            </a:pPr>
            <a:r>
              <a:rPr lang="ru-RU" sz="1600">
                <a:cs typeface="Times New Roman" pitchFamily="18" charset="0"/>
              </a:rPr>
              <a:t>Тема 5 Условная вероятность. Определение произведения двух событий. Определение условной вероятности. Решение задач.</a:t>
            </a:r>
          </a:p>
          <a:p>
            <a:pPr eaLnBrk="0" hangingPunct="0">
              <a:spcBef>
                <a:spcPct val="50000"/>
              </a:spcBef>
            </a:pPr>
            <a:r>
              <a:rPr lang="ru-RU" sz="1600">
                <a:cs typeface="Times New Roman" pitchFamily="18" charset="0"/>
              </a:rPr>
              <a:t>Тема 6 Вероятность произведения независимых событий. Определение  независимости событий. Решение задач.</a:t>
            </a:r>
          </a:p>
          <a:p>
            <a:pPr eaLnBrk="0" hangingPunct="0">
              <a:spcBef>
                <a:spcPct val="50000"/>
              </a:spcBef>
            </a:pPr>
            <a:r>
              <a:rPr lang="ru-RU" sz="1600">
                <a:cs typeface="Times New Roman" pitchFamily="18" charset="0"/>
              </a:rPr>
              <a:t>Тема 7 Защита рефератов по теории вероятности. </a:t>
            </a:r>
          </a:p>
          <a:p>
            <a:pPr eaLnBrk="0" hangingPunct="0">
              <a:spcBef>
                <a:spcPct val="50000"/>
              </a:spcBef>
            </a:pPr>
            <a:r>
              <a:rPr lang="ru-RU" sz="1600">
                <a:cs typeface="Times New Roman" pitchFamily="18" charset="0"/>
              </a:rPr>
              <a:t>Тема 8 История теории вероятности. Сообщения учащихся по данной теме.</a:t>
            </a:r>
          </a:p>
          <a:p>
            <a:pPr eaLnBrk="0" hangingPunct="0">
              <a:spcBef>
                <a:spcPct val="50000"/>
              </a:spcBef>
            </a:pPr>
            <a:r>
              <a:rPr lang="ru-RU" sz="1600">
                <a:cs typeface="Times New Roman" pitchFamily="18" charset="0"/>
              </a:rPr>
              <a:t> 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304800" y="554038"/>
            <a:ext cx="8686800" cy="589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42900">
              <a:tabLst>
                <a:tab pos="571500" algn="l"/>
              </a:tabLst>
            </a:pPr>
            <a:r>
              <a:rPr lang="ru-RU" sz="1600">
                <a:cs typeface="Times New Roman" pitchFamily="18" charset="0"/>
              </a:rPr>
              <a:t>Литература для учителя: </a:t>
            </a:r>
          </a:p>
          <a:p>
            <a:pPr indent="342900" eaLnBrk="0" hangingPunct="0">
              <a:tabLst>
                <a:tab pos="571500" algn="l"/>
              </a:tabLst>
            </a:pPr>
            <a:r>
              <a:rPr lang="ru-RU" sz="1600">
                <a:cs typeface="Times New Roman" pitchFamily="18" charset="0"/>
              </a:rPr>
              <a:t>1.      Савельев Л.Я. Комбинаторика и вероятность. Новосибирск, «Наука». 1975</a:t>
            </a:r>
          </a:p>
          <a:p>
            <a:pPr indent="342900" eaLnBrk="0" hangingPunct="0">
              <a:tabLst>
                <a:tab pos="571500" algn="l"/>
              </a:tabLst>
            </a:pPr>
            <a:r>
              <a:rPr lang="ru-RU" sz="1600">
                <a:cs typeface="Times New Roman" pitchFamily="18" charset="0"/>
              </a:rPr>
              <a:t>2.      В.С. Лютикас  «Факультативный курс по математике: Теория вероятностей: учебное пособие для 9-11 классов.-М.: Просвещение 1990.</a:t>
            </a:r>
          </a:p>
          <a:p>
            <a:pPr indent="342900" eaLnBrk="0" hangingPunct="0">
              <a:tabLst>
                <a:tab pos="571500" algn="l"/>
              </a:tabLst>
            </a:pPr>
            <a:r>
              <a:rPr lang="ru-RU" sz="1600">
                <a:cs typeface="Times New Roman" pitchFamily="18" charset="0"/>
              </a:rPr>
              <a:t>3.      Избранные вопросы математики. 9 кл. Факультативный курс. - М.: Просвещение. 1979.</a:t>
            </a:r>
          </a:p>
          <a:p>
            <a:pPr indent="342900" eaLnBrk="0" hangingPunct="0">
              <a:tabLst>
                <a:tab pos="571500" algn="l"/>
              </a:tabLst>
            </a:pPr>
            <a:r>
              <a:rPr lang="ru-RU" sz="1600">
                <a:cs typeface="Times New Roman" pitchFamily="18" charset="0"/>
              </a:rPr>
              <a:t>4.      Алгебра и математический анализ. 11 класс.: Учебное пособие для шк. и кл. с углубленным изучением математики/ Н.Я. Виленкин, О.С. Ивашев-Мусатов, С.И. Шварцбурд - М.: Мнемозина, 2004.</a:t>
            </a:r>
          </a:p>
          <a:p>
            <a:pPr indent="342900" eaLnBrk="0" hangingPunct="0">
              <a:tabLst>
                <a:tab pos="571500" algn="l"/>
              </a:tabLst>
            </a:pPr>
            <a:r>
              <a:rPr lang="ru-RU" sz="1600">
                <a:cs typeface="Times New Roman" pitchFamily="18" charset="0"/>
              </a:rPr>
              <a:t>5.      Алгебра и начала анализа. 11 кл.: Учебник для общеобразовательных учреждений/ Ю.М. Колягин, Ю.В. Сидоров, М.В. Ткачева и другие - М.:Мнемозина, 2005 </a:t>
            </a:r>
          </a:p>
          <a:p>
            <a:pPr indent="342900" eaLnBrk="0" hangingPunct="0">
              <a:tabLst>
                <a:tab pos="571500" algn="l"/>
              </a:tabLst>
            </a:pPr>
            <a:r>
              <a:rPr lang="ru-RU" sz="1600">
                <a:cs typeface="Times New Roman" pitchFamily="18" charset="0"/>
              </a:rPr>
              <a:t>6.      Ю.М. Колягин, Г.Л. Луканкин. Основные понятия современного школьного курса математики. Пособие для учителя. М.:Просвещение. 1974</a:t>
            </a:r>
          </a:p>
          <a:p>
            <a:pPr indent="342900" eaLnBrk="0" hangingPunct="0">
              <a:tabLst>
                <a:tab pos="571500" algn="l"/>
              </a:tabLst>
            </a:pPr>
            <a:r>
              <a:rPr lang="ru-RU" sz="1600">
                <a:cs typeface="Times New Roman" pitchFamily="18" charset="0"/>
              </a:rPr>
              <a:t>7.      Журнал «Математика в школе»№4 2004 </a:t>
            </a:r>
          </a:p>
          <a:p>
            <a:pPr indent="342900" eaLnBrk="0" hangingPunct="0">
              <a:tabLst>
                <a:tab pos="571500" algn="l"/>
              </a:tabLst>
            </a:pPr>
            <a:r>
              <a:rPr lang="ru-RU" sz="1600">
                <a:cs typeface="Times New Roman" pitchFamily="18" charset="0"/>
              </a:rPr>
              <a:t> </a:t>
            </a:r>
          </a:p>
          <a:p>
            <a:pPr indent="342900" eaLnBrk="0" hangingPunct="0">
              <a:tabLst>
                <a:tab pos="571500" algn="l"/>
              </a:tabLst>
            </a:pPr>
            <a:r>
              <a:rPr lang="ru-RU" sz="1600">
                <a:cs typeface="Times New Roman" pitchFamily="18" charset="0"/>
              </a:rPr>
              <a:t>Литература для учащихся:</a:t>
            </a:r>
          </a:p>
          <a:p>
            <a:pPr indent="342900" eaLnBrk="0" hangingPunct="0">
              <a:tabLst>
                <a:tab pos="571500" algn="l"/>
              </a:tabLst>
            </a:pPr>
            <a:r>
              <a:rPr lang="ru-RU" sz="1600">
                <a:cs typeface="Times New Roman" pitchFamily="18" charset="0"/>
              </a:rPr>
              <a:t>1.      В.С. Лютикас  «Факультативный курс по математике: Теория вероятностей: учебное пособие для 9-11 классов.-М.: Просвещение 1990.</a:t>
            </a:r>
          </a:p>
          <a:p>
            <a:pPr indent="342900" eaLnBrk="0" hangingPunct="0">
              <a:tabLst>
                <a:tab pos="571500" algn="l"/>
              </a:tabLst>
            </a:pPr>
            <a:r>
              <a:rPr lang="ru-RU" sz="1600">
                <a:cs typeface="Times New Roman" pitchFamily="18" charset="0"/>
              </a:rPr>
              <a:t>2.      Избранные вопросы математики. 9 кл. Факультативный курс. - М.: Просвещение. 1979.</a:t>
            </a:r>
          </a:p>
          <a:p>
            <a:pPr indent="342900" eaLnBrk="0" hangingPunct="0">
              <a:tabLst>
                <a:tab pos="571500" algn="l"/>
              </a:tabLst>
            </a:pPr>
            <a:r>
              <a:rPr lang="ru-RU" sz="1600">
                <a:cs typeface="Times New Roman" pitchFamily="18" charset="0"/>
              </a:rPr>
              <a:t>3.      Алгебра и математический анализ. 11 класс.: Учебное пособие для шк. и кл. с углубленным изучением математики/ Н.Я. Виленкин, О.С. Ивашев-Мусатов, С.И. Шварцбурд - М.: Мнемозина, 2004</a:t>
            </a:r>
          </a:p>
          <a:p>
            <a:pPr indent="342900" eaLnBrk="0" hangingPunct="0">
              <a:tabLst>
                <a:tab pos="571500" algn="l"/>
              </a:tabLst>
            </a:pPr>
            <a:r>
              <a:rPr lang="ru-RU" sz="1600">
                <a:cs typeface="Times New Roman" pitchFamily="18" charset="0"/>
              </a:rPr>
              <a:t>4.      Алгебра и начала анализа. 11 кл.: Учебник для общеобразовательных учреждений/ Ю.М. Колягин, Ю.В. Сидоров, М.В. Ткачева и другие - М.:Мнемозина, 2005</a:t>
            </a:r>
            <a:r>
              <a:rPr lang="ru-RU" sz="1200">
                <a:cs typeface="Times New Roman" pitchFamily="18" charset="0"/>
              </a:rPr>
              <a:t>  </a:t>
            </a:r>
          </a:p>
          <a:p>
            <a:pPr indent="342900" algn="r" eaLnBrk="0" hangingPunct="0">
              <a:tabLst>
                <a:tab pos="571500" algn="l"/>
              </a:tabLst>
            </a:pPr>
            <a:r>
              <a:rPr lang="ru-RU" sz="1200">
                <a:cs typeface="Times New Roman" pitchFamily="18" charset="0"/>
              </a:rPr>
              <a:t>                                           </a:t>
            </a:r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57200" y="381000"/>
            <a:ext cx="8077200" cy="5675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/>
              <a:t>        </a:t>
            </a:r>
            <a:r>
              <a:rPr lang="ru-RU" sz="1800" b="1">
                <a:cs typeface="Times New Roman" pitchFamily="18" charset="0"/>
              </a:rPr>
              <a:t>1. Пояснительная записка</a:t>
            </a:r>
            <a:r>
              <a:rPr lang="ru-RU" sz="1800">
                <a:cs typeface="Times New Roman" pitchFamily="18" charset="0"/>
              </a:rPr>
              <a:t>.</a:t>
            </a:r>
          </a:p>
          <a:p>
            <a:pPr algn="just"/>
            <a:r>
              <a:rPr lang="ru-RU" sz="1800">
                <a:cs typeface="Times New Roman" pitchFamily="18" charset="0"/>
              </a:rPr>
              <a:t> Государственный стандарт, разработанный в 2004 году, предусматривает изучение элементов комбинаторики и теории вероятности. Значит, эти темы включаются в обязательное математическое образование школьников.  В  традиционных учебниках, по которым мы ведем преподавание, их нет. Количество часов на изучение математики не хватает (в нашей школе только 5 часов в неделю), поэтому изучение комбинаторики и теории вероятности на элективных курсах предлагается как один из выходов сложившейся ситуации в сельских школах с малым количеством часов на изучение математики. </a:t>
            </a:r>
          </a:p>
          <a:p>
            <a:pPr algn="just"/>
            <a:r>
              <a:rPr lang="ru-RU" sz="1800" b="1">
                <a:cs typeface="Times New Roman" pitchFamily="18" charset="0"/>
              </a:rPr>
              <a:t>Актуальность</a:t>
            </a:r>
            <a:r>
              <a:rPr lang="ru-RU" sz="1800">
                <a:cs typeface="Times New Roman" pitchFamily="18" charset="0"/>
              </a:rPr>
              <a:t> изучения данной темы заключается в том, что некоторые задачи, которые ставит перед нами реальная жизнь нельзя решить без знаний основ теории вероятности. Человечество еще в 18 веке обнаружило, что каждое случайное событие при неоднократном повторении подвластно объективному закону. Изучение  этих закономерностей и легло в основу теории вероятностей. Комбинаторика же является введением в теорию вероятностей. Методы комбинаторики помогают осуществить подсчет числа возможных и благоприятных исходов в разных конкретных ситуациях. Вероятностный и статистический метод применяется в самых разнообразных отраслях науки, техники и народного хозяйства.</a:t>
            </a:r>
          </a:p>
          <a:p>
            <a:endParaRPr lang="ru-RU" sz="1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533400" y="1066800"/>
            <a:ext cx="8229600" cy="3503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cs typeface="Times New Roman" pitchFamily="18" charset="0"/>
              </a:rPr>
              <a:t>Цель</a:t>
            </a:r>
            <a:r>
              <a:rPr lang="ru-RU" sz="3200">
                <a:cs typeface="Times New Roman" pitchFamily="18" charset="0"/>
              </a:rPr>
              <a:t>: помочь  учащимся   использовать приобретенные знания и умения для практической деятельности и повседневной жизни для: анализа реальных числовых данных, представленных в виде диаграмм и графиков, для анализа информации статистического характера.</a:t>
            </a:r>
            <a:r>
              <a:rPr lang="ru-RU" sz="3200"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685800" y="228600"/>
            <a:ext cx="7848600" cy="556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457200" algn="ctr">
              <a:tabLst>
                <a:tab pos="571500" algn="l"/>
              </a:tabLst>
            </a:pPr>
            <a:r>
              <a:rPr lang="ru-RU" b="1">
                <a:cs typeface="Times New Roman" pitchFamily="18" charset="0"/>
              </a:rPr>
              <a:t>Задачи</a:t>
            </a:r>
            <a:r>
              <a:rPr lang="ru-RU">
                <a:cs typeface="Times New Roman" pitchFamily="18" charset="0"/>
              </a:rPr>
              <a:t>: </a:t>
            </a:r>
          </a:p>
          <a:p>
            <a:pPr marL="228600" indent="-457200" algn="just" eaLnBrk="0" hangingPunct="0">
              <a:tabLst>
                <a:tab pos="571500" algn="l"/>
              </a:tabLst>
            </a:pPr>
            <a:r>
              <a:rPr lang="ru-RU">
                <a:cs typeface="Times New Roman" pitchFamily="18" charset="0"/>
              </a:rPr>
              <a:t>1.</a:t>
            </a:r>
            <a:r>
              <a:rPr lang="ru-RU"/>
              <a:t> </a:t>
            </a:r>
            <a:r>
              <a:rPr lang="ru-RU">
                <a:cs typeface="Times New Roman" pitchFamily="18" charset="0"/>
              </a:rPr>
              <a:t>Ознакомить учащихся с историей возникновения комбинаторики и теории вероятности.</a:t>
            </a:r>
          </a:p>
          <a:p>
            <a:pPr marL="228600" indent="-457200" algn="just" eaLnBrk="0" hangingPunct="0">
              <a:tabLst>
                <a:tab pos="571500" algn="l"/>
              </a:tabLst>
            </a:pPr>
            <a:r>
              <a:rPr lang="ru-RU">
                <a:cs typeface="Times New Roman" pitchFamily="18" charset="0"/>
              </a:rPr>
              <a:t>2.   Расширить  математический кругозор (познакомить с общими правилами и простейшими формулами комбинаторики с простыми вероятностными операциями.).</a:t>
            </a:r>
          </a:p>
          <a:p>
            <a:pPr marL="228600" indent="-457200" algn="just" eaLnBrk="0" hangingPunct="0">
              <a:tabLst>
                <a:tab pos="571500" algn="l"/>
              </a:tabLst>
            </a:pPr>
            <a:r>
              <a:rPr lang="ru-RU">
                <a:cs typeface="Times New Roman" pitchFamily="18" charset="0"/>
              </a:rPr>
              <a:t>3.   Формировать умения и навыки решения различных типов комбинаторных и вероятностных задач.</a:t>
            </a:r>
          </a:p>
          <a:p>
            <a:pPr marL="228600" indent="-457200" algn="just" eaLnBrk="0" hangingPunct="0">
              <a:tabLst>
                <a:tab pos="571500" algn="l"/>
              </a:tabLst>
            </a:pPr>
            <a:r>
              <a:rPr lang="ru-RU">
                <a:cs typeface="Times New Roman" pitchFamily="18" charset="0"/>
              </a:rPr>
              <a:t>4.   Привитие навыков исследовательской деятельности учащихся с использованием  дополнительной литературы.</a:t>
            </a:r>
          </a:p>
          <a:p>
            <a:pPr marL="228600" indent="-457200" algn="just" eaLnBrk="0" hangingPunct="0">
              <a:tabLst>
                <a:tab pos="571500" algn="l"/>
              </a:tabLst>
            </a:pPr>
            <a:r>
              <a:rPr lang="ru-RU">
                <a:cs typeface="Times New Roman" pitchFamily="18" charset="0"/>
              </a:rPr>
              <a:t>5.</a:t>
            </a:r>
            <a:r>
              <a:rPr lang="ru-RU"/>
              <a:t> </a:t>
            </a:r>
            <a:r>
              <a:rPr lang="ru-RU">
                <a:cs typeface="Times New Roman" pitchFamily="18" charset="0"/>
              </a:rPr>
              <a:t>Совершенствование навыков самостоятельной работы со справочной литературой.</a:t>
            </a:r>
          </a:p>
          <a:p>
            <a:pPr marL="228600" indent="-457200" eaLnBrk="0" hangingPunct="0">
              <a:buFontTx/>
              <a:buChar char="•"/>
              <a:tabLst>
                <a:tab pos="571500" algn="l"/>
              </a:tabLst>
            </a:pPr>
            <a:r>
              <a:rPr lang="ru-RU"/>
              <a:t>6. </a:t>
            </a:r>
            <a:r>
              <a:rPr lang="ru-RU">
                <a:cs typeface="Times New Roman" pitchFamily="18" charset="0"/>
              </a:rPr>
              <a:t>Способствовать выбору будущей профессии</a:t>
            </a:r>
            <a:r>
              <a:rPr lang="ru-RU"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457200" y="3124200"/>
            <a:ext cx="78486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800" b="1">
                <a:cs typeface="Times New Roman" pitchFamily="18" charset="0"/>
              </a:rPr>
              <a:t>Форма обучения: </a:t>
            </a:r>
            <a:r>
              <a:rPr lang="ru-RU" sz="2800">
                <a:cs typeface="Times New Roman" pitchFamily="18" charset="0"/>
              </a:rPr>
              <a:t>коллективная, групповая</a:t>
            </a:r>
            <a:r>
              <a:rPr lang="ru-RU" sz="2800"/>
              <a:t>, индивидуальная</a:t>
            </a:r>
            <a:r>
              <a:rPr lang="ru-RU" sz="2800">
                <a:cs typeface="Times New Roman" pitchFamily="18" charset="0"/>
              </a:rPr>
              <a:t>.</a:t>
            </a:r>
          </a:p>
          <a:p>
            <a:pPr eaLnBrk="0" hangingPunct="0"/>
            <a:endParaRPr lang="ru-RU" sz="2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304800" y="381000"/>
            <a:ext cx="7924800" cy="539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-228600" algn="just">
              <a:tabLst>
                <a:tab pos="457200" algn="l"/>
              </a:tabLst>
            </a:pPr>
            <a:r>
              <a:rPr lang="ru-RU" b="1"/>
              <a:t>     В </a:t>
            </a:r>
            <a:r>
              <a:rPr lang="ru-RU" sz="2000" b="1">
                <a:cs typeface="Times New Roman" pitchFamily="18" charset="0"/>
              </a:rPr>
              <a:t>результате изучения</a:t>
            </a:r>
            <a:r>
              <a:rPr lang="ru-RU" sz="2000">
                <a:cs typeface="Times New Roman" pitchFamily="18" charset="0"/>
              </a:rPr>
              <a:t> обучающийся должен </a:t>
            </a:r>
            <a:r>
              <a:rPr lang="ru-RU" sz="2000"/>
              <a:t>научиться</a:t>
            </a:r>
            <a:r>
              <a:rPr lang="ru-RU" sz="2000">
                <a:cs typeface="Times New Roman" pitchFamily="18" charset="0"/>
              </a:rPr>
              <a:t>:</a:t>
            </a:r>
            <a:endParaRPr lang="ru-RU" sz="2000" b="1">
              <a:cs typeface="Times New Roman" pitchFamily="18" charset="0"/>
            </a:endParaRPr>
          </a:p>
          <a:p>
            <a:pPr indent="-228600" algn="just" eaLnBrk="0" hangingPunct="0">
              <a:buFontTx/>
              <a:buChar char="•"/>
              <a:tabLst>
                <a:tab pos="457200" algn="l"/>
              </a:tabLst>
            </a:pPr>
            <a:r>
              <a:rPr lang="ru-RU" sz="2000">
                <a:latin typeface="Symbol" pitchFamily="18" charset="2"/>
                <a:cs typeface="Times New Roman" pitchFamily="18" charset="0"/>
              </a:rPr>
              <a:t>·</a:t>
            </a:r>
            <a:r>
              <a:rPr lang="ru-RU" sz="2000">
                <a:cs typeface="Times New Roman" pitchFamily="18" charset="0"/>
              </a:rPr>
              <a:t> Решать простейшие комбинаторные задачи методом перебора и с применением известных формул;</a:t>
            </a:r>
            <a:r>
              <a:rPr lang="ru-RU" sz="2000" b="1">
                <a:cs typeface="Times New Roman" pitchFamily="18" charset="0"/>
              </a:rPr>
              <a:t> </a:t>
            </a:r>
          </a:p>
          <a:p>
            <a:pPr indent="-228600" algn="just" eaLnBrk="0" hangingPunct="0">
              <a:buFontTx/>
              <a:buChar char="•"/>
              <a:tabLst>
                <a:tab pos="457200" algn="l"/>
              </a:tabLst>
            </a:pPr>
            <a:r>
              <a:rPr lang="ru-RU" sz="2000">
                <a:latin typeface="Symbol" pitchFamily="18" charset="2"/>
                <a:cs typeface="Times New Roman" pitchFamily="18" charset="0"/>
              </a:rPr>
              <a:t>·</a:t>
            </a:r>
            <a:r>
              <a:rPr lang="ru-RU" sz="2000"/>
              <a:t> П</a:t>
            </a:r>
            <a:r>
              <a:rPr lang="ru-RU" sz="2000">
                <a:cs typeface="Times New Roman" pitchFamily="18" charset="0"/>
              </a:rPr>
              <a:t>рименять основные комбинаторные идеи для моделирования реальных процессов и явлений</a:t>
            </a:r>
            <a:r>
              <a:rPr lang="ru-RU" sz="2000" b="1">
                <a:cs typeface="Times New Roman" pitchFamily="18" charset="0"/>
              </a:rPr>
              <a:t>.</a:t>
            </a:r>
          </a:p>
          <a:p>
            <a:pPr indent="-228600" algn="just" eaLnBrk="0" hangingPunct="0">
              <a:buFontTx/>
              <a:buChar char="•"/>
              <a:tabLst>
                <a:tab pos="457200" algn="l"/>
              </a:tabLst>
            </a:pPr>
            <a:r>
              <a:rPr lang="ru-RU" sz="2000">
                <a:latin typeface="Symbol" pitchFamily="18" charset="2"/>
                <a:cs typeface="Times New Roman" pitchFamily="18" charset="0"/>
              </a:rPr>
              <a:t>·</a:t>
            </a:r>
            <a:r>
              <a:rPr lang="ru-RU" sz="2000">
                <a:cs typeface="Times New Roman" pitchFamily="18" charset="0"/>
              </a:rPr>
              <a:t>  Использовать простейшие комбинаторные схемы для вычисления вероятностей событий в классической модели.</a:t>
            </a:r>
            <a:endParaRPr lang="ru-RU" sz="2000" b="1">
              <a:cs typeface="Times New Roman" pitchFamily="18" charset="0"/>
            </a:endParaRPr>
          </a:p>
          <a:p>
            <a:pPr indent="-228600" algn="just" eaLnBrk="0" hangingPunct="0">
              <a:buFontTx/>
              <a:buChar char="•"/>
              <a:tabLst>
                <a:tab pos="457200" algn="l"/>
              </a:tabLst>
            </a:pPr>
            <a:r>
              <a:rPr lang="ru-RU" sz="2000">
                <a:latin typeface="Symbol" pitchFamily="18" charset="2"/>
                <a:cs typeface="Times New Roman" pitchFamily="18" charset="0"/>
              </a:rPr>
              <a:t>·</a:t>
            </a:r>
            <a:r>
              <a:rPr lang="ru-RU" sz="2000">
                <a:cs typeface="Times New Roman" pitchFamily="18" charset="0"/>
              </a:rPr>
              <a:t> Находить частоту событий, используя собственные наблюдения и статистические данные</a:t>
            </a:r>
            <a:endParaRPr lang="ru-RU" sz="2000" b="1">
              <a:cs typeface="Times New Roman" pitchFamily="18" charset="0"/>
            </a:endParaRPr>
          </a:p>
          <a:p>
            <a:pPr indent="-228600" algn="just" eaLnBrk="0" hangingPunct="0">
              <a:buFontTx/>
              <a:buChar char="•"/>
              <a:tabLst>
                <a:tab pos="457200" algn="l"/>
              </a:tabLst>
            </a:pPr>
            <a:r>
              <a:rPr lang="ru-RU" sz="2000">
                <a:latin typeface="Symbol" pitchFamily="18" charset="2"/>
                <a:cs typeface="Times New Roman" pitchFamily="18" charset="0"/>
              </a:rPr>
              <a:t>·</a:t>
            </a:r>
            <a:r>
              <a:rPr lang="ru-RU" sz="2000">
                <a:cs typeface="Times New Roman" pitchFamily="18" charset="0"/>
              </a:rPr>
              <a:t> Находить вероятность случайных событий в простейших случаях.</a:t>
            </a:r>
            <a:endParaRPr lang="ru-RU" sz="2000" b="1">
              <a:cs typeface="Times New Roman" pitchFamily="18" charset="0"/>
            </a:endParaRPr>
          </a:p>
          <a:p>
            <a:pPr indent="-228600" algn="just" eaLnBrk="0" hangingPunct="0">
              <a:buFontTx/>
              <a:buChar char="•"/>
              <a:tabLst>
                <a:tab pos="457200" algn="l"/>
              </a:tabLst>
            </a:pPr>
            <a:r>
              <a:rPr lang="ru-RU" sz="2000">
                <a:latin typeface="Symbol" pitchFamily="18" charset="2"/>
                <a:cs typeface="Times New Roman" pitchFamily="18" charset="0"/>
              </a:rPr>
              <a:t>·</a:t>
            </a:r>
            <a:r>
              <a:rPr lang="ru-RU" sz="2000">
                <a:cs typeface="Times New Roman" pitchFamily="18" charset="0"/>
              </a:rPr>
              <a:t>Использовать приобретенные знания в практической деятельности и повседневной жизни для оценивания риска, шансов в играх, для принятия решения в ситуациях, зависящих от случая. </a:t>
            </a:r>
            <a:endParaRPr lang="ru-RU" sz="2000" b="1">
              <a:cs typeface="Times New Roman" pitchFamily="18" charset="0"/>
            </a:endParaRPr>
          </a:p>
          <a:p>
            <a:pPr indent="-228600" algn="just" eaLnBrk="0" hangingPunct="0">
              <a:buFontTx/>
              <a:buChar char="•"/>
              <a:tabLst>
                <a:tab pos="457200" algn="l"/>
              </a:tabLst>
            </a:pPr>
            <a:r>
              <a:rPr lang="ru-RU" sz="2000">
                <a:latin typeface="Symbol" pitchFamily="18" charset="2"/>
                <a:cs typeface="Times New Roman" pitchFamily="18" charset="0"/>
              </a:rPr>
              <a:t>·</a:t>
            </a:r>
            <a:r>
              <a:rPr lang="ru-RU" sz="2000"/>
              <a:t> </a:t>
            </a:r>
            <a:r>
              <a:rPr lang="ru-RU" sz="2000">
                <a:cs typeface="Times New Roman" pitchFamily="18" charset="0"/>
              </a:rPr>
              <a:t>Сравнивать вероятности случайных событий, математические ожидания случайных величин с соответствующими статистическими характеристиками</a:t>
            </a:r>
            <a:r>
              <a:rPr lang="ru-RU" sz="2000" b="1">
                <a:cs typeface="Times New Roman" pitchFamily="18" charset="0"/>
              </a:rPr>
              <a:t>.</a:t>
            </a:r>
          </a:p>
          <a:p>
            <a:pPr indent="-228600" eaLnBrk="0" hangingPunct="0">
              <a:tabLst>
                <a:tab pos="457200" algn="l"/>
              </a:tabLst>
            </a:pPr>
            <a:r>
              <a:rPr lang="ru-RU"/>
              <a:t>     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1447800" y="2927350"/>
            <a:ext cx="670560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42900" algn="ctr"/>
            <a:r>
              <a:rPr lang="ru-RU" b="1">
                <a:cs typeface="Times New Roman" pitchFamily="18" charset="0"/>
              </a:rPr>
              <a:t>Инструментарий </a:t>
            </a:r>
            <a:r>
              <a:rPr lang="ru-RU">
                <a:cs typeface="Times New Roman" pitchFamily="18" charset="0"/>
              </a:rPr>
              <a:t>для оценивания результатов: </a:t>
            </a:r>
          </a:p>
          <a:p>
            <a:pPr indent="342900" algn="ctr" eaLnBrk="0" hangingPunct="0"/>
            <a:r>
              <a:rPr lang="ru-RU"/>
              <a:t>самостоятельные работы </a:t>
            </a:r>
            <a:r>
              <a:rPr lang="ru-RU">
                <a:cs typeface="Times New Roman" pitchFamily="18" charset="0"/>
              </a:rPr>
              <a:t>;</a:t>
            </a:r>
          </a:p>
          <a:p>
            <a:pPr indent="342900" algn="ctr" eaLnBrk="0" hangingPunct="0"/>
            <a:r>
              <a:rPr lang="ru-RU">
                <a:cs typeface="Times New Roman" pitchFamily="18" charset="0"/>
              </a:rPr>
              <a:t>- защита рефератов;</a:t>
            </a:r>
          </a:p>
          <a:p>
            <a:pPr indent="342900" algn="ctr" eaLnBrk="0" hangingPunct="0"/>
            <a:r>
              <a:rPr lang="ru-RU">
                <a:cs typeface="Times New Roman" pitchFamily="18" charset="0"/>
              </a:rPr>
              <a:t>- контрольные работы;</a:t>
            </a:r>
          </a:p>
          <a:p>
            <a:pPr indent="342900" algn="ctr" eaLnBrk="0" hangingPunct="0"/>
            <a:r>
              <a:rPr lang="ru-RU"/>
              <a:t>  </a:t>
            </a:r>
            <a:r>
              <a:rPr lang="ru-RU" sz="1100"/>
              <a:t> </a:t>
            </a:r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Grp="1" noChangeArrowheads="1"/>
          </p:cNvSpPr>
          <p:nvPr>
            <p:ph type="title"/>
          </p:nvPr>
        </p:nvSpPr>
        <p:spPr>
          <a:xfrm>
            <a:off x="571500" y="0"/>
            <a:ext cx="7772400" cy="714375"/>
          </a:xfrm>
        </p:spPr>
        <p:txBody>
          <a:bodyPr/>
          <a:lstStyle/>
          <a:p>
            <a:pPr eaLnBrk="1" hangingPunct="1"/>
            <a:r>
              <a:rPr lang="ru-RU" sz="3200" smtClean="0"/>
              <a:t>Календарно-тематический план</a:t>
            </a: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357188" y="785813"/>
          <a:ext cx="8429625" cy="5886450"/>
        </p:xfrm>
        <a:graphic>
          <a:graphicData uri="http://schemas.openxmlformats.org/drawingml/2006/table">
            <a:tbl>
              <a:tblPr/>
              <a:tblGrid>
                <a:gridCol w="488950"/>
                <a:gridCol w="2216150"/>
                <a:gridCol w="774700"/>
                <a:gridCol w="947737"/>
                <a:gridCol w="860425"/>
                <a:gridCol w="544513"/>
                <a:gridCol w="1343025"/>
                <a:gridCol w="1254125"/>
              </a:tblGrid>
              <a:tr h="782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A947E"/>
                          </a:solidFill>
                          <a:effectLst/>
                          <a:latin typeface="Times New Roman" pitchFamily="18" charset="0"/>
                        </a:rPr>
                        <a:t>№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3429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A94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тем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A94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 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A94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Часов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A94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Лекция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A94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Практ.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A94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Сем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3429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A947E"/>
                          </a:solidFill>
                          <a:effectLst/>
                          <a:latin typeface="Times New Roman" pitchFamily="18" charset="0"/>
                        </a:rPr>
                        <a:t>Форма контроля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AA947E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3429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AA947E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3429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A947E"/>
                          </a:solidFill>
                          <a:effectLst/>
                          <a:latin typeface="Times New Roman" pitchFamily="18" charset="0"/>
                        </a:rPr>
                        <a:t>Литература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AA947E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463634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</a:rPr>
                        <a:t>Элементы комбинаторики: 14 часов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463634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463634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8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Комбинаторные задачи. Правило умножения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8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8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8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8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463634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8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Самостоятельная работа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8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Колягин 11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8F7"/>
                    </a:solidFill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463634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Перестановки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463634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Самостоятельная работа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Колягин 11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</a:tr>
              <a:tr h="13192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463634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8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Размещения.  без повторений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Размещения с повторениями.   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8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8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8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463634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8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8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Защита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исследовательских реферативных работ.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8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Колягин 11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Виленкин 11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8F7"/>
                    </a:solidFill>
                  </a:tcPr>
                </a:tc>
              </a:tr>
              <a:tr h="7826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463634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Сочетания и их свойства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463634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Самостоятельная работа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Колягин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463634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8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Бином Ньютона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8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8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8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8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463634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8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Самостоятельная работа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8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Колягин 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8F7"/>
                    </a:solidFill>
                  </a:tcPr>
                </a:tc>
              </a:tr>
              <a:tr h="10509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463634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Практикум по решению задач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463634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463634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463634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Виленкин 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Колягин 11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71500" y="214313"/>
          <a:ext cx="8172450" cy="6224587"/>
        </p:xfrm>
        <a:graphic>
          <a:graphicData uri="http://schemas.openxmlformats.org/drawingml/2006/table">
            <a:tbl>
              <a:tblPr/>
              <a:tblGrid>
                <a:gridCol w="571500"/>
                <a:gridCol w="2357438"/>
                <a:gridCol w="714375"/>
                <a:gridCol w="642937"/>
                <a:gridCol w="500063"/>
                <a:gridCol w="571500"/>
                <a:gridCol w="1357312"/>
                <a:gridCol w="1457325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A947E"/>
                          </a:solidFill>
                          <a:effectLst/>
                          <a:latin typeface="Times New Roman" pitchFamily="18" charset="0"/>
                        </a:rPr>
                        <a:t>№</a:t>
                      </a:r>
                    </a:p>
                  </a:txBody>
                  <a:tcPr marL="68580" marR="68580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346075" algn="just" defTabSz="914400" rtl="0" eaLnBrk="1" fontAlgn="t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A94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тем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AA947E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A94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 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AA947E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just" defTabSz="914400" rtl="0" eaLnBrk="1" fontAlgn="t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A94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Часов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AA947E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A94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Лекция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AA947E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A94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Практ.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AA947E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A94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Сем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AA947E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346075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A947E"/>
                          </a:solidFill>
                          <a:effectLst/>
                          <a:latin typeface="Times New Roman" pitchFamily="18" charset="0"/>
                        </a:rPr>
                        <a:t>Форма контроля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AA947E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346075" algn="just" defTabSz="914400" rtl="0" eaLnBrk="1" fontAlgn="t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AA947E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346075" algn="just" defTabSz="914400" rtl="0" eaLnBrk="1" fontAlgn="t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A947E"/>
                          </a:solidFill>
                          <a:effectLst/>
                          <a:latin typeface="Times New Roman" pitchFamily="18" charset="0"/>
                        </a:rPr>
                        <a:t>Литература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AA947E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952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Проверь себя 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463634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463634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463634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Контрольная работа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Колягин стр. 141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463634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8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История возникновения комбинаторики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8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8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463634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8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463634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8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463634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8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Сообщения учащихся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8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Колягин 11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Избранные вопросы и др.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8F7"/>
                    </a:solidFill>
                  </a:tcPr>
                </a:tc>
              </a:tr>
              <a:tr h="371475"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</a:rPr>
                        <a:t>Знакомство с вероятностью 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8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Вероятность события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8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8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8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8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463634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8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463634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8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Колягин 11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8F7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Сложение вероятностей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463634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463634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Колягин 11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8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Вероятность противоположного события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8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8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8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8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463634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8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463634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8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Колягин 11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8F7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Условная вероятность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463634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463634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Колягин 11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8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Вероятность произведения независимых событий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8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8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8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8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463634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8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Небольшая проверочная работа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8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Колягин 11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8F7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Обзор изученной темы. 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463634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463634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Защита рефератов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Избранные вопросы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8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История теории вероятности.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8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8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463634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8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463634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8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463634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8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463634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8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Колягин 11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8F7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463634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</a:rPr>
                        <a:t>Всего часов: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463634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63634"/>
                          </a:solidFill>
                          <a:effectLst/>
                          <a:latin typeface="Times New Roman" pitchFamily="18" charset="0"/>
                        </a:rPr>
                        <a:t>28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463634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463634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463634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463634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463634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463634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E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Сакура">
  <a:themeElements>
    <a:clrScheme name="Сакура 1">
      <a:dk1>
        <a:srgbClr val="463634"/>
      </a:dk1>
      <a:lt1>
        <a:srgbClr val="AA947E"/>
      </a:lt1>
      <a:dk2>
        <a:srgbClr val="795241"/>
      </a:dk2>
      <a:lt2>
        <a:srgbClr val="000000"/>
      </a:lt2>
      <a:accent1>
        <a:srgbClr val="F9DBD3"/>
      </a:accent1>
      <a:accent2>
        <a:srgbClr val="DACA9C"/>
      </a:accent2>
      <a:accent3>
        <a:srgbClr val="D2C8C0"/>
      </a:accent3>
      <a:accent4>
        <a:srgbClr val="3A2D2B"/>
      </a:accent4>
      <a:accent5>
        <a:srgbClr val="FBEAE6"/>
      </a:accent5>
      <a:accent6>
        <a:srgbClr val="C5B78D"/>
      </a:accent6>
      <a:hlink>
        <a:srgbClr val="393A18"/>
      </a:hlink>
      <a:folHlink>
        <a:srgbClr val="560000"/>
      </a:folHlink>
    </a:clrScheme>
    <a:fontScheme name="Сакура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Сакура 1">
        <a:dk1>
          <a:srgbClr val="463634"/>
        </a:dk1>
        <a:lt1>
          <a:srgbClr val="AA947E"/>
        </a:lt1>
        <a:dk2>
          <a:srgbClr val="795241"/>
        </a:dk2>
        <a:lt2>
          <a:srgbClr val="000000"/>
        </a:lt2>
        <a:accent1>
          <a:srgbClr val="F9DBD3"/>
        </a:accent1>
        <a:accent2>
          <a:srgbClr val="DACA9C"/>
        </a:accent2>
        <a:accent3>
          <a:srgbClr val="D2C8C0"/>
        </a:accent3>
        <a:accent4>
          <a:srgbClr val="3A2D2B"/>
        </a:accent4>
        <a:accent5>
          <a:srgbClr val="FBEAE6"/>
        </a:accent5>
        <a:accent6>
          <a:srgbClr val="C5B78D"/>
        </a:accent6>
        <a:hlink>
          <a:srgbClr val="393A18"/>
        </a:hlink>
        <a:folHlink>
          <a:srgbClr val="56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акура 2">
        <a:dk1>
          <a:srgbClr val="463634"/>
        </a:dk1>
        <a:lt1>
          <a:srgbClr val="FFFFCC"/>
        </a:lt1>
        <a:dk2>
          <a:srgbClr val="795241"/>
        </a:dk2>
        <a:lt2>
          <a:srgbClr val="000000"/>
        </a:lt2>
        <a:accent1>
          <a:srgbClr val="F9DBD3"/>
        </a:accent1>
        <a:accent2>
          <a:srgbClr val="DACA9C"/>
        </a:accent2>
        <a:accent3>
          <a:srgbClr val="FFFFE2"/>
        </a:accent3>
        <a:accent4>
          <a:srgbClr val="3A2D2B"/>
        </a:accent4>
        <a:accent5>
          <a:srgbClr val="FBEAE6"/>
        </a:accent5>
        <a:accent6>
          <a:srgbClr val="C5B78D"/>
        </a:accent6>
        <a:hlink>
          <a:srgbClr val="393A18"/>
        </a:hlink>
        <a:folHlink>
          <a:srgbClr val="56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акура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Designs\Сакура.pot</Template>
  <TotalTime>83</TotalTime>
  <Words>748</Words>
  <Application>Microsoft PowerPoint</Application>
  <PresentationFormat>Экран (4:3)</PresentationFormat>
  <Paragraphs>214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Times New Roman</vt:lpstr>
      <vt:lpstr>Arial</vt:lpstr>
      <vt:lpstr>Wingdings</vt:lpstr>
      <vt:lpstr>Calibri</vt:lpstr>
      <vt:lpstr>Symbol</vt:lpstr>
      <vt:lpstr>Сакура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Календарно-тематический план</vt:lpstr>
      <vt:lpstr>Слайд 9</vt:lpstr>
      <vt:lpstr>Слайд 10</vt:lpstr>
      <vt:lpstr>Слайд 11</vt:lpstr>
      <vt:lpstr>Слайд 12</vt:lpstr>
    </vt:vector>
  </TitlesOfParts>
  <Company>Org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Name</dc:creator>
  <cp:lastModifiedBy>Нина Н</cp:lastModifiedBy>
  <cp:revision>5</cp:revision>
  <dcterms:created xsi:type="dcterms:W3CDTF">2006-12-14T23:08:52Z</dcterms:created>
  <dcterms:modified xsi:type="dcterms:W3CDTF">2012-01-17T12:42:32Z</dcterms:modified>
</cp:coreProperties>
</file>