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6"/>
  </p:notesMasterIdLst>
  <p:sldIdLst>
    <p:sldId id="256" r:id="rId2"/>
    <p:sldId id="257" r:id="rId3"/>
    <p:sldId id="297" r:id="rId4"/>
    <p:sldId id="296" r:id="rId5"/>
    <p:sldId id="298" r:id="rId6"/>
    <p:sldId id="287" r:id="rId7"/>
    <p:sldId id="272" r:id="rId8"/>
    <p:sldId id="264" r:id="rId9"/>
    <p:sldId id="265" r:id="rId10"/>
    <p:sldId id="283" r:id="rId11"/>
    <p:sldId id="267" r:id="rId12"/>
    <p:sldId id="273" r:id="rId13"/>
    <p:sldId id="281" r:id="rId14"/>
    <p:sldId id="275" r:id="rId15"/>
    <p:sldId id="282" r:id="rId16"/>
    <p:sldId id="261" r:id="rId17"/>
    <p:sldId id="260" r:id="rId18"/>
    <p:sldId id="262" r:id="rId19"/>
    <p:sldId id="285" r:id="rId20"/>
    <p:sldId id="299" r:id="rId21"/>
    <p:sldId id="294" r:id="rId22"/>
    <p:sldId id="258" r:id="rId23"/>
    <p:sldId id="295" r:id="rId24"/>
    <p:sldId id="28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006600"/>
    <a:srgbClr val="993300"/>
    <a:srgbClr val="F703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96" autoAdjust="0"/>
    <p:restoredTop sz="94660"/>
  </p:normalViewPr>
  <p:slideViewPr>
    <p:cSldViewPr>
      <p:cViewPr varScale="1">
        <p:scale>
          <a:sx n="67" d="100"/>
          <a:sy n="67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053A68-F34F-4684-9590-160144D45EB3}" type="datetimeFigureOut">
              <a:rPr lang="ru-RU"/>
              <a:pPr/>
              <a:t>21.12.2011</a:t>
            </a:fld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605684-9E1E-43C4-A1BC-40369E052D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956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0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050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9BC47-1710-4709-B6AC-5DA87A162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4F3DB-DEE1-4A56-A535-7A2EB0652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0B35E-0E5C-4A7B-8DB5-8E6AD2C33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15E22-0255-43FD-B3D0-593487447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D916C-EF72-4DFC-BA52-14D33550A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8250B-C5D0-409B-BBCB-BDD6132DE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1EAAF-EFC6-4DA3-95E5-F273E2BFD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17A59-6AFC-416A-BB41-6A4EF6B09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1E5C8-1960-4059-A63E-F98217716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ADAF6-5CFE-4A02-96BA-53858429E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A13D8-0497-49B3-90F2-5F3862306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945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47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7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7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8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8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5B480DA9-7830-4FFC-8B2A-A66484E2E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6" Type="http://schemas.openxmlformats.org/officeDocument/2006/relationships/image" Target="../media/image22.png"/><Relationship Id="rId5" Type="http://schemas.microsoft.com/office/2007/relationships/media" Target="../media/media1.mp3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4"/>
          <p:cNvSpPr txBox="1">
            <a:spLocks noChangeArrowheads="1"/>
          </p:cNvSpPr>
          <p:nvPr/>
        </p:nvSpPr>
        <p:spPr bwMode="auto">
          <a:xfrm>
            <a:off x="827088" y="620713"/>
            <a:ext cx="7416800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>
              <a:latin typeface="Arial Black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sz="6000">
                <a:solidFill>
                  <a:schemeClr val="folHlink"/>
                </a:solidFill>
                <a:latin typeface="Arial Black" pitchFamily="34" charset="0"/>
              </a:rPr>
              <a:t>  </a:t>
            </a:r>
            <a:r>
              <a:rPr lang="ru-RU" sz="6000">
                <a:solidFill>
                  <a:srgbClr val="F70314"/>
                </a:solidFill>
                <a:latin typeface="Arial Black" pitchFamily="34" charset="0"/>
              </a:rPr>
              <a:t>4 ноября</a:t>
            </a:r>
          </a:p>
          <a:p>
            <a:pPr algn="ctr">
              <a:spcBef>
                <a:spcPct val="50000"/>
              </a:spcBef>
            </a:pPr>
            <a:r>
              <a:rPr lang="ru-RU" sz="6000">
                <a:solidFill>
                  <a:srgbClr val="F70314"/>
                </a:solidFill>
                <a:latin typeface="Arial Black" pitchFamily="34" charset="0"/>
              </a:rPr>
              <a:t>  </a:t>
            </a:r>
            <a:r>
              <a:rPr lang="ru-RU" sz="6000">
                <a:solidFill>
                  <a:schemeClr val="hlink"/>
                </a:solidFill>
                <a:latin typeface="Arial Black" pitchFamily="34" charset="0"/>
              </a:rPr>
              <a:t>День народного      единства.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проба0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908050"/>
            <a:ext cx="7056437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971550" y="5734050"/>
            <a:ext cx="698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993300"/>
                </a:solidFill>
              </a:rPr>
              <a:t>М. СКОТТИ. МИНИН И ПОЖАРСКИЙ.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проба0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765175"/>
            <a:ext cx="418306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539750" y="981075"/>
            <a:ext cx="33115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993300"/>
                </a:solidFill>
              </a:rPr>
              <a:t>МИНИН И ПОЖАРСКИЙ ВЫСТУПАЮТ В ПОХОД.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проба0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765175"/>
            <a:ext cx="69834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971550" y="5300663"/>
            <a:ext cx="7488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НИЖЕГОРОДСКОЕ ОПОЛЧЕНИЕ ВЫХОДИТ В ПОХОД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проба0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836613"/>
            <a:ext cx="63373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1763713" y="5589588"/>
            <a:ext cx="63357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993300"/>
                </a:solidFill>
              </a:rPr>
              <a:t>КУЗЬМА МИНИН В РЕШАЮЩЕЙ АТАКЕ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проба0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692150"/>
            <a:ext cx="655320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1258888" y="5445125"/>
            <a:ext cx="66246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ВОЙСКО МИНИНА И ПОЖАРСКОГО У СТЕН КРЕМЛЯ.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проба0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92150"/>
            <a:ext cx="763270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 Box 7"/>
          <p:cNvSpPr txBox="1">
            <a:spLocks noChangeArrowheads="1"/>
          </p:cNvSpPr>
          <p:nvPr/>
        </p:nvSpPr>
        <p:spPr bwMode="auto">
          <a:xfrm>
            <a:off x="827088" y="5445125"/>
            <a:ext cx="83169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ПОЛЯКИ ПОКИДАЮТ КРЕМЛЬ И СДАЮТСЯ МИНИНУ И ПОЖАРСКОМУ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памятник Минину и Пожарскому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4438" y="404813"/>
            <a:ext cx="4591050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проба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404813"/>
            <a:ext cx="38195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684213" y="5157788"/>
            <a:ext cx="7848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000" b="1"/>
              <a:t>ИКОНА КАЗАНСКОЙ БОЖЬЕЙ МАТЕРИ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икона Казанской Божьей Матер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875" y="260350"/>
            <a:ext cx="447675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1042988" y="6165850"/>
            <a:ext cx="7489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1331913" y="5805488"/>
            <a:ext cx="7264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3300"/>
                </a:solidFill>
              </a:rPr>
              <a:t>ИКОНА КАЗАНСКОЙ БОЖЬЕЙ МАТЕРИ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Казанский собор на Красной п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9700"/>
            <a:ext cx="8890000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>     </a:t>
            </a:r>
          </a:p>
        </p:txBody>
      </p:sp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827088" y="549275"/>
            <a:ext cx="7058025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/>
              <a:t>Государственные праздники</a:t>
            </a:r>
          </a:p>
          <a:p>
            <a:pPr algn="ctr">
              <a:spcBef>
                <a:spcPct val="50000"/>
              </a:spcBef>
            </a:pPr>
            <a:r>
              <a:rPr lang="ru-RU" sz="2800" b="1"/>
              <a:t>Новый год</a:t>
            </a:r>
          </a:p>
          <a:p>
            <a:pPr algn="ctr">
              <a:spcBef>
                <a:spcPct val="50000"/>
              </a:spcBef>
            </a:pPr>
            <a:r>
              <a:rPr lang="ru-RU" sz="2800" b="1"/>
              <a:t>Рождество Христово</a:t>
            </a:r>
          </a:p>
          <a:p>
            <a:pPr algn="ctr">
              <a:spcBef>
                <a:spcPct val="50000"/>
              </a:spcBef>
            </a:pPr>
            <a:r>
              <a:rPr lang="ru-RU" sz="2800" b="1"/>
              <a:t>День защитников Отечества</a:t>
            </a:r>
          </a:p>
          <a:p>
            <a:pPr algn="ctr">
              <a:spcBef>
                <a:spcPct val="50000"/>
              </a:spcBef>
            </a:pPr>
            <a:r>
              <a:rPr lang="ru-RU" sz="2800" b="1"/>
              <a:t>Международный женский день</a:t>
            </a:r>
          </a:p>
          <a:p>
            <a:pPr algn="ctr">
              <a:spcBef>
                <a:spcPct val="50000"/>
              </a:spcBef>
            </a:pPr>
            <a:r>
              <a:rPr lang="ru-RU" sz="2800" b="1"/>
              <a:t>Праздник весны и труда</a:t>
            </a:r>
          </a:p>
          <a:p>
            <a:pPr algn="ctr">
              <a:spcBef>
                <a:spcPct val="50000"/>
              </a:spcBef>
            </a:pPr>
            <a:r>
              <a:rPr lang="ru-RU" sz="2800" b="1"/>
              <a:t>День Победы</a:t>
            </a:r>
          </a:p>
          <a:p>
            <a:pPr algn="ctr">
              <a:spcBef>
                <a:spcPct val="50000"/>
              </a:spcBef>
            </a:pPr>
            <a:r>
              <a:rPr lang="ru-RU" sz="2800" b="1"/>
              <a:t>День России</a:t>
            </a:r>
          </a:p>
          <a:p>
            <a:pPr algn="ctr">
              <a:spcBef>
                <a:spcPct val="50000"/>
              </a:spcBef>
            </a:pPr>
            <a:r>
              <a:rPr lang="ru-RU" sz="2800" b="1"/>
              <a:t>День народного единства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СОБЕРИ ПОСЛОВИЦЫ.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/>
              <a:t>Родина – мать,</a:t>
            </a:r>
          </a:p>
          <a:p>
            <a:pPr eaLnBrk="1" hangingPunct="1">
              <a:defRPr/>
            </a:pPr>
            <a:r>
              <a:rPr lang="ru-RU" sz="3600"/>
              <a:t>Жить –</a:t>
            </a:r>
          </a:p>
          <a:p>
            <a:pPr eaLnBrk="1" hangingPunct="1">
              <a:defRPr/>
            </a:pPr>
            <a:r>
              <a:rPr lang="ru-RU" sz="3600"/>
              <a:t>Человек без Родины,</a:t>
            </a:r>
          </a:p>
          <a:p>
            <a:pPr eaLnBrk="1" hangingPunct="1">
              <a:defRPr/>
            </a:pPr>
            <a:r>
              <a:rPr lang="ru-RU" sz="3600"/>
              <a:t>Где кто родится,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/>
              <a:t>Родине служить.</a:t>
            </a:r>
          </a:p>
          <a:p>
            <a:pPr eaLnBrk="1" hangingPunct="1">
              <a:defRPr/>
            </a:pPr>
            <a:r>
              <a:rPr lang="ru-RU" sz="3600"/>
              <a:t>умей за нее постоять.</a:t>
            </a:r>
          </a:p>
          <a:p>
            <a:pPr eaLnBrk="1" hangingPunct="1">
              <a:defRPr/>
            </a:pPr>
            <a:r>
              <a:rPr lang="ru-RU" sz="3600"/>
              <a:t>там и пригодится.</a:t>
            </a:r>
          </a:p>
          <a:p>
            <a:pPr eaLnBrk="1" hangingPunct="1">
              <a:defRPr/>
            </a:pPr>
            <a:r>
              <a:rPr lang="ru-RU" sz="3600"/>
              <a:t>что соловей без песни.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613" grpId="0" build="p"/>
      <p:bldP spid="6861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флаг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205038"/>
            <a:ext cx="37338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95288" y="1628775"/>
            <a:ext cx="4572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33CC"/>
                </a:solidFill>
                <a:latin typeface="Arial" charset="0"/>
              </a:rPr>
              <a:t>Представляет прямоугольное полотнище трех равновеликих горизонтальных полос: </a:t>
            </a:r>
            <a:r>
              <a:rPr lang="ru-RU" sz="2400" i="1">
                <a:solidFill>
                  <a:srgbClr val="0033CC"/>
                </a:solidFill>
                <a:latin typeface="Arial" charset="0"/>
              </a:rPr>
              <a:t>верхней </a:t>
            </a:r>
            <a:r>
              <a:rPr lang="ru-RU" sz="2400">
                <a:solidFill>
                  <a:srgbClr val="0033CC"/>
                </a:solidFill>
                <a:latin typeface="Arial" charset="0"/>
              </a:rPr>
              <a:t>- белого цвета; </a:t>
            </a:r>
            <a:r>
              <a:rPr lang="ru-RU" sz="2400" i="1">
                <a:solidFill>
                  <a:srgbClr val="0033CC"/>
                </a:solidFill>
                <a:latin typeface="Arial" charset="0"/>
              </a:rPr>
              <a:t>средней</a:t>
            </a:r>
            <a:r>
              <a:rPr lang="ru-RU" sz="2400">
                <a:solidFill>
                  <a:srgbClr val="0033CC"/>
                </a:solidFill>
                <a:latin typeface="Arial" charset="0"/>
              </a:rPr>
              <a:t>- синего; </a:t>
            </a:r>
            <a:r>
              <a:rPr lang="ru-RU" sz="2400" i="1">
                <a:solidFill>
                  <a:srgbClr val="0033CC"/>
                </a:solidFill>
                <a:latin typeface="Arial" charset="0"/>
              </a:rPr>
              <a:t>нижней</a:t>
            </a:r>
            <a:r>
              <a:rPr lang="ru-RU" sz="2400">
                <a:solidFill>
                  <a:srgbClr val="0033CC"/>
                </a:solidFill>
                <a:latin typeface="Arial" charset="0"/>
              </a:rPr>
              <a:t>- красного цвета.</a:t>
            </a:r>
          </a:p>
          <a:p>
            <a:r>
              <a:rPr lang="ru-RU" sz="2400">
                <a:solidFill>
                  <a:srgbClr val="0033CC"/>
                </a:solidFill>
                <a:latin typeface="Arial" charset="0"/>
              </a:rPr>
              <a:t>Принят Государственной Думой и подписан Президентом России В.В.Путиным </a:t>
            </a:r>
          </a:p>
          <a:p>
            <a:r>
              <a:rPr lang="ru-RU" sz="2400" b="1">
                <a:solidFill>
                  <a:srgbClr val="0033CC"/>
                </a:solidFill>
                <a:latin typeface="Arial" charset="0"/>
              </a:rPr>
              <a:t>25 декабря 2000 года.</a:t>
            </a: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1763713" y="765175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33CC"/>
                </a:solidFill>
                <a:latin typeface="Arial" charset="0"/>
              </a:rPr>
              <a:t>Государственный флаг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8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64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052513"/>
            <a:ext cx="8218488" cy="8001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/>
              <a:t>Государственные символы </a:t>
            </a:r>
            <a:br>
              <a:rPr lang="ru-RU" sz="4000"/>
            </a:br>
            <a:r>
              <a:rPr lang="ru-RU" sz="4000"/>
              <a:t>Российской Федерации.</a:t>
            </a:r>
            <a:br>
              <a:rPr lang="ru-RU" sz="4000"/>
            </a:br>
            <a:endParaRPr lang="ru-RU" sz="4000"/>
          </a:p>
        </p:txBody>
      </p:sp>
      <p:pic>
        <p:nvPicPr>
          <p:cNvPr id="22532" name="Picture 4" descr="проб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2349500"/>
            <a:ext cx="2808287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проб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163" y="2492375"/>
            <a:ext cx="28082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ГИМН мелодия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7397080" y="544522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25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25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img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600200"/>
            <a:ext cx="27828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733800" y="381000"/>
            <a:ext cx="5029200" cy="620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33CC"/>
              </a:solidFill>
              <a:latin typeface="Arial" charset="0"/>
            </a:endParaRPr>
          </a:p>
          <a:p>
            <a:r>
              <a:rPr lang="ru-RU" sz="2400">
                <a:solidFill>
                  <a:srgbClr val="0033CC"/>
                </a:solidFill>
                <a:latin typeface="Arial" charset="0"/>
              </a:rPr>
              <a:t>представляет четырехугольный , </a:t>
            </a:r>
          </a:p>
          <a:p>
            <a:r>
              <a:rPr lang="ru-RU" sz="2400">
                <a:solidFill>
                  <a:srgbClr val="0033CC"/>
                </a:solidFill>
                <a:latin typeface="Arial" charset="0"/>
              </a:rPr>
              <a:t>с закругленными нижними углами, заостренный в оконечности красный </a:t>
            </a:r>
            <a:r>
              <a:rPr lang="ru-RU" sz="2400" b="1">
                <a:solidFill>
                  <a:srgbClr val="0033CC"/>
                </a:solidFill>
                <a:latin typeface="Arial" charset="0"/>
              </a:rPr>
              <a:t>геральдический щит с золотым двуглавым орлом</a:t>
            </a:r>
            <a:r>
              <a:rPr lang="ru-RU" sz="2400">
                <a:solidFill>
                  <a:srgbClr val="0033CC"/>
                </a:solidFill>
                <a:latin typeface="Arial" charset="0"/>
              </a:rPr>
              <a:t>, поднявшим вверх распущенные крылья. </a:t>
            </a:r>
          </a:p>
          <a:p>
            <a:r>
              <a:rPr lang="ru-RU" sz="2400">
                <a:solidFill>
                  <a:srgbClr val="0033CC"/>
                </a:solidFill>
                <a:latin typeface="Arial" charset="0"/>
              </a:rPr>
              <a:t>Орел увенчан двумя малыми коронами и одной большой, соединенными лентой. В правой лапе орла- скипетр, в левой- держава. </a:t>
            </a:r>
          </a:p>
          <a:p>
            <a:r>
              <a:rPr lang="ru-RU" sz="2400">
                <a:solidFill>
                  <a:srgbClr val="0033CC"/>
                </a:solidFill>
                <a:latin typeface="Arial" charset="0"/>
              </a:rPr>
              <a:t>На груди орла на красном щите- серебряный всадник в синем плаще на серебряном коне.</a:t>
            </a:r>
          </a:p>
          <a:p>
            <a:endParaRPr lang="ru-RU" sz="240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051050" y="260350"/>
            <a:ext cx="486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CC"/>
                </a:solidFill>
                <a:latin typeface="Arial" charset="0"/>
              </a:rPr>
              <a:t>Государственный герб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86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22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4"/>
          <p:cNvSpPr txBox="1">
            <a:spLocks noChangeArrowheads="1"/>
          </p:cNvSpPr>
          <p:nvPr/>
        </p:nvSpPr>
        <p:spPr bwMode="auto">
          <a:xfrm>
            <a:off x="1331913" y="765175"/>
            <a:ext cx="65532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РЕЧЕВКА.</a:t>
            </a:r>
          </a:p>
          <a:p>
            <a:pPr algn="ctr">
              <a:spcBef>
                <a:spcPct val="50000"/>
              </a:spcBef>
            </a:pPr>
            <a:r>
              <a:rPr lang="ru-RU" sz="3200" b="1"/>
              <a:t>ГЛАВНОЕ – ВМЕСТЕ!</a:t>
            </a:r>
          </a:p>
          <a:p>
            <a:pPr algn="ctr">
              <a:spcBef>
                <a:spcPct val="50000"/>
              </a:spcBef>
            </a:pPr>
            <a:r>
              <a:rPr lang="ru-RU" sz="3200" b="1"/>
              <a:t>ГЛАВНОЕ – ДРУЖНО!</a:t>
            </a:r>
          </a:p>
          <a:p>
            <a:pPr algn="ctr">
              <a:spcBef>
                <a:spcPct val="50000"/>
              </a:spcBef>
            </a:pPr>
            <a:r>
              <a:rPr lang="ru-RU" sz="3200" b="1"/>
              <a:t>ГЛАВНОЕ – С СЕРДЦЕМ ГОРЯЩИМ В ГРУДИ!</a:t>
            </a:r>
          </a:p>
          <a:p>
            <a:pPr algn="ctr">
              <a:spcBef>
                <a:spcPct val="50000"/>
              </a:spcBef>
            </a:pPr>
            <a:r>
              <a:rPr lang="ru-RU" sz="3200" b="1"/>
              <a:t>НАМ РАВНОДУШИЕ НЕ НУЖНО!</a:t>
            </a:r>
          </a:p>
          <a:p>
            <a:pPr algn="ctr">
              <a:spcBef>
                <a:spcPct val="50000"/>
              </a:spcBef>
            </a:pPr>
            <a:r>
              <a:rPr lang="ru-RU" sz="3200" b="1"/>
              <a:t>ЗЛОБУ, ОБИДУ ПРОЧЬ ГОНИ!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larg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33375"/>
            <a:ext cx="63373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larg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409575"/>
            <a:ext cx="6624638" cy="617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larg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342900"/>
            <a:ext cx="6624638" cy="617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large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52725" y="1733550"/>
            <a:ext cx="36385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5" descr="larg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333375"/>
            <a:ext cx="6696075" cy="624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проба0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765175"/>
            <a:ext cx="6335713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1547813" y="5373688"/>
            <a:ext cx="626427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А. КИВШЕНКО.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 ВОЗЗВАНИЕ КУЗЬМЫ МИНИНА.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мин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620713"/>
            <a:ext cx="44656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1547813" y="5805488"/>
            <a:ext cx="6553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993300"/>
                </a:solidFill>
              </a:rPr>
              <a:t>КУЗЬМА  МИНИН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пожар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341438"/>
            <a:ext cx="44831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755650" y="476250"/>
            <a:ext cx="7993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993300"/>
                </a:solidFill>
              </a:rPr>
              <a:t>КНЯЗЬ ДМИТРИЙ ПОЖАРСКИЙ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9">
      <a:dk1>
        <a:srgbClr val="003366"/>
      </a:dk1>
      <a:lt1>
        <a:srgbClr val="FFFFFF"/>
      </a:lt1>
      <a:dk2>
        <a:srgbClr val="003366"/>
      </a:dk2>
      <a:lt2>
        <a:srgbClr val="CBD5DF"/>
      </a:lt2>
      <a:accent1>
        <a:srgbClr val="A9BEE9"/>
      </a:accent1>
      <a:accent2>
        <a:srgbClr val="D6E4F2"/>
      </a:accent2>
      <a:accent3>
        <a:srgbClr val="FFFFFF"/>
      </a:accent3>
      <a:accent4>
        <a:srgbClr val="002A56"/>
      </a:accent4>
      <a:accent5>
        <a:srgbClr val="D1DBF2"/>
      </a:accent5>
      <a:accent6>
        <a:srgbClr val="C2CFDB"/>
      </a:accent6>
      <a:hlink>
        <a:srgbClr val="0000CC"/>
      </a:hlink>
      <a:folHlink>
        <a:srgbClr val="8668E8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473</TotalTime>
  <Words>259</Words>
  <Application>Microsoft Office PowerPoint</Application>
  <PresentationFormat>Экран (4:3)</PresentationFormat>
  <Paragraphs>51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Клен</vt:lpstr>
      <vt:lpstr>Слайд 1</vt:lpstr>
      <vt:lpstr>   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СОБЕРИ ПОСЛОВИЦЫ.</vt:lpstr>
      <vt:lpstr>Слайд 21</vt:lpstr>
      <vt:lpstr>Государственные символы  Российской Федерации. </vt:lpstr>
      <vt:lpstr>Слайд 23</vt:lpstr>
      <vt:lpstr>Слайд 24</vt:lpstr>
    </vt:vector>
  </TitlesOfParts>
  <Company>Лицей № 101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Сергина</dc:creator>
  <cp:lastModifiedBy>Tata</cp:lastModifiedBy>
  <cp:revision>22</cp:revision>
  <dcterms:created xsi:type="dcterms:W3CDTF">2008-10-20T09:39:31Z</dcterms:created>
  <dcterms:modified xsi:type="dcterms:W3CDTF">2011-12-21T19:02:30Z</dcterms:modified>
</cp:coreProperties>
</file>