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8" r:id="rId10"/>
    <p:sldId id="266" r:id="rId11"/>
    <p:sldId id="269" r:id="rId12"/>
    <p:sldId id="270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25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5962FC-3C0D-4E8D-A80D-399A6A0FE057}" type="datetimeFigureOut">
              <a:rPr lang="ru-RU" smtClean="0"/>
              <a:pPr/>
              <a:t>23.01.2010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EF4E5-E03A-466A-95E4-04EE99C5C98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EF4E5-E03A-466A-95E4-04EE99C5C98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C606479-A751-4154-8684-CCC03B5F8AC5}" type="datetimeFigureOut">
              <a:rPr lang="ru-RU"/>
              <a:pPr>
                <a:defRPr/>
              </a:pPr>
              <a:t>23.01.2010</a:t>
            </a:fld>
            <a:endParaRPr lang="ru-RU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517FA6C-FADD-4267-98DF-F8685A7A57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762B6-378F-40AB-94D0-0A4FC2E30A18}" type="datetimeFigureOut">
              <a:rPr lang="ru-RU"/>
              <a:pPr>
                <a:defRPr/>
              </a:pPr>
              <a:t>23.01.2010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AEC29-68F5-4F87-A458-24C45D5068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B7A178-AA91-420C-B76A-C0D8FAAB8BE0}" type="datetimeFigureOut">
              <a:rPr lang="ru-RU"/>
              <a:pPr>
                <a:defRPr/>
              </a:pPr>
              <a:t>23.01.2010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7AA4B991-5AA4-4FC4-B6FA-92E9907B1E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B4994-E229-44B1-999C-1B49FFF71D5D}" type="datetimeFigureOut">
              <a:rPr lang="ru-RU"/>
              <a:pPr>
                <a:defRPr/>
              </a:pPr>
              <a:t>23.01.2010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4150A-F6FF-467D-A0EF-F035EC4531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C6FE0DA2-4B91-4D20-BEDE-0B28F8CD305D}" type="datetimeFigureOut">
              <a:rPr lang="ru-RU"/>
              <a:pPr>
                <a:defRPr/>
              </a:pPr>
              <a:t>23.01.2010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31B8A0-215C-44FD-8C8F-E289AD3705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7C563-3DDD-4BF3-8DD1-5FC4EDF99C09}" type="datetimeFigureOut">
              <a:rPr lang="ru-RU"/>
              <a:pPr>
                <a:defRPr/>
              </a:pPr>
              <a:t>23.01.2010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6E302-7900-4372-BA6C-D594EB7C7C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5A9A4-E886-4155-BA51-153D220F5A65}" type="datetimeFigureOut">
              <a:rPr lang="ru-RU"/>
              <a:pPr>
                <a:defRPr/>
              </a:pPr>
              <a:t>23.01.2010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8FA7B-94E6-47E1-9801-B76F559E01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CFC5B-9A19-4361-A1A4-94A58F248EED}" type="datetimeFigureOut">
              <a:rPr lang="ru-RU"/>
              <a:pPr>
                <a:defRPr/>
              </a:pPr>
              <a:t>23.01.2010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BC207-E711-4281-B4AE-746598D182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15DF6-E19C-48FA-A444-E292E5E1DECB}" type="datetimeFigureOut">
              <a:rPr lang="ru-RU"/>
              <a:pPr>
                <a:defRPr/>
              </a:pPr>
              <a:t>23.01.2010</a:t>
            </a:fld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FFCB4-C6B2-4B8F-9E61-AA6864DA66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261D3-FEFA-405F-99E1-FD5F2978347B}" type="datetimeFigureOut">
              <a:rPr lang="ru-RU"/>
              <a:pPr>
                <a:defRPr/>
              </a:pPr>
              <a:t>23.01.2010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78B70-413B-4EC7-8194-A8AC85C25A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CA6A8AB-E907-41D6-A887-80204223964C}" type="datetimeFigureOut">
              <a:rPr lang="ru-RU"/>
              <a:pPr>
                <a:defRPr/>
              </a:pPr>
              <a:t>23.01.2010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1D24A50-7AC3-4381-B175-D9BB86439C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918C147C-BA50-4DA8-AFD2-3865BB96AA54}" type="datetimeFigureOut">
              <a:rPr lang="ru-RU"/>
              <a:pPr>
                <a:defRPr/>
              </a:pPr>
              <a:t>23.01.2010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A5CF2E0D-DD1A-4179-8008-317B0E5BCC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1" r:id="rId2"/>
    <p:sldLayoutId id="2147483729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30" r:id="rId9"/>
    <p:sldLayoutId id="2147483727" r:id="rId10"/>
    <p:sldLayoutId id="2147483731" r:id="rId11"/>
  </p:sldLayoutIdLst>
  <p:transition spd="med">
    <p:fade thruBlk="1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8C8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8C8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audio" Target="../media/audio1.wav"/><Relationship Id="rId7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11" Type="http://schemas.openxmlformats.org/officeDocument/2006/relationships/image" Target="../media/image8.png"/><Relationship Id="rId5" Type="http://schemas.openxmlformats.org/officeDocument/2006/relationships/hyperlink" Target="&#1055;&#1088;&#1077;&#1079;&#1077;&#1085;&#1090;&#1072;&#1094;&#1080;&#1103;1.ppt" TargetMode="External"/><Relationship Id="rId10" Type="http://schemas.openxmlformats.org/officeDocument/2006/relationships/image" Target="../media/image7.wmf"/><Relationship Id="rId4" Type="http://schemas.openxmlformats.org/officeDocument/2006/relationships/image" Target="../media/image2.png"/><Relationship Id="rId9" Type="http://schemas.openxmlformats.org/officeDocument/2006/relationships/image" Target="../media/image6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7422" y="1643050"/>
            <a:ext cx="6972102" cy="328614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Система контроля и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оценки  учащихся </a:t>
            </a:r>
            <a:br>
              <a:rPr lang="ru-RU" sz="3200" dirty="0" smtClean="0"/>
            </a:br>
            <a:r>
              <a:rPr lang="ru-RU" sz="3200" dirty="0" smtClean="0"/>
              <a:t>на </a:t>
            </a:r>
            <a:r>
              <a:rPr lang="ru-RU" sz="3200" dirty="0" smtClean="0"/>
              <a:t>уроках русского языка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и </a:t>
            </a:r>
            <a:r>
              <a:rPr lang="ru-RU" sz="3200" dirty="0" smtClean="0"/>
              <a:t>литературы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-500063" y="6286500"/>
            <a:ext cx="3500438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6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5" name="Picture 10" descr="Безымянный">
            <a:hlinkClick r:id="" action="ppaction://hlinkshowjump?jump=firstslide"/>
            <a:hlinkHover r:id="" action="ppaction://hlinkshowjump?jump=nextslide">
              <a:snd r:embed="rId3" name="chimes.wav" builtIn="1"/>
            </a:hlinkHover>
          </p:cNvPr>
          <p:cNvPicPr>
            <a:picLocks noChangeAspect="1" noChangeArrowheads="1"/>
          </p:cNvPicPr>
          <p:nvPr/>
        </p:nvPicPr>
        <p:blipFill>
          <a:blip r:embed="rId4">
            <a:lum bright="-6000" contrast="42000"/>
          </a:blip>
          <a:srcRect r="75214"/>
          <a:stretch>
            <a:fillRect/>
          </a:stretch>
        </p:blipFill>
        <p:spPr bwMode="auto">
          <a:xfrm>
            <a:off x="214313" y="214313"/>
            <a:ext cx="828675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 descr="J0076161">
            <a:hlinkClick r:id="rId5" action="ppaction://hlinkpres?slideindex=2&amp;slidetitle=Учебный проект"/>
            <a:hlinkHover r:id="" action="ppaction://noaction">
              <a:snd r:embed="rId3" name="chimes.wav" builtIn="1"/>
            </a:hlinkHover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14438" y="214313"/>
            <a:ext cx="1223962" cy="90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4" descr="знак вопроса">
            <a:hlinkClick r:id="rId5" action="ppaction://hlinkpres?slideindex=5&amp;slidetitle=Содержание и этапы учебного проекта."/>
            <a:hlinkHover r:id="" action="ppaction://hlinkshowjump?jump=nextslide">
              <a:snd r:embed="rId3" name="chimes.wav" builtIn="1"/>
            </a:hlinkHover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71750" y="285750"/>
            <a:ext cx="863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j0296945">
            <a:hlinkClick r:id="rId5" action="ppaction://hlinkpres?slideindex=3&amp;slidetitle=Проектная деятельность"/>
            <a:hlinkHover r:id="" action="ppaction://hlinkshowjump?jump=nextslide">
              <a:snd r:embed="rId3" name="chimes.wav" builtIn="1"/>
            </a:hlinkHover>
          </p:cNvPr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786188" y="285750"/>
            <a:ext cx="1081087" cy="8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7" descr="j0303470">
            <a:hlinkClick r:id="rId5" action="ppaction://hlinkpres?slideindex=8&amp;slidetitle=Содержание и этапы учебного проекта."/>
            <a:hlinkHover r:id="" action="ppaction://hlinkshowjump?jump=nextslide">
              <a:snd r:embed="rId3" name="chimes.wav" builtIn="1"/>
            </a:hlinkHover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143625" y="214313"/>
            <a:ext cx="1223963" cy="84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9" descr="BS00554_">
            <a:hlinkClick r:id="rId5" action="ppaction://hlinkpres?slideindex=10&amp;slidetitle=Содержание и этапы учебного проекта."/>
            <a:hlinkHover r:id="" action="ppaction://hlinkshowjump?jump=nextslide">
              <a:snd r:embed="rId3" name="chimes.wav" builtIn="1"/>
            </a:hlinkHover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429500" y="214313"/>
            <a:ext cx="1370013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C:\Documents and Settings\Olga\Мои документы\Мои рисунки\boy-1.gif"/>
          <p:cNvPicPr>
            <a:picLocks noChangeAspect="1" noChangeArrowheads="1"/>
          </p:cNvPicPr>
          <p:nvPr/>
        </p:nvPicPr>
        <p:blipFill>
          <a:blip r:embed="rId11"/>
          <a:srcRect l="15352" r="15352"/>
          <a:stretch>
            <a:fillRect/>
          </a:stretch>
        </p:blipFill>
        <p:spPr bwMode="auto">
          <a:xfrm>
            <a:off x="5072063" y="285750"/>
            <a:ext cx="785812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4357686" y="5000636"/>
            <a:ext cx="450059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sz="20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Учитель русского языка и литературы МОУ «СОШ №1 г.Калининска </a:t>
            </a:r>
          </a:p>
          <a:p>
            <a:pPr algn="just">
              <a:defRPr/>
            </a:pPr>
            <a:r>
              <a:rPr lang="ru-RU" sz="20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Саратовской области»</a:t>
            </a:r>
          </a:p>
          <a:p>
            <a:pPr algn="just">
              <a:defRPr/>
            </a:pPr>
            <a:r>
              <a:rPr lang="ru-RU" sz="20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Храпкова Ольга Владимировна</a:t>
            </a:r>
            <a:endParaRPr lang="ru-RU" b="1" dirty="0"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63" y="428625"/>
            <a:ext cx="7072312" cy="9286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200" b="1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самооценки  ученика</a:t>
            </a:r>
            <a:endParaRPr lang="ru-RU" sz="3200" b="1" i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14282" y="1643050"/>
            <a:ext cx="7715250" cy="4585871"/>
          </a:xfrm>
        </p:spPr>
        <p:txBody>
          <a:bodyPr wrap="square" lIns="91440" tIns="45720" rIns="91440" bIns="45720" numCol="1" anchor="ctr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i="1" dirty="0" smtClean="0">
                <a:solidFill>
                  <a:schemeClr val="bg2">
                    <a:lumMod val="50000"/>
                  </a:schemeClr>
                </a:solidFill>
              </a:rPr>
              <a:t>Памятка для учащихся «Рефлексия урока» 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 </a:t>
            </a:r>
            <a:b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Наш  урок  подошёл  к концу, и Я хочу сказать...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-Мне больше всего удалось ... 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-За что я могу себя похвалить? 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-за что я  могу похвалить одноклассников? 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-Что приобрёл? 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-Что меня удивило?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- Для меня было открытием то, что ... 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- Что, на мой взгляд, не удалось? Почему? Что учесть на будущее?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ru-RU" sz="2400" cap="none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Olga\Мои документы\Мои рисунки\248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91500" y="5643578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58" y="2857496"/>
            <a:ext cx="7572428" cy="743507"/>
          </a:xfrm>
        </p:spPr>
        <p:txBody>
          <a:bodyPr/>
          <a:lstStyle/>
          <a:p>
            <a:pPr algn="ctr"/>
            <a:r>
              <a:rPr lang="ru-RU" sz="4400" i="1" dirty="0" smtClean="0">
                <a:solidFill>
                  <a:schemeClr val="tx2">
                    <a:lumMod val="75000"/>
                  </a:schemeClr>
                </a:solidFill>
              </a:rPr>
              <a:t>Ты сам </a:t>
            </a:r>
          </a:p>
          <a:p>
            <a:pPr algn="ctr"/>
            <a:endParaRPr lang="ru-RU" sz="44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60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свой высший суд!</a:t>
            </a:r>
            <a:endParaRPr lang="ru-RU" sz="6000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C:\Documents and Settings\Olga\Мои документы\Мои рисунки\248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91500" y="5643578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21837"/>
            <a:ext cx="6822254" cy="1362075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  <p:pic>
        <p:nvPicPr>
          <p:cNvPr id="3" name="Picture 2" descr="C:\Documents and Settings\Olga\Мои документы\Мои рисунки\248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91500" y="5643578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000108"/>
            <a:ext cx="7643866" cy="5643602"/>
          </a:xfrm>
        </p:spPr>
        <p:txBody>
          <a:bodyPr>
            <a:normAutofit fontScale="90000"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1300" dirty="0" smtClean="0"/>
              <a:t>  </a:t>
            </a:r>
            <a:br>
              <a:rPr lang="ru-RU" sz="1300" dirty="0" smtClean="0"/>
            </a:br>
            <a:r>
              <a:rPr lang="ru-RU" sz="13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300" b="0" i="1" dirty="0" smtClean="0">
                <a:latin typeface="Times New Roman" pitchFamily="18" charset="0"/>
                <a:cs typeface="Times New Roman" pitchFamily="18" charset="0"/>
              </a:rPr>
              <a:t>любая деятельность ученика по добыванию знаний должна быть оценена; </a:t>
            </a:r>
            <a:r>
              <a:rPr lang="ru-RU" sz="13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300" b="0" dirty="0" smtClean="0">
                <a:latin typeface="Times New Roman" pitchFamily="18" charset="0"/>
                <a:cs typeface="Times New Roman" pitchFamily="18" charset="0"/>
              </a:rPr>
              <a:t>- оценка не должна носить в первую очередь контролирующей  и констатирующей функции на каждом уроке; </a:t>
            </a:r>
            <a:br>
              <a:rPr lang="ru-RU" sz="13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3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300" b="0" i="1" dirty="0" smtClean="0">
                <a:latin typeface="Times New Roman" pitchFamily="18" charset="0"/>
                <a:cs typeface="Times New Roman" pitchFamily="18" charset="0"/>
              </a:rPr>
              <a:t>она должна прежде всего содержать в себе побуждающие для ученика стимулы,</a:t>
            </a:r>
            <a:br>
              <a:rPr lang="ru-RU" sz="1300" b="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300" b="0" i="1" dirty="0" smtClean="0">
                <a:latin typeface="Times New Roman" pitchFamily="18" charset="0"/>
                <a:cs typeface="Times New Roman" pitchFamily="18" charset="0"/>
              </a:rPr>
              <a:t> - должна способствовать тому, чтобы у ученика проснулось желание учиться, если таковое пока дремлет, или желание узнать больше, основательнее, глубже, если это желание уже есть; </a:t>
            </a:r>
            <a:r>
              <a:rPr lang="ru-RU" sz="13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300" b="0" dirty="0" smtClean="0">
                <a:latin typeface="Times New Roman" pitchFamily="18" charset="0"/>
                <a:cs typeface="Times New Roman" pitchFamily="18" charset="0"/>
              </a:rPr>
              <a:t>- контролирующие и констатирующие функции оценка проявит на итоговом уроке, при итоговом тестировании или зачете, в общем, тогда, когда подводится итог изучения учебного материала; </a:t>
            </a:r>
            <a:br>
              <a:rPr lang="ru-RU" sz="13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3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300" b="0" i="1" dirty="0" smtClean="0">
                <a:latin typeface="Times New Roman" pitchFamily="18" charset="0"/>
                <a:cs typeface="Times New Roman" pitchFamily="18" charset="0"/>
              </a:rPr>
              <a:t>оценка на уроке должна быть полностью лишена какого-либо момента сравнения одного ученика с другим; </a:t>
            </a:r>
            <a:r>
              <a:rPr lang="ru-RU" sz="13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300" b="0" dirty="0" smtClean="0">
                <a:latin typeface="Times New Roman" pitchFamily="18" charset="0"/>
                <a:cs typeface="Times New Roman" pitchFamily="18" charset="0"/>
              </a:rPr>
              <a:t>- она в первую очередь должна отмечать изменения, происходящие с данным учащимся, позитивные или негативные; </a:t>
            </a:r>
            <a:br>
              <a:rPr lang="ru-RU" sz="13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3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300" b="0" i="1" dirty="0" smtClean="0">
                <a:latin typeface="Times New Roman" pitchFamily="18" charset="0"/>
                <a:cs typeface="Times New Roman" pitchFamily="18" charset="0"/>
              </a:rPr>
              <a:t>оценка не должна быть наказанием для ученика со стороны учителя; </a:t>
            </a:r>
            <a:br>
              <a:rPr lang="ru-RU" sz="1300" b="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300" b="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300" b="0" i="1" dirty="0" smtClean="0">
                <a:latin typeface="Times New Roman" pitchFamily="18" charset="0"/>
                <a:cs typeface="Times New Roman" pitchFamily="18" charset="0"/>
              </a:rPr>
              <a:t>оценке учителя должна предшествовать самооценка ученика, а отсюда необходимое условие - постоянно учить детей самооценке и </a:t>
            </a:r>
            <a:r>
              <a:rPr lang="ru-RU" sz="1300" b="0" i="1" dirty="0" err="1" smtClean="0">
                <a:latin typeface="Times New Roman" pitchFamily="18" charset="0"/>
                <a:cs typeface="Times New Roman" pitchFamily="18" charset="0"/>
              </a:rPr>
              <a:t>саморефлексии</a:t>
            </a:r>
            <a:r>
              <a:rPr lang="ru-RU" sz="1300" b="0" i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3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3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300" b="0" i="1" dirty="0" smtClean="0">
                <a:latin typeface="Times New Roman" pitchFamily="18" charset="0"/>
                <a:cs typeface="Times New Roman" pitchFamily="18" charset="0"/>
              </a:rPr>
              <a:t>оценка должна быть понятна ученику и восприниматься им как объективная; </a:t>
            </a:r>
            <a:r>
              <a:rPr lang="ru-RU" sz="13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300" b="0" dirty="0" smtClean="0">
                <a:latin typeface="Times New Roman" pitchFamily="18" charset="0"/>
                <a:cs typeface="Times New Roman" pitchFamily="18" charset="0"/>
              </a:rPr>
              <a:t>- оценка не должна быть убийственной для того, кто старался и у него пока не получается, она должна постоянно давать ему надежду на то, что количество обязательно перейдет в качество; </a:t>
            </a:r>
            <a:br>
              <a:rPr lang="ru-RU" sz="13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300" b="0" dirty="0" smtClean="0">
                <a:latin typeface="Times New Roman" pitchFamily="18" charset="0"/>
                <a:cs typeface="Times New Roman" pitchFamily="18" charset="0"/>
              </a:rPr>
              <a:t>- нельзя абсолютизировать роль оценки на уроке, учащийся должен понимать: это не самое главное в процессе обучения, и роль учителя во многом состоит в том, чтобы разъяснить детям, зачем нужна оценка на уроке; </a:t>
            </a:r>
            <a:br>
              <a:rPr lang="ru-RU" sz="13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3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300" b="0" i="1" dirty="0" smtClean="0">
                <a:latin typeface="Times New Roman" pitchFamily="18" charset="0"/>
                <a:cs typeface="Times New Roman" pitchFamily="18" charset="0"/>
              </a:rPr>
              <a:t>оценку должен давать не только учитель, но и ученики друг </a:t>
            </a:r>
            <a:r>
              <a:rPr lang="ru-RU" sz="1300" b="0" i="1" dirty="0" smtClean="0">
                <a:latin typeface="Times New Roman" pitchFamily="18" charset="0"/>
                <a:cs typeface="Times New Roman" pitchFamily="18" charset="0"/>
              </a:rPr>
              <a:t>другу.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0" dirty="0" smtClean="0">
                <a:latin typeface="Times New Roman" pitchFamily="18" charset="0"/>
                <a:cs typeface="Times New Roman" pitchFamily="18" charset="0"/>
              </a:rPr>
            </a:br>
            <a:endParaRPr lang="ru-RU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14375" y="0"/>
            <a:ext cx="7072313" cy="1457325"/>
          </a:xfrm>
        </p:spPr>
        <p:txBody>
          <a:bodyPr>
            <a:noAutofit/>
          </a:bodyPr>
          <a:lstStyle/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Принципы, которыми следует руководствоваться учителю при осуществлении оценочной деятельности: </a:t>
            </a:r>
            <a:b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9217" name="Picture 1" descr="C:\Documents and Settings\Olga\Мои документы\Мои рисунки\248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91500" y="5715016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285860"/>
            <a:ext cx="7215238" cy="457203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100" dirty="0" smtClean="0">
                <a:solidFill>
                  <a:srgbClr val="C00000"/>
                </a:solidFill>
              </a:rPr>
              <a:t>Взаимооценка</a:t>
            </a:r>
            <a:r>
              <a:rPr lang="ru-RU" sz="3100" dirty="0" smtClean="0">
                <a:solidFill>
                  <a:schemeClr val="tx2">
                    <a:lumMod val="75000"/>
                  </a:schemeClr>
                </a:solidFill>
              </a:rPr>
              <a:t> - важнейшая составляющая оценочной деятельности на уроке, </a:t>
            </a:r>
            <a:r>
              <a:rPr lang="ru-RU" sz="3100" smtClean="0">
                <a:solidFill>
                  <a:schemeClr val="tx2">
                    <a:lumMod val="75000"/>
                  </a:schemeClr>
                </a:solidFill>
              </a:rPr>
              <a:t>так как  </a:t>
            </a:r>
            <a:r>
              <a:rPr lang="ru-RU" sz="3100" dirty="0" smtClean="0">
                <a:solidFill>
                  <a:schemeClr val="tx2">
                    <a:lumMod val="75000"/>
                  </a:schemeClr>
                </a:solidFill>
              </a:rPr>
              <a:t>эта деятельность побуждает ученика быть на уроке в активной деятельной позиции, анализировать, сравнивать, оценивать, делать выводы, стремиться работать лучше. 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193" name="Picture 1" descr="C:\Documents and Settings\Olga\Мои документы\Мои рисунки\248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91500" y="5715016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3786190"/>
            <a:ext cx="6255488" cy="4286256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Урок-концерт, </a:t>
            </a:r>
            <a:b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урок-пресс-конференция,</a:t>
            </a:r>
            <a:b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tx2">
                    <a:lumMod val="75000"/>
                  </a:schemeClr>
                </a:solidFill>
              </a:rPr>
              <a:t>урок-инсценирование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b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</a:rPr>
              <a:t>урок-презентация</a:t>
            </a:r>
            <a:endParaRPr lang="ru-RU" sz="18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7169" name="Picture 1" descr="C:\Documents and Settings\Olga\Мои документы\Мои рисунки\248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91500" y="5643578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ф2 015"/>
          <p:cNvPicPr>
            <a:picLocks noChangeAspect="1" noChangeArrowheads="1"/>
          </p:cNvPicPr>
          <p:nvPr/>
        </p:nvPicPr>
        <p:blipFill>
          <a:blip r:embed="rId3">
            <a:lum bright="18000" contrast="24000"/>
          </a:blip>
          <a:srcRect r="34738"/>
          <a:stretch>
            <a:fillRect/>
          </a:stretch>
        </p:blipFill>
        <p:spPr bwMode="auto">
          <a:xfrm>
            <a:off x="250825" y="4365625"/>
            <a:ext cx="2227263" cy="2339975"/>
          </a:xfrm>
          <a:prstGeom prst="rect">
            <a:avLst/>
          </a:prstGeom>
          <a:noFill/>
          <a:ln w="5715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6" name="Picture 13" descr="Image-172"/>
          <p:cNvPicPr>
            <a:picLocks noChangeAspect="1" noChangeArrowheads="1"/>
          </p:cNvPicPr>
          <p:nvPr/>
        </p:nvPicPr>
        <p:blipFill>
          <a:blip r:embed="rId4"/>
          <a:srcRect r="50754" b="18770"/>
          <a:stretch>
            <a:fillRect/>
          </a:stretch>
        </p:blipFill>
        <p:spPr bwMode="auto">
          <a:xfrm>
            <a:off x="5643563" y="4286250"/>
            <a:ext cx="2306637" cy="2376488"/>
          </a:xfrm>
          <a:prstGeom prst="rect">
            <a:avLst/>
          </a:prstGeom>
          <a:noFill/>
          <a:ln w="5715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10244" name="Picture 4" descr="H:\Olga\Школа\Фотографии\Новая папка\IMG_0038.JPG"/>
          <p:cNvPicPr>
            <a:picLocks noChangeAspect="1" noChangeArrowheads="1"/>
          </p:cNvPicPr>
          <p:nvPr/>
        </p:nvPicPr>
        <p:blipFill>
          <a:blip r:embed="rId5">
            <a:lum bright="20000"/>
          </a:blip>
          <a:srcRect/>
          <a:stretch>
            <a:fillRect/>
          </a:stretch>
        </p:blipFill>
        <p:spPr bwMode="auto">
          <a:xfrm>
            <a:off x="214313" y="285750"/>
            <a:ext cx="2852737" cy="2139950"/>
          </a:xfrm>
          <a:prstGeom prst="rect">
            <a:avLst/>
          </a:prstGeom>
          <a:noFill/>
          <a:ln w="57150">
            <a:solidFill>
              <a:schemeClr val="bg1">
                <a:lumMod val="50000"/>
              </a:schemeClr>
            </a:solidFill>
          </a:ln>
        </p:spPr>
      </p:pic>
      <p:pic>
        <p:nvPicPr>
          <p:cNvPr id="10245" name="Picture 5" descr="H:\Olga\Школа\Фотографии\Новая папка\IMG_0039.JPG"/>
          <p:cNvPicPr>
            <a:picLocks noChangeAspect="1" noChangeArrowheads="1"/>
          </p:cNvPicPr>
          <p:nvPr/>
        </p:nvPicPr>
        <p:blipFill>
          <a:blip r:embed="rId6">
            <a:lum bright="20000"/>
          </a:blip>
          <a:srcRect/>
          <a:stretch>
            <a:fillRect/>
          </a:stretch>
        </p:blipFill>
        <p:spPr bwMode="auto">
          <a:xfrm>
            <a:off x="4714875" y="214313"/>
            <a:ext cx="3238500" cy="2428875"/>
          </a:xfrm>
          <a:prstGeom prst="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</p:pic>
      <p:pic>
        <p:nvPicPr>
          <p:cNvPr id="10" name="Picture 9" descr="ф2 012"/>
          <p:cNvPicPr>
            <a:picLocks noChangeAspect="1" noChangeArrowheads="1"/>
          </p:cNvPicPr>
          <p:nvPr/>
        </p:nvPicPr>
        <p:blipFill>
          <a:blip r:embed="rId7">
            <a:lum bright="18000" contrast="18000"/>
          </a:blip>
          <a:srcRect l="36186" t="49564" r="33226" b="20210"/>
          <a:stretch>
            <a:fillRect/>
          </a:stretch>
        </p:blipFill>
        <p:spPr bwMode="auto">
          <a:xfrm>
            <a:off x="2571750" y="1714500"/>
            <a:ext cx="3143250" cy="1949450"/>
          </a:xfrm>
          <a:prstGeom prst="rect">
            <a:avLst/>
          </a:prstGeom>
          <a:noFill/>
          <a:ln w="5715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214422"/>
            <a:ext cx="7572428" cy="4786346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1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1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1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1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100" dirty="0" smtClean="0">
                <a:solidFill>
                  <a:schemeClr val="tx2">
                    <a:lumMod val="75000"/>
                  </a:schemeClr>
                </a:solidFill>
              </a:rPr>
              <a:t> - умение четко и логично излагать материал, </a:t>
            </a:r>
            <a:br>
              <a:rPr lang="ru-RU" sz="31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100" dirty="0" smtClean="0">
                <a:solidFill>
                  <a:schemeClr val="tx2">
                    <a:lumMod val="75000"/>
                  </a:schemeClr>
                </a:solidFill>
              </a:rPr>
              <a:t> - глубина содержания выступления, </a:t>
            </a:r>
            <a:br>
              <a:rPr lang="ru-RU" sz="31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100" dirty="0" smtClean="0">
                <a:solidFill>
                  <a:schemeClr val="tx2">
                    <a:lumMod val="75000"/>
                  </a:schemeClr>
                </a:solidFill>
              </a:rPr>
              <a:t> - манера изложения, </a:t>
            </a:r>
            <a:br>
              <a:rPr lang="ru-RU" sz="31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100" dirty="0" smtClean="0">
                <a:solidFill>
                  <a:schemeClr val="tx2">
                    <a:lumMod val="75000"/>
                  </a:schemeClr>
                </a:solidFill>
              </a:rPr>
              <a:t> - умение отвечать на вопросы</a:t>
            </a:r>
            <a:r>
              <a:rPr lang="ru-RU" sz="3100" dirty="0" smtClean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145" name="Picture 1" descr="C:\Documents and Settings\Olga\Мои документы\Мои рисунки\248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91500" y="5715016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42938" y="428625"/>
            <a:ext cx="6357937" cy="1077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Критерии оценивания устных ответов: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21837"/>
            <a:ext cx="7572428" cy="289317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100" dirty="0" smtClean="0"/>
              <a:t> </a:t>
            </a:r>
            <a:br>
              <a:rPr lang="ru-RU" sz="3100" dirty="0" smtClean="0"/>
            </a:br>
            <a:r>
              <a:rPr lang="ru-RU" sz="3100" dirty="0" smtClean="0"/>
              <a:t> </a:t>
            </a:r>
            <a:r>
              <a:rPr lang="ru-RU" sz="3100" dirty="0" smtClean="0">
                <a:solidFill>
                  <a:schemeClr val="tx2">
                    <a:lumMod val="75000"/>
                  </a:schemeClr>
                </a:solidFill>
              </a:rPr>
              <a:t>- содержание, </a:t>
            </a:r>
            <a:br>
              <a:rPr lang="ru-RU" sz="31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100" dirty="0" smtClean="0">
                <a:solidFill>
                  <a:schemeClr val="tx2">
                    <a:lumMod val="75000"/>
                  </a:schemeClr>
                </a:solidFill>
              </a:rPr>
              <a:t> - оформление, </a:t>
            </a:r>
            <a:br>
              <a:rPr lang="ru-RU" sz="31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100" dirty="0" smtClean="0">
                <a:solidFill>
                  <a:schemeClr val="tx2">
                    <a:lumMod val="75000"/>
                  </a:schemeClr>
                </a:solidFill>
              </a:rPr>
              <a:t> - представление,</a:t>
            </a:r>
            <a:br>
              <a:rPr lang="ru-RU" sz="31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100" dirty="0" smtClean="0">
                <a:solidFill>
                  <a:schemeClr val="tx2">
                    <a:lumMod val="75000"/>
                  </a:schemeClr>
                </a:solidFill>
              </a:rPr>
              <a:t> - насколько интересно слушателям и т.д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625" y="571500"/>
            <a:ext cx="7429500" cy="128587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Оценка таких творческих работ учащихся, как литературные газеты, афиши к драматическим произведениям, кроссворды, тесты, словарные диктанты</a:t>
            </a:r>
            <a:endParaRPr lang="ru-RU" sz="24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121" name="Picture 1" descr="C:\Documents and Settings\Olga\Мои документы\Мои рисунки\248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91500" y="5643578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3678997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b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 - </a:t>
            </a:r>
            <a:r>
              <a:rPr lang="ru-RU" sz="3600" i="1" dirty="0" smtClean="0">
                <a:solidFill>
                  <a:srgbClr val="C00000"/>
                </a:solidFill>
              </a:rPr>
              <a:t>достоинства ответа</a:t>
            </a:r>
            <a:r>
              <a:rPr lang="ru-RU" sz="3600" i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 - замечания, </a:t>
            </a:r>
            <a:b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 - дополнения,</a:t>
            </a:r>
            <a:b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 - исправления, </a:t>
            </a:r>
            <a:b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 - общий вывод.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85875" y="714375"/>
            <a:ext cx="6254750" cy="121443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200" b="1" i="1" dirty="0" smtClean="0">
                <a:solidFill>
                  <a:schemeClr val="bg2">
                    <a:lumMod val="50000"/>
                  </a:schemeClr>
                </a:solidFill>
              </a:rPr>
              <a:t>Рецензия устного ответа :</a:t>
            </a:r>
            <a:endParaRPr lang="ru-RU" sz="3200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097" name="Picture 1" descr="C:\Documents and Settings\Olga\Мои документы\Мои рисунки\248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91500" y="5643578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928802"/>
            <a:ext cx="6255488" cy="4143404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Учащийся должен </a:t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 - иметь четкое представление о цели учебной деятельности; </a:t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 - иметь четкое представление о познавательных результатах своей учебной деятельности; </a:t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 - четко представлять, какими навыками и умениями он должен владеть в том или ином классе;</a:t>
            </a:r>
            <a:b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 - понимать, что самооценка нужна для того, чтобы процесс его учения становился сознательным, а следовательно, более эффективным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00125" y="285750"/>
            <a:ext cx="6254750" cy="131445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ru-RU" sz="2400" b="1" i="1" dirty="0" smtClean="0">
                <a:solidFill>
                  <a:schemeClr val="bg2">
                    <a:lumMod val="50000"/>
                  </a:schemeClr>
                </a:solidFill>
              </a:rPr>
              <a:t>Какие же принципы следует положить в основу формирования у детей умения самооценки? 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3073" name="Picture 1" descr="C:\Documents and Settings\Olga\Мои документы\Мои рисунки\248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0" y="57150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28662" y="1714488"/>
            <a:ext cx="6255488" cy="4005853"/>
          </a:xfrm>
        </p:spPr>
        <p:txBody>
          <a:bodyPr/>
          <a:lstStyle/>
          <a:p>
            <a:pPr lvl="0" algn="just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 - </a:t>
            </a: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заявление ребенка, что он может делать упражнения раньше, чем выучит правила; </a:t>
            </a:r>
          </a:p>
          <a:p>
            <a:pPr lvl="0" algn="just"/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 - утверждения, что в классе было так понятно объяснено, что учить и повторять совершенно не требуется; </a:t>
            </a:r>
          </a:p>
          <a:p>
            <a:pPr lvl="0" algn="just"/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 - уверения, что плохую отметку в классе он получил случайно, так как забыл в момент, когда вызвали, но вообще-то он все знает хорошо и т.д. 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14414" y="357166"/>
            <a:ext cx="60722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bg2">
                    <a:lumMod val="50000"/>
                  </a:schemeClr>
                </a:solidFill>
              </a:rPr>
              <a:t>Обычные признаки кажущейся понятности задания: 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Другая 1">
      <a:dk1>
        <a:srgbClr val="006666"/>
      </a:dk1>
      <a:lt1>
        <a:srgbClr val="F4E7ED"/>
      </a:lt1>
      <a:dk2>
        <a:srgbClr val="892D4E"/>
      </a:dk2>
      <a:lt2>
        <a:srgbClr val="F4E7ED"/>
      </a:lt2>
      <a:accent1>
        <a:srgbClr val="A24A73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Другая 1">
    <a:dk1>
      <a:srgbClr val="006666"/>
    </a:dk1>
    <a:lt1>
      <a:srgbClr val="F4E7ED"/>
    </a:lt1>
    <a:dk2>
      <a:srgbClr val="892D4E"/>
    </a:dk2>
    <a:lt2>
      <a:srgbClr val="F4E7ED"/>
    </a:lt2>
    <a:accent1>
      <a:srgbClr val="A24A73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196</TotalTime>
  <Words>196</Words>
  <Application>Microsoft Office PowerPoint</Application>
  <PresentationFormat>Экран (4:3)</PresentationFormat>
  <Paragraphs>27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Изящная</vt:lpstr>
      <vt:lpstr>Система контроля и  оценки  учащихся  на уроках русского языка  и литературы </vt:lpstr>
      <vt:lpstr>   - любая деятельность ученика по добыванию знаний должна быть оценена;  - оценка не должна носить в первую очередь контролирующей  и констатирующей функции на каждом уроке;  - она должна прежде всего содержать в себе побуждающие для ученика стимулы,  - должна способствовать тому, чтобы у ученика проснулось желание учиться, если таковое пока дремлет, или желание узнать больше, основательнее, глубже, если это желание уже есть;  - контролирующие и констатирующие функции оценка проявит на итоговом уроке, при итоговом тестировании или зачете, в общем, тогда, когда подводится итог изучения учебного материала;  - оценка на уроке должна быть полностью лишена какого-либо момента сравнения одного ученика с другим;  - она в первую очередь должна отмечать изменения, происходящие с данным учащимся, позитивные или негативные;  - оценка не должна быть наказанием для ученика со стороны учителя;   - оценке учителя должна предшествовать самооценка ученика, а отсюда необходимое условие - постоянно учить детей самооценке и саморефлексии;  - оценка должна быть понятна ученику и восприниматься им как объективная;  - оценка не должна быть убийственной для того, кто старался и у него пока не получается, она должна постоянно давать ему надежду на то, что количество обязательно перейдет в качество;  - нельзя абсолютизировать роль оценки на уроке, учащийся должен понимать: это не самое главное в процессе обучения, и роль учителя во многом состоит в том, чтобы разъяснить детям, зачем нужна оценка на уроке;  - оценку должен давать не только учитель, но и ученики друг другу.  </vt:lpstr>
      <vt:lpstr>Взаимооценка - важнейшая составляющая оценочной деятельности на уроке, так как  эта деятельность побуждает ученика быть на уроке в активной деятельной позиции, анализировать, сравнивать, оценивать, делать выводы, стремиться работать лучше.   </vt:lpstr>
      <vt:lpstr>Урок-концерт,  урок-пресс-конференция,  урок-инсценирование,  урок-презентация</vt:lpstr>
      <vt:lpstr>   - умение четко и логично излагать материал,   - глубина содержания выступления,   - манера изложения,   - умение отвечать на вопросы.  </vt:lpstr>
      <vt:lpstr>   - содержание,   - оформление,   - представление,  - насколько интересно слушателям и т.д.  </vt:lpstr>
      <vt:lpstr>   - достоинства ответа,   - замечания,   - дополнения,  - исправления,   - общий вывод.  </vt:lpstr>
      <vt:lpstr>Учащийся должен    - иметь четкое представление о цели учебной деятельности;   - иметь четкое представление о познавательных результатах своей учебной деятельности;   - четко представлять, какими навыками и умениями он должен владеть в том или ином классе;  - понимать, что самооценка нужна для того, чтобы процесс его учения становился сознательным, а следовательно, более эффективным.  </vt:lpstr>
      <vt:lpstr>Слайд 9</vt:lpstr>
      <vt:lpstr>Памятка для учащихся «Рефлексия урока»    Наш  урок  подошёл  к концу, и Я хочу сказать...     -Мне больше всего удалось ...   -За что я могу себя похвалить?   -за что я  могу похвалить одноклассников?   -Что приобрёл?   -Что меня удивило?  - Для меня было открытием то, что ...   - Что, на мой взгляд, не удалось? Почему? Что учесть на будущее? </vt:lpstr>
      <vt:lpstr>Слайд 11</vt:lpstr>
      <vt:lpstr>Спасибо за внимание!</vt:lpstr>
    </vt:vector>
  </TitlesOfParts>
  <Company>Маруся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Olga</dc:creator>
  <cp:lastModifiedBy>1</cp:lastModifiedBy>
  <cp:revision>24</cp:revision>
  <dcterms:created xsi:type="dcterms:W3CDTF">2009-01-20T06:50:40Z</dcterms:created>
  <dcterms:modified xsi:type="dcterms:W3CDTF">2010-01-23T18:48:41Z</dcterms:modified>
</cp:coreProperties>
</file>