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80" r:id="rId11"/>
    <p:sldId id="269" r:id="rId12"/>
    <p:sldId id="271" r:id="rId13"/>
    <p:sldId id="272" r:id="rId14"/>
    <p:sldId id="273" r:id="rId15"/>
    <p:sldId id="278" r:id="rId16"/>
    <p:sldId id="279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3366FF"/>
    <a:srgbClr val="006600"/>
    <a:srgbClr val="FFEF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>
        <p:scale>
          <a:sx n="80" d="100"/>
          <a:sy n="80" d="100"/>
        </p:scale>
        <p:origin x="-235" y="-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AAB2A-70FE-4953-A9FE-901E52F4A5A2}" type="datetimeFigureOut">
              <a:rPr lang="ru-RU" smtClean="0"/>
              <a:pPr/>
              <a:t>16.01.2010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6AA2-9C35-4994-84B8-137F3DC3FA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/>
              <a:pPr/>
              <a:t>16.01.2010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BFBD3D-B3C2-42CC-8752-7EC0A624D9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/>
              <a:pPr/>
              <a:t>16.01.2010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BD3D-B3C2-42CC-8752-7EC0A624D9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/>
              <a:pPr/>
              <a:t>16.01.2010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BD3D-B3C2-42CC-8752-7EC0A624D9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/>
              <a:pPr/>
              <a:t>16.01.2010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BFBD3D-B3C2-42CC-8752-7EC0A624D9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/>
              <a:pPr/>
              <a:t>16.01.2010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BD3D-B3C2-42CC-8752-7EC0A624D9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/>
              <a:pPr/>
              <a:t>16.01.2010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BD3D-B3C2-42CC-8752-7EC0A624D9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/>
              <a:pPr/>
              <a:t>16.01.2010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8BFBD3D-B3C2-42CC-8752-7EC0A624D9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/>
              <a:pPr/>
              <a:t>16.01.2010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BD3D-B3C2-42CC-8752-7EC0A624D9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/>
              <a:pPr/>
              <a:t>16.01.2010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BD3D-B3C2-42CC-8752-7EC0A624D9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/>
              <a:pPr/>
              <a:t>16.01.2010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BD3D-B3C2-42CC-8752-7EC0A624D9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/>
              <a:pPr/>
              <a:t>16.01.2010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BD3D-B3C2-42CC-8752-7EC0A624D9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40ACB7-FE70-4521-9578-616B2BC26310}" type="datetimeFigureOut">
              <a:rPr lang="ru-RU" smtClean="0"/>
              <a:pPr/>
              <a:t>16.01.2010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BFBD3D-B3C2-42CC-8752-7EC0A624D9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wheel spokes="8"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fotki.yandex.ru/users/valent20082008/view/50799/?page=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500063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Презентация </a:t>
            </a:r>
            <a:b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 уроку русского языка </a:t>
            </a:r>
            <a:b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 теме: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i="1" dirty="0" smtClean="0">
                <a:solidFill>
                  <a:schemeClr val="bg2">
                    <a:lumMod val="25000"/>
                  </a:schemeClr>
                </a:solidFill>
              </a:rPr>
              <a:t>«Правописание парных согласных в корне слова»</a:t>
            </a:r>
            <a:endParaRPr lang="ru-RU" sz="53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214" y="5643578"/>
            <a:ext cx="5357818" cy="1214446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Савенкова Наталья Александровна 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  <a:ea typeface="+mj-ea"/>
              <a:cs typeface="+mj-cs"/>
            </a:endParaRPr>
          </a:p>
          <a:p>
            <a:pPr algn="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учитель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начальных классов 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  <a:ea typeface="+mj-ea"/>
              <a:cs typeface="+mj-cs"/>
            </a:endParaRPr>
          </a:p>
          <a:p>
            <a:pPr algn="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МОУ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«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СОШ №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4» г. Энгельса</a:t>
            </a: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4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0938"/>
            <a:ext cx="1979613" cy="2663825"/>
          </a:xfrm>
          <a:prstGeom prst="rect">
            <a:avLst/>
          </a:prstGeom>
          <a:noFill/>
        </p:spPr>
      </p:pic>
      <p:pic>
        <p:nvPicPr>
          <p:cNvPr id="4113" name="Picture 17" descr="4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14740">
            <a:off x="395288" y="2997200"/>
            <a:ext cx="1979612" cy="2089150"/>
          </a:xfrm>
          <a:prstGeom prst="rect">
            <a:avLst/>
          </a:prstGeom>
          <a:noFill/>
        </p:spPr>
      </p:pic>
      <p:pic>
        <p:nvPicPr>
          <p:cNvPr id="4106" name="Picture 10" descr="bcd7b362ac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9144000" y="3573463"/>
            <a:ext cx="2952750" cy="2362200"/>
          </a:xfrm>
          <a:prstGeom prst="rect">
            <a:avLst/>
          </a:prstGeom>
          <a:noFill/>
        </p:spPr>
      </p:pic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755650" y="333375"/>
            <a:ext cx="1728788" cy="1150938"/>
          </a:xfrm>
          <a:prstGeom prst="cloudCallout">
            <a:avLst>
              <a:gd name="adj1" fmla="val -53398"/>
              <a:gd name="adj2" fmla="val 31519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4110" name="Picture 14" descr="bcd7b362ac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3635375" y="2636838"/>
            <a:ext cx="3024188" cy="2544762"/>
          </a:xfrm>
          <a:prstGeom prst="rect">
            <a:avLst/>
          </a:prstGeom>
          <a:noFill/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7380288" y="333375"/>
            <a:ext cx="1368425" cy="863600"/>
          </a:xfrm>
          <a:prstGeom prst="cloudCallout">
            <a:avLst>
              <a:gd name="adj1" fmla="val -50116"/>
              <a:gd name="adj2" fmla="val 10296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3059113" y="908050"/>
            <a:ext cx="1370012" cy="865188"/>
          </a:xfrm>
          <a:prstGeom prst="cloudCallout">
            <a:avLst>
              <a:gd name="adj1" fmla="val -49884"/>
              <a:gd name="adj2" fmla="val 43394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4114" name="Picture 18" descr="4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2420938"/>
            <a:ext cx="2124075" cy="2879725"/>
          </a:xfrm>
          <a:prstGeom prst="rect">
            <a:avLst/>
          </a:prstGeom>
          <a:noFill/>
        </p:spPr>
      </p:pic>
      <p:pic>
        <p:nvPicPr>
          <p:cNvPr id="4115" name="Picture 19" descr="4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42043" flipH="1">
            <a:off x="6877050" y="3141663"/>
            <a:ext cx="1512888" cy="2089150"/>
          </a:xfrm>
          <a:prstGeom prst="rect">
            <a:avLst/>
          </a:prstGeom>
          <a:noFill/>
        </p:spPr>
      </p:pic>
      <p:pic>
        <p:nvPicPr>
          <p:cNvPr id="4122" name="Picture 26" descr="149"/>
          <p:cNvPicPr>
            <a:picLocks noChangeAspect="1" noChangeArrowheads="1" noCrop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3132138" y="4941888"/>
            <a:ext cx="663575" cy="865187"/>
          </a:xfrm>
          <a:prstGeom prst="rect">
            <a:avLst/>
          </a:prstGeom>
          <a:noFill/>
        </p:spPr>
      </p:pic>
      <p:pic>
        <p:nvPicPr>
          <p:cNvPr id="4123" name="Picture 27" descr="149"/>
          <p:cNvPicPr>
            <a:picLocks noChangeAspect="1" noChangeArrowheads="1" noCrop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4067175" y="5300663"/>
            <a:ext cx="663575" cy="865187"/>
          </a:xfrm>
          <a:prstGeom prst="rect">
            <a:avLst/>
          </a:prstGeom>
          <a:noFill/>
        </p:spPr>
      </p:pic>
      <p:pic>
        <p:nvPicPr>
          <p:cNvPr id="4124" name="Picture 28" descr="149"/>
          <p:cNvPicPr>
            <a:picLocks noChangeAspect="1" noChangeArrowheads="1" noCrop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6659563" y="5300663"/>
            <a:ext cx="663575" cy="865187"/>
          </a:xfrm>
          <a:prstGeom prst="rect">
            <a:avLst/>
          </a:prstGeom>
          <a:noFill/>
        </p:spPr>
      </p:pic>
      <p:pic>
        <p:nvPicPr>
          <p:cNvPr id="4126" name="Picture 30" descr="n_blu05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4581525"/>
            <a:ext cx="846137" cy="846138"/>
          </a:xfrm>
          <a:prstGeom prst="rect">
            <a:avLst/>
          </a:prstGeom>
          <a:noFill/>
        </p:spPr>
      </p:pic>
      <p:pic>
        <p:nvPicPr>
          <p:cNvPr id="4127" name="Picture 31" descr="b1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38513" y="5445125"/>
            <a:ext cx="817562" cy="874713"/>
          </a:xfrm>
          <a:prstGeom prst="rect">
            <a:avLst/>
          </a:prstGeom>
          <a:noFill/>
        </p:spPr>
      </p:pic>
      <p:pic>
        <p:nvPicPr>
          <p:cNvPr id="4128" name="Picture 32" descr="n_blu05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8263" y="5516563"/>
            <a:ext cx="774700" cy="774700"/>
          </a:xfrm>
          <a:prstGeom prst="rect">
            <a:avLst/>
          </a:prstGeom>
          <a:noFill/>
        </p:spPr>
      </p:pic>
      <p:pic>
        <p:nvPicPr>
          <p:cNvPr id="4129" name="Picture 33" descr="b1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8600" y="4581525"/>
            <a:ext cx="817563" cy="874713"/>
          </a:xfrm>
          <a:prstGeom prst="rect">
            <a:avLst/>
          </a:prstGeom>
          <a:noFill/>
        </p:spPr>
      </p:pic>
      <p:pic>
        <p:nvPicPr>
          <p:cNvPr id="413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Улыбка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</p:spPr>
      </p:pic>
      <p:pic>
        <p:nvPicPr>
          <p:cNvPr id="4105" name="Picture 9" descr="b2c9562e264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2241550" y="2781300"/>
            <a:ext cx="1592263" cy="1966913"/>
          </a:xfrm>
          <a:prstGeom prst="rect">
            <a:avLst/>
          </a:prstGeom>
          <a:noFill/>
        </p:spPr>
      </p:pic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3635375" y="1773238"/>
            <a:ext cx="1296988" cy="1368425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3" name="AutoShape 37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172450" y="6308725"/>
            <a:ext cx="719138" cy="406400"/>
          </a:xfrm>
          <a:prstGeom prst="leftArrow">
            <a:avLst>
              <a:gd name="adj1" fmla="val 50000"/>
              <a:gd name="adj2" fmla="val 442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5486 0.05324 C 0.06632 0.06528 0.08351 0.07199 0.10157 0.07199 C 0.12205 0.07199 0.13837 0.06528 0.14983 0.05324 L 0.20486 -7.40741E-7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06997 0.03125 C -0.08455 0.03819 -0.1066 0.04213 -0.129 0.04213 C -0.15504 0.04213 -0.17587 0.03819 -0.19045 0.03125 L -0.2599 2.59259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11685 0.05324 C 0.14132 0.06527 0.17813 0.07199 0.21667 0.07199 C 0.26007 0.07199 0.29497 0.06527 0.31945 0.05324 L 0.43716 4.81481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5255 L 0.02812 -0.00995 C 0.03403 -0.02407 0.04288 -0.03148 0.05208 -0.03148 C 0.0625 -0.03148 0.07101 -0.02407 0.07691 -0.00995 L 0.10538 0.05255 " pathEditMode="relative" rAng="0" ptsTypes="FffFF">
                                      <p:cBhvr>
                                        <p:cTn id="44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7535 -0.08611 C 0.09132 -0.10555 0.11511 -0.11551 0.13993 -0.11551 C 0.16806 -0.11551 0.1908 -0.10555 0.20677 -0.08611 L 0.28351 -2.59259E-6 " pathEditMode="relative" rAng="0" ptsTypes="FffFF">
                                      <p:cBhvr>
                                        <p:cTn id="54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8542 -0.0507 C 0.10348 -0.06273 0.12743 -0.06366 0.15052 -0.05556 C 0.17639 -0.04653 0.19618 -0.03009 0.20764 -0.00764 L 0.26407 0.09282 " pathEditMode="relative" rAng="886152" ptsTypes="FffFF">
                                      <p:cBhvr>
                                        <p:cTn id="64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2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C 0.00052 0.16042 0.09566 0.28797 0.21337 0.28797 C 0.33021 0.28797 0.425 0.16042 0.42517 -3.33333E-6 C 0.42517 -0.1581 0.33021 -0.28935 0.21215 -0.28935 C 0.09601 -0.28796 2.77778E-7 -0.15926 2.77778E-7 -3.33333E-6 Z " pathEditMode="relative" rAng="16200000" ptsTypes="fffff">
                                      <p:cBhvr>
                                        <p:cTn id="103" dur="2000" spd="-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32274 -0.2048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0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4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17" presetID="35" presetClass="entr" presetSubtype="0" repeatCount="3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0" presetID="37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74 -0.20486 L -0.13923 -0.10417 C -0.10069 -0.08149 -0.04323 -0.06829 0.01667 -0.06829 C 0.08525 -0.06829 0.13993 -0.08149 0.17848 -0.10417 L 0.36233 -0.20486 " pathEditMode="relative" rAng="0" ptsTypes="FffFF">
                                      <p:cBhvr>
                                        <p:cTn id="141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7500"/>
                            </p:stCondLst>
                            <p:childTnLst>
                              <p:par>
                                <p:cTn id="143" presetID="35" presetClass="entr" presetSubtype="0" repeatCount="3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50" presetID="44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-0.17337 L 0.20018 -0.25902 C 0.16337 -0.27824 0.10712 -0.28888 0.04983 -0.28888 C -0.01666 -0.28888 -0.06979 -0.27824 -0.10659 -0.25902 L -0.28333 -0.17337 " pathEditMode="relative" rAng="0" ptsTypes="FffFF">
                                      <p:cBhvr>
                                        <p:cTn id="151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0"/>
                </p:tgtEl>
              </p:cMediaNode>
            </p:audio>
          </p:childTnLst>
        </p:cTn>
      </p:par>
    </p:tnLst>
    <p:bldLst>
      <p:bldP spid="4108" grpId="0" animBg="1"/>
      <p:bldP spid="4111" grpId="0" animBg="1"/>
      <p:bldP spid="4112" grpId="0" animBg="1"/>
      <p:bldP spid="4116" grpId="0" animBg="1"/>
      <p:bldP spid="4116" grpId="1" animBg="1"/>
      <p:bldP spid="4116" grpId="2" animBg="1"/>
      <p:bldP spid="4116" grpId="3" animBg="1"/>
      <p:bldP spid="4116" grpId="4" animBg="1"/>
      <p:bldP spid="4116" grpId="5" animBg="1"/>
      <p:bldP spid="4116" grpId="6" animBg="1"/>
      <p:bldP spid="41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932" t="20905" r="2101" b="23851"/>
          <a:stretch>
            <a:fillRect/>
          </a:stretch>
        </p:blipFill>
        <p:spPr bwMode="auto">
          <a:xfrm>
            <a:off x="-32" y="-24"/>
            <a:ext cx="9231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1438051"/>
            <a:ext cx="321471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гри…ки</a:t>
            </a:r>
          </a:p>
          <a:p>
            <a:r>
              <a:rPr lang="ru-RU" sz="4800" b="1" dirty="0" smtClean="0"/>
              <a:t>бере…ка</a:t>
            </a:r>
          </a:p>
          <a:p>
            <a:r>
              <a:rPr lang="ru-RU" sz="4800" b="1" dirty="0" smtClean="0"/>
              <a:t>шу…ка</a:t>
            </a:r>
          </a:p>
          <a:p>
            <a:r>
              <a:rPr lang="ru-RU" sz="4800" b="1" dirty="0" smtClean="0"/>
              <a:t>ша…ка</a:t>
            </a:r>
          </a:p>
          <a:p>
            <a:r>
              <a:rPr lang="ru-RU" sz="4800" b="1" dirty="0" smtClean="0"/>
              <a:t>кни…ка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1500174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гри</a:t>
            </a:r>
            <a:r>
              <a:rPr lang="ru-RU" sz="4800" b="1" u="sng" dirty="0" smtClean="0"/>
              <a:t>б</a:t>
            </a:r>
            <a:r>
              <a:rPr lang="ru-RU" sz="4800" b="1" dirty="0" smtClean="0"/>
              <a:t>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232" y="1285860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б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2000240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2786058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б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3429000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4199287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ж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9520" y="235743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53245" y="2214554"/>
            <a:ext cx="2076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бере</a:t>
            </a:r>
            <a:r>
              <a:rPr lang="ru-RU" sz="4800" b="1" u="sng" dirty="0" smtClean="0"/>
              <a:t>з</a:t>
            </a:r>
            <a:r>
              <a:rPr lang="ru-RU" sz="4800" b="1" dirty="0" smtClean="0"/>
              <a:t>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64525" y="2812317"/>
            <a:ext cx="2993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шу</a:t>
            </a:r>
            <a:r>
              <a:rPr lang="ru-RU" sz="4800" b="1" u="sng" dirty="0" smtClean="0"/>
              <a:t>б</a:t>
            </a:r>
            <a:r>
              <a:rPr lang="ru-RU" sz="4800" b="1" dirty="0" smtClean="0"/>
              <a:t>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87606" y="3571876"/>
            <a:ext cx="2541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ша</a:t>
            </a:r>
            <a:r>
              <a:rPr lang="ru-RU" sz="4800" b="1" u="sng" dirty="0" smtClean="0"/>
              <a:t>п</a:t>
            </a:r>
            <a:r>
              <a:rPr lang="ru-RU" sz="4800" b="1" dirty="0" smtClean="0"/>
              <a:t>очка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4383953"/>
            <a:ext cx="27593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кни</a:t>
            </a:r>
            <a:r>
              <a:rPr lang="ru-RU" sz="4800" b="1" u="sng" dirty="0" smtClean="0"/>
              <a:t>ж</a:t>
            </a:r>
            <a:r>
              <a:rPr lang="ru-RU" sz="4800" b="1" dirty="0" smtClean="0"/>
              <a:t>ечка</a:t>
            </a:r>
          </a:p>
        </p:txBody>
      </p:sp>
      <p:sp>
        <p:nvSpPr>
          <p:cNvPr id="19" name="Арка 18"/>
          <p:cNvSpPr/>
          <p:nvPr/>
        </p:nvSpPr>
        <p:spPr>
          <a:xfrm rot="1868016">
            <a:off x="1174489" y="1376779"/>
            <a:ext cx="1215839" cy="1316769"/>
          </a:xfrm>
          <a:prstGeom prst="blockArc">
            <a:avLst>
              <a:gd name="adj1" fmla="val 10800000"/>
              <a:gd name="adj2" fmla="val 17605926"/>
              <a:gd name="adj3" fmla="val 392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 rot="1849971">
            <a:off x="1316496" y="2196220"/>
            <a:ext cx="1675798" cy="1417980"/>
          </a:xfrm>
          <a:prstGeom prst="blockArc">
            <a:avLst>
              <a:gd name="adj1" fmla="val 10800000"/>
              <a:gd name="adj2" fmla="val 17605926"/>
              <a:gd name="adj3" fmla="val 392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 rot="1154641">
            <a:off x="1104020" y="2900930"/>
            <a:ext cx="1497696" cy="1431863"/>
          </a:xfrm>
          <a:prstGeom prst="blockArc">
            <a:avLst>
              <a:gd name="adj1" fmla="val 11752970"/>
              <a:gd name="adj2" fmla="val 17605926"/>
              <a:gd name="adj3" fmla="val 392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 rot="1868016">
            <a:off x="1196324" y="3672553"/>
            <a:ext cx="1250627" cy="1107435"/>
          </a:xfrm>
          <a:prstGeom prst="blockArc">
            <a:avLst>
              <a:gd name="adj1" fmla="val 10800000"/>
              <a:gd name="adj2" fmla="val 17605926"/>
              <a:gd name="adj3" fmla="val 392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Арка 22"/>
          <p:cNvSpPr/>
          <p:nvPr/>
        </p:nvSpPr>
        <p:spPr>
          <a:xfrm rot="1868016">
            <a:off x="1184836" y="4303903"/>
            <a:ext cx="1571636" cy="1428760"/>
          </a:xfrm>
          <a:prstGeom prst="blockArc">
            <a:avLst>
              <a:gd name="adj1" fmla="val 10800000"/>
              <a:gd name="adj2" fmla="val 17605926"/>
              <a:gd name="adj3" fmla="val 392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Арка 23"/>
          <p:cNvSpPr/>
          <p:nvPr/>
        </p:nvSpPr>
        <p:spPr>
          <a:xfrm rot="1868016">
            <a:off x="4896284" y="1433907"/>
            <a:ext cx="1215839" cy="1316769"/>
          </a:xfrm>
          <a:prstGeom prst="blockArc">
            <a:avLst>
              <a:gd name="adj1" fmla="val 10800000"/>
              <a:gd name="adj2" fmla="val 17605926"/>
              <a:gd name="adj3" fmla="val 392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Арка 24"/>
          <p:cNvSpPr/>
          <p:nvPr/>
        </p:nvSpPr>
        <p:spPr>
          <a:xfrm rot="1849971">
            <a:off x="4937259" y="2186613"/>
            <a:ext cx="1675798" cy="1417980"/>
          </a:xfrm>
          <a:prstGeom prst="blockArc">
            <a:avLst>
              <a:gd name="adj1" fmla="val 10800000"/>
              <a:gd name="adj2" fmla="val 17605926"/>
              <a:gd name="adj3" fmla="val 392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 rot="1154641">
            <a:off x="4809007" y="2861896"/>
            <a:ext cx="1497696" cy="1431863"/>
          </a:xfrm>
          <a:prstGeom prst="blockArc">
            <a:avLst>
              <a:gd name="adj1" fmla="val 11752970"/>
              <a:gd name="adj2" fmla="val 17605926"/>
              <a:gd name="adj3" fmla="val 392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Арка 26"/>
          <p:cNvSpPr/>
          <p:nvPr/>
        </p:nvSpPr>
        <p:spPr>
          <a:xfrm rot="1868016">
            <a:off x="4911099" y="3601116"/>
            <a:ext cx="1250627" cy="1107435"/>
          </a:xfrm>
          <a:prstGeom prst="blockArc">
            <a:avLst>
              <a:gd name="adj1" fmla="val 10800000"/>
              <a:gd name="adj2" fmla="val 17605926"/>
              <a:gd name="adj3" fmla="val 392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Арка 27"/>
          <p:cNvSpPr/>
          <p:nvPr/>
        </p:nvSpPr>
        <p:spPr>
          <a:xfrm rot="1868016">
            <a:off x="5030206" y="4375342"/>
            <a:ext cx="1571636" cy="1428760"/>
          </a:xfrm>
          <a:prstGeom prst="blockArc">
            <a:avLst>
              <a:gd name="adj1" fmla="val 10800000"/>
              <a:gd name="adj2" fmla="val 17605926"/>
              <a:gd name="adj3" fmla="val 392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Если парный звук согласный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Вызвал у тебя сомнение,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Ты на помощь гласный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Зови без промедления!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1414"/>
            <a:ext cx="2981907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700" dirty="0" smtClean="0"/>
              <a:t>Орфограмма </a:t>
            </a: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2400288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000" b="1" dirty="0" smtClean="0"/>
              <a:t>ловок</a:t>
            </a:r>
          </a:p>
          <a:p>
            <a:pPr>
              <a:buNone/>
            </a:pPr>
            <a:r>
              <a:rPr lang="ru-RU" sz="4000" b="1" dirty="0" smtClean="0"/>
              <a:t>гладок</a:t>
            </a:r>
          </a:p>
          <a:p>
            <a:pPr>
              <a:buNone/>
            </a:pPr>
            <a:r>
              <a:rPr lang="ru-RU" sz="4000" b="1" dirty="0" smtClean="0"/>
              <a:t>близок</a:t>
            </a:r>
          </a:p>
          <a:p>
            <a:pPr>
              <a:buNone/>
            </a:pPr>
            <a:r>
              <a:rPr lang="ru-RU" sz="4000" b="1" dirty="0" smtClean="0"/>
              <a:t>резок</a:t>
            </a:r>
          </a:p>
          <a:p>
            <a:pPr>
              <a:buNone/>
            </a:pPr>
            <a:r>
              <a:rPr lang="ru-RU" sz="4000" b="1" dirty="0" smtClean="0"/>
              <a:t>лёгок</a:t>
            </a:r>
          </a:p>
          <a:p>
            <a:pPr>
              <a:buNone/>
            </a:pPr>
            <a:r>
              <a:rPr lang="ru-RU" sz="4000" b="1" dirty="0" smtClean="0"/>
              <a:t>крепок</a:t>
            </a:r>
          </a:p>
          <a:p>
            <a:pPr>
              <a:buNone/>
            </a:pPr>
            <a:r>
              <a:rPr lang="ru-RU" sz="4000" b="1" dirty="0" smtClean="0"/>
              <a:t>гибок</a:t>
            </a:r>
          </a:p>
          <a:p>
            <a:pPr>
              <a:buNone/>
            </a:pPr>
            <a:r>
              <a:rPr lang="ru-RU" sz="4000" b="1" dirty="0" smtClean="0"/>
              <a:t>робок</a:t>
            </a:r>
          </a:p>
          <a:p>
            <a:pPr>
              <a:buNone/>
            </a:pPr>
            <a:r>
              <a:rPr lang="ru-RU" sz="4000" b="1" dirty="0" smtClean="0"/>
              <a:t>сладок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72198" y="1142984"/>
            <a:ext cx="2714644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700" b="1" dirty="0" smtClean="0">
                <a:solidFill>
                  <a:schemeClr val="tx2"/>
                </a:solidFill>
              </a:rPr>
              <a:t>ги – кий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700" b="1" dirty="0" smtClean="0">
                <a:solidFill>
                  <a:schemeClr val="tx2"/>
                </a:solidFill>
              </a:rPr>
              <a:t>ро – кий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700" b="1" dirty="0" smtClean="0">
                <a:solidFill>
                  <a:schemeClr val="tx2"/>
                </a:solidFill>
              </a:rPr>
              <a:t>кре – кий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700" b="1" dirty="0" smtClean="0">
                <a:solidFill>
                  <a:schemeClr val="tx2"/>
                </a:solidFill>
              </a:rPr>
              <a:t>ло – кий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700" b="1" dirty="0" smtClean="0">
                <a:solidFill>
                  <a:schemeClr val="tx2"/>
                </a:solidFill>
              </a:rPr>
              <a:t>сла – кий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700" b="1" dirty="0" smtClean="0">
                <a:solidFill>
                  <a:schemeClr val="tx2"/>
                </a:solidFill>
              </a:rPr>
              <a:t>лё – кий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700" b="1" dirty="0" smtClean="0">
                <a:solidFill>
                  <a:schemeClr val="tx2"/>
                </a:solidFill>
              </a:rPr>
              <a:t>гла - кий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700" b="1" dirty="0" smtClean="0">
                <a:solidFill>
                  <a:schemeClr val="tx2"/>
                </a:solidFill>
              </a:rPr>
              <a:t>бли – кий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700" b="1" dirty="0" smtClean="0">
                <a:solidFill>
                  <a:schemeClr val="tx2"/>
                </a:solidFill>
              </a:rPr>
              <a:t>ре - кий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06" y="142852"/>
            <a:ext cx="329667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700" dirty="0" smtClean="0"/>
              <a:t>Работа в парах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1571604" y="1428736"/>
            <a:ext cx="4429156" cy="1714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1785918" y="2000240"/>
            <a:ext cx="4214842" cy="278608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1928794" y="2571744"/>
            <a:ext cx="4000528" cy="271464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1714480" y="3143248"/>
            <a:ext cx="4214842" cy="278608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1714480" y="3643314"/>
            <a:ext cx="4143404" cy="500066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1928794" y="3643314"/>
            <a:ext cx="4071966" cy="2286016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1571604" y="1428736"/>
            <a:ext cx="4572032" cy="342902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1714480" y="2071678"/>
            <a:ext cx="4357718" cy="32861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1928796" y="2571743"/>
            <a:ext cx="4143402" cy="16430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72264" y="928671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б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43702" y="1509698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б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58016" y="1928802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58016" y="3000372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15140" y="3720116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15140" y="4220182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58016" y="4791686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72264" y="5363190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72264" y="2577108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932" t="20905" r="2101" b="23851"/>
          <a:stretch>
            <a:fillRect/>
          </a:stretch>
        </p:blipFill>
        <p:spPr bwMode="auto">
          <a:xfrm>
            <a:off x="197985" y="-24"/>
            <a:ext cx="9231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5714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300" dirty="0" smtClean="0">
                <a:solidFill>
                  <a:schemeClr val="bg1"/>
                </a:solidFill>
              </a:rPr>
              <a:t>Самостоятельная работа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024954"/>
            <a:ext cx="3857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1 уровень</a:t>
            </a:r>
          </a:p>
          <a:p>
            <a:r>
              <a:rPr lang="ru-RU" sz="2800" b="1" dirty="0" smtClean="0"/>
              <a:t>Сторо…, моро..., горо..., отряд…, сугро …, ле..., ду…, чертё…, велосипе…, шка…, хле… 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1142984"/>
            <a:ext cx="45005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2 уровень</a:t>
            </a:r>
          </a:p>
          <a:p>
            <a:r>
              <a:rPr lang="ru-RU" sz="2200" b="1" i="1" dirty="0" smtClean="0"/>
              <a:t>Разбежались слова. Помогите </a:t>
            </a:r>
          </a:p>
          <a:p>
            <a:r>
              <a:rPr lang="ru-RU" sz="2200" b="1" i="1" dirty="0" smtClean="0"/>
              <a:t>их собрать!</a:t>
            </a:r>
          </a:p>
          <a:p>
            <a:pPr>
              <a:buFontTx/>
              <a:buChar char="-"/>
            </a:pPr>
            <a:r>
              <a:rPr lang="ru-RU" sz="2200" b="1" dirty="0" smtClean="0"/>
              <a:t> Где растет морковь?</a:t>
            </a:r>
          </a:p>
          <a:p>
            <a:r>
              <a:rPr lang="ru-RU" sz="2200" b="1" dirty="0" smtClean="0"/>
              <a:t>На________________.</a:t>
            </a:r>
          </a:p>
          <a:p>
            <a:pPr>
              <a:buFontTx/>
              <a:buChar char="-"/>
            </a:pPr>
            <a:r>
              <a:rPr lang="ru-RU" sz="2200" b="1" dirty="0" smtClean="0"/>
              <a:t>Буквы пишут где?</a:t>
            </a:r>
          </a:p>
          <a:p>
            <a:r>
              <a:rPr lang="ru-RU" sz="2200" b="1" dirty="0" smtClean="0"/>
              <a:t>В __________________.</a:t>
            </a:r>
          </a:p>
          <a:p>
            <a:r>
              <a:rPr lang="ru-RU" sz="2200" b="1" dirty="0"/>
              <a:t> </a:t>
            </a:r>
            <a:r>
              <a:rPr lang="ru-RU" sz="2200" b="1" dirty="0" smtClean="0"/>
              <a:t>- Утром чистим что мы?</a:t>
            </a:r>
          </a:p>
          <a:p>
            <a:r>
              <a:rPr lang="ru-RU" sz="2200" b="1" dirty="0" smtClean="0"/>
              <a:t>Чистим_______________.</a:t>
            </a:r>
          </a:p>
          <a:p>
            <a:pPr>
              <a:buFontTx/>
              <a:buChar char="-"/>
            </a:pPr>
            <a:r>
              <a:rPr lang="ru-RU" sz="2200" b="1" dirty="0" smtClean="0"/>
              <a:t> Надеваем в </a:t>
            </a:r>
            <a:r>
              <a:rPr lang="ru-RU" sz="2200" b="1" dirty="0" err="1" smtClean="0"/>
              <a:t>холод?__________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-Любим все_________,________.</a:t>
            </a:r>
          </a:p>
          <a:p>
            <a:r>
              <a:rPr lang="ru-RU" sz="2200" b="1" dirty="0" smtClean="0"/>
              <a:t>И читаем на ночь ____________.</a:t>
            </a:r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200" dirty="0"/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8229600" cy="403225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endParaRPr lang="ru-RU" sz="2800" dirty="0" smtClean="0">
              <a:solidFill>
                <a:srgbClr val="66FF33"/>
              </a:solidFill>
              <a:effectLst/>
            </a:endParaRPr>
          </a:p>
          <a:p>
            <a:pPr>
              <a:buFontTx/>
              <a:buNone/>
            </a:pPr>
            <a:r>
              <a:rPr lang="ru-RU" sz="4800" b="1" i="1" dirty="0" smtClean="0">
                <a:solidFill>
                  <a:srgbClr val="0000FF"/>
                </a:solidFill>
                <a:effectLst/>
              </a:rPr>
              <a:t>Я  узнал …..</a:t>
            </a:r>
          </a:p>
          <a:p>
            <a:pPr>
              <a:buFontTx/>
              <a:buNone/>
            </a:pPr>
            <a:r>
              <a:rPr lang="ru-RU" sz="4800" b="1" i="1" dirty="0" smtClean="0">
                <a:solidFill>
                  <a:srgbClr val="00B050"/>
                </a:solidFill>
                <a:effectLst/>
              </a:rPr>
              <a:t>Я  научился…</a:t>
            </a:r>
          </a:p>
          <a:p>
            <a:pPr>
              <a:buFontTx/>
              <a:buNone/>
            </a:pPr>
            <a:r>
              <a:rPr lang="ru-RU" sz="4800" b="1" i="1" dirty="0" smtClean="0">
                <a:solidFill>
                  <a:srgbClr val="FF0000"/>
                </a:solidFill>
                <a:effectLst/>
              </a:rPr>
              <a:t>Мне  понравилось ….</a:t>
            </a:r>
            <a:endParaRPr lang="ru-RU" sz="2800" b="1" i="1" dirty="0" smtClean="0">
              <a:solidFill>
                <a:srgbClr val="FF0000"/>
              </a:solidFill>
              <a:effectLst/>
            </a:endParaRPr>
          </a:p>
          <a:p>
            <a:endParaRPr lang="ru-RU" dirty="0" smtClean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i="1" cap="none" spc="200" dirty="0" smtClean="0">
                <a:ln w="69850" cap="rnd">
                  <a:gradFill flip="none" rotWithShape="1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  <a:tileRect/>
                  </a:gradFill>
                  <a:bevel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</a:t>
            </a:r>
            <a:r>
              <a:rPr lang="ru-RU" sz="11500" b="1" i="1" cap="none" spc="200" dirty="0" smtClean="0">
                <a:ln w="69850" cap="rnd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bevel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500" b="1" i="1" spc="200" dirty="0" smtClean="0">
                <a:ln w="69850" cap="rnd">
                  <a:gradFill flip="none" rotWithShape="1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  <a:tileRect/>
                  </a:gradFill>
                  <a:bevel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</a:t>
            </a: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(ситуация выбора)</a:t>
            </a:r>
          </a:p>
          <a:p>
            <a:pPr>
              <a:buBlip>
                <a:blip r:embed="rId3"/>
              </a:buBlip>
            </a:pPr>
            <a:r>
              <a:rPr lang="ru-RU" sz="3600" i="1" dirty="0" smtClean="0">
                <a:solidFill>
                  <a:schemeClr val="tx1"/>
                </a:solidFill>
              </a:rPr>
              <a:t>Стр. 27 упр. 3</a:t>
            </a:r>
          </a:p>
          <a:p>
            <a:pPr>
              <a:buBlip>
                <a:blip r:embed="rId3"/>
              </a:buBlip>
            </a:pPr>
            <a:r>
              <a:rPr lang="ru-RU" sz="3600" i="1" dirty="0" smtClean="0">
                <a:solidFill>
                  <a:schemeClr val="tx1"/>
                </a:solidFill>
              </a:rPr>
              <a:t>Придумать и записать 6 слов с парной согласной в конце слова и 6 слов с парной согласной в середине слова, подобрав к ним проверочные слова.</a:t>
            </a:r>
            <a:endParaRPr lang="ru-RU" sz="3600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24074"/>
            <a:ext cx="4339650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700" dirty="0" smtClean="0"/>
              <a:t>Домашнее задание.</a:t>
            </a: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500034" y="1000108"/>
            <a:ext cx="8229600" cy="18620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ru-RU" sz="11500" dirty="0" smtClean="0">
                <a:ln w="22225" cap="rnd">
                  <a:gradFill>
                    <a:gsLst>
                      <a:gs pos="0">
                        <a:srgbClr val="0000FF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0"/>
                  </a:gradFill>
                  <a:prstDash val="sysDash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Молодцы!</a:t>
            </a:r>
          </a:p>
        </p:txBody>
      </p:sp>
      <p:pic>
        <p:nvPicPr>
          <p:cNvPr id="6" name="Picture 4" descr="http://img-fotki.yandex.ru/get/3207/v-dmitriev59.17/0_21bca_c67ef040_X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143248"/>
            <a:ext cx="2928958" cy="3461496"/>
          </a:xfrm>
          <a:prstGeom prst="rect">
            <a:avLst/>
          </a:prstGeom>
          <a:noFill/>
        </p:spPr>
      </p:pic>
      <p:pic>
        <p:nvPicPr>
          <p:cNvPr id="7" name="Picture 4" descr="http://img-fotki.yandex.ru/get/3207/v-dmitriev59.17/0_21bca_c67ef040_X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571744"/>
            <a:ext cx="2928958" cy="3461496"/>
          </a:xfrm>
          <a:prstGeom prst="rect">
            <a:avLst/>
          </a:prstGeom>
          <a:noFill/>
        </p:spPr>
      </p:pic>
      <p:pic>
        <p:nvPicPr>
          <p:cNvPr id="8" name="Picture 4" descr="http://img-fotki.yandex.ru/get/3207/v-dmitriev59.17/0_21bca_c67ef040_X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928934"/>
            <a:ext cx="2928958" cy="3461496"/>
          </a:xfrm>
          <a:prstGeom prst="rect">
            <a:avLst/>
          </a:prstGeom>
          <a:noFill/>
        </p:spPr>
      </p:pic>
      <p:pic>
        <p:nvPicPr>
          <p:cNvPr id="9" name="Picture 4" descr="http://img-fotki.yandex.ru/get/3207/v-dmitriev59.17/0_21bca_c67ef040_X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86058"/>
            <a:ext cx="2928958" cy="3461496"/>
          </a:xfrm>
          <a:prstGeom prst="rect">
            <a:avLst/>
          </a:prstGeom>
          <a:noFill/>
        </p:spPr>
      </p:pic>
      <p:pic>
        <p:nvPicPr>
          <p:cNvPr id="25604" name="Picture 4" descr="http://img-fotki.yandex.ru/get/3207/v-dmitriev59.17/0_21bca_c67ef040_X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928934"/>
            <a:ext cx="2928958" cy="34614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85786" y="1142984"/>
            <a:ext cx="742955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Всё начинается со школьного звонка </a:t>
            </a:r>
          </a:p>
          <a:p>
            <a:pPr>
              <a:spcBef>
                <a:spcPct val="50000"/>
              </a:spcBef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далёкий путь отчаливают парты,  </a:t>
            </a:r>
          </a:p>
          <a:p>
            <a:pPr>
              <a:spcBef>
                <a:spcPct val="50000"/>
              </a:spcBef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Там, впереди, покруче будут старты</a:t>
            </a:r>
          </a:p>
          <a:p>
            <a:pPr>
              <a:spcBef>
                <a:spcPct val="50000"/>
              </a:spcBef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посерьёзней будут, а пока… </a:t>
            </a:r>
          </a:p>
          <a:p>
            <a:pPr>
              <a:spcBef>
                <a:spcPct val="50000"/>
              </a:spcBef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Нас ждёт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урок!</a:t>
            </a:r>
            <a:endParaRPr lang="ru-RU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218" name="Picture 2" descr="http://preview.gogo.ru/urlpreview?url=img-fotki.yandex.ru/get/3100/flashtuchka.c0/0_1fc82_66c99b4_X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500570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21466" r="754" b="2329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2357430"/>
            <a:ext cx="4643470" cy="14287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Урок 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русского языка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img-fotki.yandex.ru/get/24/valent20082008.5/0_c655_96dd74ed_-2-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>
            <a:off x="1500166" y="1714488"/>
            <a:ext cx="2076559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326" t="21466" r="2304" b="23290"/>
          <a:stretch>
            <a:fillRect/>
          </a:stretch>
        </p:blipFill>
        <p:spPr bwMode="auto">
          <a:xfrm>
            <a:off x="0" y="541882"/>
            <a:ext cx="9144000" cy="631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1357298"/>
            <a:ext cx="4286280" cy="21859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u="sng" dirty="0" smtClean="0">
                <a:solidFill>
                  <a:schemeClr val="tx1"/>
                </a:solidFill>
              </a:rPr>
              <a:t>Учитель: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Кто хочет разговаривать,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Тот будет выговаривать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Так правильно и внятно,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Чтоб было всем понятно.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111057"/>
            <a:ext cx="4429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/>
              <a:t>Ученики:</a:t>
            </a:r>
          </a:p>
          <a:p>
            <a:r>
              <a:rPr lang="ru-RU" sz="2800" b="1" dirty="0" smtClean="0"/>
              <a:t>Мы будем разговаривать</a:t>
            </a:r>
          </a:p>
          <a:p>
            <a:r>
              <a:rPr lang="ru-RU" sz="2800" b="1" dirty="0" smtClean="0"/>
              <a:t>И будем выговаривать</a:t>
            </a:r>
          </a:p>
          <a:p>
            <a:r>
              <a:rPr lang="ru-RU" sz="2800" b="1" dirty="0" smtClean="0"/>
              <a:t>Так правильно и внятно,</a:t>
            </a:r>
          </a:p>
          <a:p>
            <a:r>
              <a:rPr lang="ru-RU" sz="2800" b="1" dirty="0" smtClean="0"/>
              <a:t>Чтоб было всем понятно.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-142900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Речевая разминка</a:t>
            </a:r>
            <a:endParaRPr lang="ru-RU" sz="4400" dirty="0"/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16157" b="18202"/>
          <a:stretch>
            <a:fillRect/>
          </a:stretch>
        </p:blipFill>
        <p:spPr bwMode="auto">
          <a:xfrm>
            <a:off x="0" y="698891"/>
            <a:ext cx="9143999" cy="615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-42874"/>
            <a:ext cx="8229600" cy="685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Минутка чистописания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69097" t="62999" r="25695" b="26150"/>
          <a:stretch>
            <a:fillRect/>
          </a:stretch>
        </p:blipFill>
        <p:spPr bwMode="auto">
          <a:xfrm>
            <a:off x="3643306" y="5214950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69097" t="62999" r="25695" b="26150"/>
          <a:stretch>
            <a:fillRect/>
          </a:stretch>
        </p:blipFill>
        <p:spPr bwMode="auto">
          <a:xfrm>
            <a:off x="4071934" y="5214950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69097" t="62999" r="25695" b="26150"/>
          <a:stretch>
            <a:fillRect/>
          </a:stretch>
        </p:blipFill>
        <p:spPr bwMode="auto">
          <a:xfrm>
            <a:off x="4500562" y="5214950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69097" t="62999" r="25695" b="26150"/>
          <a:stretch>
            <a:fillRect/>
          </a:stretch>
        </p:blipFill>
        <p:spPr bwMode="auto">
          <a:xfrm>
            <a:off x="4929190" y="5214950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69097" t="62999" r="25695" b="26150"/>
          <a:stretch>
            <a:fillRect/>
          </a:stretch>
        </p:blipFill>
        <p:spPr bwMode="auto">
          <a:xfrm>
            <a:off x="5429256" y="5214950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69097" t="62999" r="25695" b="26150"/>
          <a:stretch>
            <a:fillRect/>
          </a:stretch>
        </p:blipFill>
        <p:spPr bwMode="auto">
          <a:xfrm>
            <a:off x="5857884" y="5214950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39814" t="63522" r="55135" b="25429"/>
          <a:stretch>
            <a:fillRect/>
          </a:stretch>
        </p:blipFill>
        <p:spPr bwMode="auto">
          <a:xfrm>
            <a:off x="3663717" y="5214950"/>
            <a:ext cx="40821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l="43314" t="65106" r="50055" b="26605"/>
          <a:stretch>
            <a:fillRect/>
          </a:stretch>
        </p:blipFill>
        <p:spPr bwMode="auto">
          <a:xfrm>
            <a:off x="4000496" y="528638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49116" t="64070" r="45082" b="26605"/>
          <a:stretch>
            <a:fillRect/>
          </a:stretch>
        </p:blipFill>
        <p:spPr bwMode="auto">
          <a:xfrm>
            <a:off x="4500562" y="5214950"/>
            <a:ext cx="5000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54089" t="64070" r="41767" b="26605"/>
          <a:stretch>
            <a:fillRect/>
          </a:stretch>
        </p:blipFill>
        <p:spPr bwMode="auto">
          <a:xfrm>
            <a:off x="5000628" y="5214950"/>
            <a:ext cx="35719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 l="58233" t="64070" r="35136" b="26605"/>
          <a:stretch>
            <a:fillRect/>
          </a:stretch>
        </p:blipFill>
        <p:spPr bwMode="auto">
          <a:xfrm>
            <a:off x="5286380" y="5214950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 l="64063" t="64287" r="30468" b="27338"/>
          <a:stretch>
            <a:fillRect/>
          </a:stretch>
        </p:blipFill>
        <p:spPr bwMode="auto">
          <a:xfrm>
            <a:off x="5786446" y="5072074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550" t="21466" r="2304" b="24441"/>
          <a:stretch>
            <a:fillRect/>
          </a:stretch>
        </p:blipFill>
        <p:spPr bwMode="auto">
          <a:xfrm>
            <a:off x="0" y="0"/>
            <a:ext cx="921547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143116"/>
            <a:ext cx="4143404" cy="27320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i="1" dirty="0" smtClean="0"/>
              <a:t>«Правописание парных согласных в корне слова»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214422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dirty="0" smtClean="0"/>
              <a:t>Тема урока: </a:t>
            </a:r>
          </a:p>
        </p:txBody>
      </p:sp>
      <p:pic>
        <p:nvPicPr>
          <p:cNvPr id="6" name="Picture 2" descr="C:\Documents and Settings\User\Мои документы\Мои рисунки\прикол\02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000372"/>
            <a:ext cx="2247909" cy="183357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550" t="21466" r="2304" b="24441"/>
          <a:stretch>
            <a:fillRect/>
          </a:stretch>
        </p:blipFill>
        <p:spPr bwMode="auto">
          <a:xfrm>
            <a:off x="0" y="571456"/>
            <a:ext cx="91440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214554"/>
            <a:ext cx="3643338" cy="2000264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  <a:buNone/>
            </a:pPr>
            <a:r>
              <a:rPr lang="ru-RU" sz="5400" b="1" dirty="0" smtClean="0"/>
              <a:t>морко</a:t>
            </a:r>
            <a:r>
              <a:rPr lang="ru-RU" sz="5400" b="1" dirty="0" smtClean="0">
                <a:solidFill>
                  <a:srgbClr val="FF0000"/>
                </a:solidFill>
              </a:rPr>
              <a:t>в</a:t>
            </a:r>
            <a:r>
              <a:rPr lang="ru-RU" sz="5400" b="1" dirty="0" smtClean="0"/>
              <a:t>ь</a:t>
            </a:r>
          </a:p>
          <a:p>
            <a:pPr>
              <a:lnSpc>
                <a:spcPts val="4320"/>
              </a:lnSpc>
              <a:buNone/>
            </a:pPr>
            <a:r>
              <a:rPr lang="ru-RU" sz="5400" b="1" dirty="0" smtClean="0"/>
              <a:t>каранда</a:t>
            </a:r>
            <a:r>
              <a:rPr lang="ru-RU" sz="5400" b="1" dirty="0" smtClean="0">
                <a:solidFill>
                  <a:srgbClr val="FF0000"/>
                </a:solidFill>
              </a:rPr>
              <a:t>ш</a:t>
            </a:r>
          </a:p>
          <a:p>
            <a:pPr>
              <a:lnSpc>
                <a:spcPts val="4320"/>
              </a:lnSpc>
              <a:buNone/>
            </a:pPr>
            <a:r>
              <a:rPr lang="ru-RU" sz="5400" b="1" dirty="0" smtClean="0"/>
              <a:t>пиро</a:t>
            </a:r>
            <a:r>
              <a:rPr lang="ru-RU" sz="5400" b="1" dirty="0" smtClean="0">
                <a:solidFill>
                  <a:srgbClr val="FF0000"/>
                </a:solidFill>
              </a:rPr>
              <a:t>г</a:t>
            </a:r>
          </a:p>
          <a:p>
            <a:pPr>
              <a:lnSpc>
                <a:spcPts val="4320"/>
              </a:lnSpc>
              <a:buNone/>
            </a:pP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038" y="-142900"/>
            <a:ext cx="46538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400" dirty="0" smtClean="0"/>
              <a:t>Словарная работа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2214554"/>
            <a:ext cx="3071818" cy="2100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32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b="1" dirty="0" smtClean="0">
                <a:solidFill>
                  <a:schemeClr val="tx2"/>
                </a:solidFill>
              </a:rPr>
              <a:t>автобу</a:t>
            </a:r>
            <a:r>
              <a:rPr lang="ru-RU" sz="5400" b="1" dirty="0" smtClean="0">
                <a:solidFill>
                  <a:srgbClr val="FF0000"/>
                </a:solidFill>
              </a:rPr>
              <a:t>с</a:t>
            </a:r>
          </a:p>
          <a:p>
            <a:pPr marL="342900" indent="-342900">
              <a:lnSpc>
                <a:spcPts val="432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b="1" dirty="0" smtClean="0">
                <a:solidFill>
                  <a:schemeClr val="tx2"/>
                </a:solidFill>
              </a:rPr>
              <a:t>ове</a:t>
            </a:r>
            <a:r>
              <a:rPr lang="ru-RU" sz="5400" b="1" dirty="0" smtClean="0">
                <a:solidFill>
                  <a:srgbClr val="FF0000"/>
                </a:solidFill>
              </a:rPr>
              <a:t>с</a:t>
            </a:r>
          </a:p>
          <a:p>
            <a:pPr marL="342900" indent="-342900">
              <a:lnSpc>
                <a:spcPts val="432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b="1" dirty="0" smtClean="0">
                <a:solidFill>
                  <a:schemeClr val="tx2"/>
                </a:solidFill>
              </a:rPr>
              <a:t>тетра</a:t>
            </a:r>
            <a:r>
              <a:rPr lang="ru-RU" sz="5400" b="1" dirty="0" smtClean="0">
                <a:solidFill>
                  <a:srgbClr val="FF0000"/>
                </a:solidFill>
              </a:rPr>
              <a:t>д</a:t>
            </a:r>
            <a:r>
              <a:rPr lang="ru-RU" sz="5400" b="1" dirty="0" smtClean="0">
                <a:solidFill>
                  <a:schemeClr val="tx2"/>
                </a:solidFill>
              </a:rPr>
              <a:t>ь</a:t>
            </a: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71547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5400" b="1" dirty="0" smtClean="0"/>
              <a:t>мор овь  к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smtClean="0"/>
              <a:t>рандаш </a:t>
            </a:r>
            <a:r>
              <a:rPr lang="ru-RU" sz="5400" b="1" dirty="0" smtClean="0">
                <a:solidFill>
                  <a:srgbClr val="FF0000"/>
                </a:solidFill>
              </a:rPr>
              <a:t>  </a:t>
            </a:r>
            <a:r>
              <a:rPr lang="ru-RU" sz="5400" b="1" dirty="0" smtClean="0"/>
              <a:t>ирог автоб</a:t>
            </a:r>
            <a:r>
              <a:rPr lang="ru-RU" sz="5400" b="1" dirty="0" smtClean="0">
                <a:solidFill>
                  <a:srgbClr val="FF0000"/>
                </a:solidFill>
              </a:rPr>
              <a:t>  </a:t>
            </a:r>
            <a:r>
              <a:rPr lang="ru-RU" sz="5400" b="1" dirty="0" smtClean="0"/>
              <a:t>с   ове</a:t>
            </a:r>
            <a:r>
              <a:rPr lang="ru-RU" sz="5400" b="1" dirty="0" smtClean="0">
                <a:solidFill>
                  <a:srgbClr val="FF0000"/>
                </a:solidFill>
              </a:rPr>
              <a:t>        </a:t>
            </a:r>
            <a:r>
              <a:rPr lang="ru-RU" sz="5400" b="1" dirty="0" smtClean="0"/>
              <a:t>етр</a:t>
            </a:r>
            <a:r>
              <a:rPr lang="ru-RU" sz="5400" b="1" dirty="0" smtClean="0">
                <a:solidFill>
                  <a:srgbClr val="FF0000"/>
                </a:solidFill>
              </a:rPr>
              <a:t>   </a:t>
            </a:r>
            <a:r>
              <a:rPr lang="ru-RU" sz="5400" b="1" dirty="0" smtClean="0"/>
              <a:t>дь</a:t>
            </a:r>
            <a:endParaRPr lang="ru-RU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963682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к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1785926"/>
            <a:ext cx="6319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928670"/>
            <a:ext cx="6319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4259" y="928670"/>
            <a:ext cx="6238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п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1643050"/>
            <a:ext cx="4754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у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1785926"/>
            <a:ext cx="4754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1785926"/>
            <a:ext cx="4754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т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2 0.00578 L -0.02222 0.4675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0.0632 L -0.20851 0.472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0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49843 0.4726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" y="23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8519 L 0.2158 0.3685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14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04444 0.347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17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0799 0.34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7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0.08038 0.3476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1"/>
      <p:bldP spid="1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290" t="16832" r="2290" b="188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1068</TotalTime>
  <Words>330</Words>
  <Application>Microsoft Office PowerPoint</Application>
  <PresentationFormat>Экран (4:3)</PresentationFormat>
  <Paragraphs>115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 к уроку русского языка  по теме:  «Правописание парных согласных в корне слова»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русского языка  по теме: «Правописание парных согласных в корне слова»</dc:title>
  <dc:subject>Правописание парных согласных в корне слова</dc:subject>
  <dc:creator>Савенкова Н.А.</dc:creator>
  <cp:keywords>парные согласные</cp:keywords>
  <cp:lastModifiedBy>ЮРА</cp:lastModifiedBy>
  <cp:revision>110</cp:revision>
  <dcterms:created xsi:type="dcterms:W3CDTF">2010-01-08T09:14:21Z</dcterms:created>
  <dcterms:modified xsi:type="dcterms:W3CDTF">2010-01-16T10:49:54Z</dcterms:modified>
</cp:coreProperties>
</file>