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ms-office.legacyDiagramText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7" r:id="rId2"/>
    <p:sldId id="268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66" r:id="rId13"/>
    <p:sldId id="271" r:id="rId14"/>
    <p:sldId id="270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192F5-D29D-4324-ACD7-E46D282201D5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9DCDE-9850-4872-947C-3ADF94FC4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9DCDE-9850-4872-947C-3ADF94FC4DC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9DCDE-9850-4872-947C-3ADF94FC4DC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2DC3-3997-491B-9B3E-8FF80BE0E1F7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A01B-E303-4E74-ABD1-F92C4052D2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2DC3-3997-491B-9B3E-8FF80BE0E1F7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A01B-E303-4E74-ABD1-F92C4052D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2DC3-3997-491B-9B3E-8FF80BE0E1F7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A01B-E303-4E74-ABD1-F92C4052D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2DC3-3997-491B-9B3E-8FF80BE0E1F7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A01B-E303-4E74-ABD1-F92C4052D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2DC3-3997-491B-9B3E-8FF80BE0E1F7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72BA01B-E303-4E74-ABD1-F92C4052D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2DC3-3997-491B-9B3E-8FF80BE0E1F7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A01B-E303-4E74-ABD1-F92C4052D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2DC3-3997-491B-9B3E-8FF80BE0E1F7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A01B-E303-4E74-ABD1-F92C4052D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2DC3-3997-491B-9B3E-8FF80BE0E1F7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A01B-E303-4E74-ABD1-F92C4052D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2DC3-3997-491B-9B3E-8FF80BE0E1F7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A01B-E303-4E74-ABD1-F92C4052D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2DC3-3997-491B-9B3E-8FF80BE0E1F7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A01B-E303-4E74-ABD1-F92C4052D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2DC3-3997-491B-9B3E-8FF80BE0E1F7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A01B-E303-4E74-ABD1-F92C4052D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0F2DC3-3997-491B-9B3E-8FF80BE0E1F7}" type="datetimeFigureOut">
              <a:rPr lang="ru-RU" smtClean="0"/>
              <a:pPr/>
              <a:t>11.01.2010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2BA01B-E303-4E74-ABD1-F92C4052D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157163" y="101600"/>
            <a:ext cx="8856662" cy="671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99190" dir="19211666" algn="ctr" rotWithShape="0">
              <a:schemeClr val="bg2">
                <a:alpha val="50000"/>
              </a:schemeClr>
            </a:outerShdw>
          </a:effectLst>
        </p:spPr>
        <p:txBody>
          <a:bodyPr lIns="18000" tIns="10800" rIns="18000" bIns="10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ru-RU" sz="3200" b="1" dirty="0">
                <a:solidFill>
                  <a:srgbClr val="FFFF66"/>
                </a:solidFill>
              </a:rPr>
              <a:t>ТЕМА:</a:t>
            </a:r>
          </a:p>
          <a:p>
            <a:pPr algn="ctr">
              <a:lnSpc>
                <a:spcPct val="130000"/>
              </a:lnSpc>
            </a:pPr>
            <a:r>
              <a:rPr lang="ru-RU" sz="3200" b="1" dirty="0">
                <a:solidFill>
                  <a:srgbClr val="FFFF66"/>
                </a:solidFill>
              </a:rPr>
              <a:t>НЕАЛЛЕЛЬНОЕ ВЗАИМОДЕЙСТВИЕ ГЕНОВ</a:t>
            </a:r>
          </a:p>
          <a:p>
            <a:pPr>
              <a:lnSpc>
                <a:spcPct val="130000"/>
              </a:lnSpc>
            </a:pPr>
            <a:r>
              <a:rPr lang="ru-RU" sz="3200" b="1" dirty="0">
                <a:solidFill>
                  <a:srgbClr val="FFFF66"/>
                </a:solidFill>
              </a:rPr>
              <a:t>ЦЕЛЬ:</a:t>
            </a:r>
          </a:p>
          <a:p>
            <a:pPr algn="ctr">
              <a:lnSpc>
                <a:spcPct val="130000"/>
              </a:lnSpc>
            </a:pPr>
            <a:r>
              <a:rPr lang="ru-RU" sz="3000" b="1" dirty="0">
                <a:solidFill>
                  <a:srgbClr val="FFFF66"/>
                </a:solidFill>
              </a:rPr>
              <a:t>Сформировать знания о неаллельном взаимодействии генов и его типах,  ознакомить с закономерностями наследования признаков при </a:t>
            </a:r>
            <a:r>
              <a:rPr lang="ru-RU" sz="3000" b="1" dirty="0" err="1">
                <a:solidFill>
                  <a:srgbClr val="FFFF66"/>
                </a:solidFill>
              </a:rPr>
              <a:t>комплементарности</a:t>
            </a:r>
            <a:r>
              <a:rPr lang="ru-RU" sz="3000" b="1" dirty="0">
                <a:solidFill>
                  <a:srgbClr val="FFFF66"/>
                </a:solidFill>
              </a:rPr>
              <a:t>, </a:t>
            </a:r>
            <a:r>
              <a:rPr lang="ru-RU" sz="3000" b="1" dirty="0" err="1">
                <a:solidFill>
                  <a:srgbClr val="FFFF66"/>
                </a:solidFill>
              </a:rPr>
              <a:t>эпистазе</a:t>
            </a:r>
            <a:r>
              <a:rPr lang="ru-RU" sz="3000" b="1" dirty="0">
                <a:solidFill>
                  <a:srgbClr val="FFFF66"/>
                </a:solidFill>
              </a:rPr>
              <a:t> и полимерии. Установить связь генетических закономерностей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8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8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8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8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3556000" y="396875"/>
            <a:ext cx="2171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ПОЛИМЕРИЯ</a:t>
            </a:r>
          </a:p>
        </p:txBody>
      </p:sp>
      <p:pic>
        <p:nvPicPr>
          <p:cNvPr id="212996" name="Picture 4" descr="08 Уши крол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2155825"/>
            <a:ext cx="3959225" cy="2703513"/>
          </a:xfrm>
          <a:prstGeom prst="rect">
            <a:avLst/>
          </a:prstGeom>
          <a:noFill/>
        </p:spPr>
      </p:pic>
      <p:pic>
        <p:nvPicPr>
          <p:cNvPr id="212997" name="Picture 5" descr="09 Куры и петух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154238"/>
            <a:ext cx="3959225" cy="2714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Некумулятивная полимерия на примере оперения ног у кур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dirty="0" smtClean="0"/>
              <a:t>Р ♀ </a:t>
            </a:r>
            <a:r>
              <a:rPr lang="en-US" sz="2400" i="1" dirty="0" smtClean="0"/>
              <a:t>A</a:t>
            </a:r>
            <a:r>
              <a:rPr lang="ru-RU" sz="2400" i="1" baseline="-25000" dirty="0" smtClean="0"/>
              <a:t>1</a:t>
            </a:r>
            <a:r>
              <a:rPr lang="en-US" sz="2400" i="1" dirty="0" smtClean="0"/>
              <a:t>A</a:t>
            </a:r>
            <a:r>
              <a:rPr lang="ru-RU" sz="2400" i="1" baseline="-25000" dirty="0" smtClean="0"/>
              <a:t>1</a:t>
            </a:r>
            <a:r>
              <a:rPr lang="ru-RU" sz="2400" i="1" dirty="0" smtClean="0"/>
              <a:t>А</a:t>
            </a:r>
            <a:r>
              <a:rPr lang="ru-RU" sz="2400" i="1" baseline="-25000" dirty="0" smtClean="0"/>
              <a:t>2</a:t>
            </a:r>
            <a:r>
              <a:rPr lang="ru-RU" sz="2400" i="1" dirty="0" smtClean="0"/>
              <a:t>А</a:t>
            </a:r>
            <a:r>
              <a:rPr lang="ru-RU" sz="2400" i="1" baseline="-25000" dirty="0" smtClean="0"/>
              <a:t>2</a:t>
            </a:r>
            <a:r>
              <a:rPr lang="ru-RU" sz="2400" dirty="0" smtClean="0"/>
              <a:t>     </a:t>
            </a:r>
            <a:r>
              <a:rPr lang="en-US" sz="2400" dirty="0" smtClean="0">
                <a:sym typeface="Symbol"/>
              </a:rPr>
              <a:t></a:t>
            </a:r>
            <a:r>
              <a:rPr lang="ru-RU" sz="2400" dirty="0" smtClean="0"/>
              <a:t>      </a:t>
            </a:r>
            <a:r>
              <a:rPr lang="en-US" sz="2400" i="1" dirty="0" smtClean="0"/>
              <a:t>a</a:t>
            </a:r>
            <a:r>
              <a:rPr lang="ru-RU" sz="2400" i="1" baseline="-25000" dirty="0" smtClean="0"/>
              <a:t>1</a:t>
            </a:r>
            <a:r>
              <a:rPr lang="en-US" sz="2400" i="1" dirty="0" smtClean="0"/>
              <a:t>a</a:t>
            </a:r>
            <a:r>
              <a:rPr lang="ru-RU" sz="2400" i="1" baseline="-25000" dirty="0" smtClean="0"/>
              <a:t>1</a:t>
            </a:r>
            <a:r>
              <a:rPr lang="ru-RU" sz="2400" i="1" dirty="0" smtClean="0"/>
              <a:t>а</a:t>
            </a:r>
            <a:r>
              <a:rPr lang="ru-RU" sz="2400" i="1" baseline="-25000" dirty="0" smtClean="0"/>
              <a:t>2</a:t>
            </a:r>
            <a:r>
              <a:rPr lang="ru-RU" sz="2400" i="1" dirty="0" smtClean="0"/>
              <a:t>а</a:t>
            </a:r>
            <a:r>
              <a:rPr lang="ru-RU" sz="2400" i="1" baseline="-25000" dirty="0" smtClean="0"/>
              <a:t>2 </a:t>
            </a:r>
            <a:r>
              <a:rPr lang="ru-RU" sz="2400" i="1" dirty="0" smtClean="0"/>
              <a:t> </a:t>
            </a:r>
            <a:r>
              <a:rPr lang="ru-RU" sz="2400" dirty="0" smtClean="0"/>
              <a:t>♂                     генотип</a:t>
            </a:r>
            <a:br>
              <a:rPr lang="ru-RU" sz="2400" dirty="0" smtClean="0"/>
            </a:br>
            <a:r>
              <a:rPr lang="ru-RU" sz="2400" dirty="0" smtClean="0"/>
              <a:t>      оперенная             неоперенный               фенотип</a:t>
            </a:r>
            <a:br>
              <a:rPr lang="ru-RU" sz="2400" dirty="0" smtClean="0"/>
            </a:br>
            <a:r>
              <a:rPr lang="ru-RU" sz="2400" dirty="0" smtClean="0"/>
              <a:t>                    </a:t>
            </a:r>
            <a:r>
              <a:rPr lang="en-US" sz="2400" i="1" dirty="0" smtClean="0"/>
              <a:t>A</a:t>
            </a:r>
            <a:r>
              <a:rPr lang="ru-RU" sz="2400" i="1" baseline="-25000" dirty="0" smtClean="0"/>
              <a:t>1</a:t>
            </a:r>
            <a:r>
              <a:rPr lang="ru-RU" sz="2400" i="1" dirty="0" smtClean="0"/>
              <a:t>А</a:t>
            </a:r>
            <a:r>
              <a:rPr lang="ru-RU" sz="2400" i="1" baseline="-25000" dirty="0" smtClean="0"/>
              <a:t>2</a:t>
            </a:r>
            <a:r>
              <a:rPr lang="en-US" sz="2400" i="1" dirty="0" smtClean="0"/>
              <a:t>a</a:t>
            </a:r>
            <a:r>
              <a:rPr lang="ru-RU" sz="2400" i="1" baseline="-25000" dirty="0" smtClean="0"/>
              <a:t>1</a:t>
            </a:r>
            <a:r>
              <a:rPr lang="ru-RU" sz="2400" i="1" dirty="0" smtClean="0"/>
              <a:t>а</a:t>
            </a:r>
            <a:r>
              <a:rPr lang="ru-RU" sz="2400" i="1" baseline="-25000" dirty="0" smtClean="0"/>
              <a:t>2</a:t>
            </a:r>
            <a:r>
              <a:rPr lang="ru-RU" sz="2400" dirty="0" smtClean="0"/>
              <a:t>                                      гаметы</a:t>
            </a:r>
          </a:p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F</a:t>
            </a:r>
            <a:r>
              <a:rPr lang="ru-RU" sz="2400" baseline="-25000" dirty="0" smtClean="0"/>
              <a:t>1</a:t>
            </a:r>
            <a:r>
              <a:rPr lang="ru-RU" sz="2400" i="1" dirty="0" smtClean="0"/>
              <a:t>           16 </a:t>
            </a:r>
            <a:r>
              <a:rPr lang="en-US" sz="2400" i="1" dirty="0" smtClean="0"/>
              <a:t>A</a:t>
            </a:r>
            <a:r>
              <a:rPr lang="ru-RU" sz="2400" i="1" baseline="-25000" dirty="0" smtClean="0"/>
              <a:t>1</a:t>
            </a:r>
            <a:r>
              <a:rPr lang="en-US" sz="2400" i="1" dirty="0" smtClean="0"/>
              <a:t>a</a:t>
            </a:r>
            <a:r>
              <a:rPr lang="ru-RU" sz="2400" i="1" baseline="-25000" dirty="0" smtClean="0"/>
              <a:t>1</a:t>
            </a:r>
            <a:r>
              <a:rPr lang="ru-RU" sz="2400" i="1" dirty="0" smtClean="0"/>
              <a:t>А</a:t>
            </a:r>
            <a:r>
              <a:rPr lang="ru-RU" sz="2400" i="1" baseline="-25000" dirty="0" smtClean="0"/>
              <a:t>2</a:t>
            </a:r>
            <a:r>
              <a:rPr lang="ru-RU" sz="2400" i="1" dirty="0" smtClean="0"/>
              <a:t>а</a:t>
            </a:r>
            <a:r>
              <a:rPr lang="ru-RU" sz="2400" i="1" baseline="-25000" dirty="0" smtClean="0"/>
              <a:t>2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оперенные</a:t>
            </a:r>
            <a:br>
              <a:rPr lang="ru-RU" sz="2400" dirty="0" smtClean="0"/>
            </a:br>
            <a:r>
              <a:rPr lang="en-US" sz="2400" dirty="0" smtClean="0"/>
              <a:t>F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      </a:t>
            </a:r>
            <a:r>
              <a:rPr lang="en-US" sz="2400" i="1" dirty="0" smtClean="0"/>
              <a:t>A</a:t>
            </a:r>
            <a:r>
              <a:rPr lang="ru-RU" sz="2400" i="1" baseline="-25000" dirty="0" smtClean="0"/>
              <a:t>1</a:t>
            </a:r>
            <a:r>
              <a:rPr lang="ru-RU" sz="2400" i="1" dirty="0" smtClean="0"/>
              <a:t>А</a:t>
            </a:r>
            <a:r>
              <a:rPr lang="ru-RU" sz="2400" i="1" baseline="-25000" dirty="0" smtClean="0"/>
              <a:t>1</a:t>
            </a:r>
            <a:r>
              <a:rPr lang="ru-RU" sz="2400" i="1" dirty="0" smtClean="0"/>
              <a:t>А</a:t>
            </a:r>
            <a:r>
              <a:rPr lang="ru-RU" sz="2400" i="1" baseline="-25000" dirty="0" smtClean="0"/>
              <a:t>2</a:t>
            </a:r>
            <a:r>
              <a:rPr lang="ru-RU" sz="2400" i="1" dirty="0" smtClean="0"/>
              <a:t>А</a:t>
            </a:r>
            <a:r>
              <a:rPr lang="ru-RU" sz="2400" i="1" baseline="-25000" dirty="0" smtClean="0"/>
              <a:t>2</a:t>
            </a:r>
            <a:r>
              <a:rPr lang="ru-RU" sz="2400" i="1" dirty="0" smtClean="0"/>
              <a:t>,  А</a:t>
            </a:r>
            <a:r>
              <a:rPr lang="ru-RU" sz="2400" i="1" baseline="-25000" dirty="0" smtClean="0"/>
              <a:t>1</a:t>
            </a:r>
            <a:r>
              <a:rPr lang="ru-RU" sz="2400" i="1" dirty="0" smtClean="0"/>
              <a:t> А</a:t>
            </a:r>
            <a:r>
              <a:rPr lang="ru-RU" sz="2400" i="1" baseline="-25000" dirty="0" smtClean="0"/>
              <a:t>1 </a:t>
            </a:r>
            <a:r>
              <a:rPr lang="en-US" sz="2400" i="1" dirty="0" smtClean="0"/>
              <a:t>a</a:t>
            </a:r>
            <a:r>
              <a:rPr lang="ru-RU" sz="2400" i="1" baseline="-25000" dirty="0" smtClean="0"/>
              <a:t>2</a:t>
            </a:r>
            <a:r>
              <a:rPr lang="en-US" sz="2400" i="1" dirty="0" smtClean="0"/>
              <a:t>a</a:t>
            </a:r>
            <a:r>
              <a:rPr lang="ru-RU" sz="2400" i="1" baseline="-25000" dirty="0" smtClean="0"/>
              <a:t>2</a:t>
            </a:r>
            <a:r>
              <a:rPr lang="ru-RU" sz="2400" i="1" dirty="0" smtClean="0"/>
              <a:t>,  </a:t>
            </a:r>
            <a:r>
              <a:rPr lang="en-US" sz="2400" i="1" dirty="0" smtClean="0"/>
              <a:t>a</a:t>
            </a:r>
            <a:r>
              <a:rPr lang="ru-RU" sz="2400" i="1" baseline="-25000" dirty="0" smtClean="0"/>
              <a:t>1</a:t>
            </a:r>
            <a:r>
              <a:rPr lang="en-US" sz="2400" i="1" dirty="0" smtClean="0"/>
              <a:t>a</a:t>
            </a:r>
            <a:r>
              <a:rPr lang="ru-RU" sz="2400" i="1" baseline="-25000" dirty="0" smtClean="0"/>
              <a:t>1</a:t>
            </a:r>
            <a:r>
              <a:rPr lang="ru-RU" sz="2400" i="1" dirty="0" smtClean="0"/>
              <a:t>А</a:t>
            </a:r>
            <a:r>
              <a:rPr lang="ru-RU" sz="2400" i="1" baseline="-25000" dirty="0" smtClean="0"/>
              <a:t>2</a:t>
            </a:r>
            <a:r>
              <a:rPr lang="ru-RU" sz="2400" i="1" dirty="0" smtClean="0"/>
              <a:t>А</a:t>
            </a:r>
            <a:r>
              <a:rPr lang="ru-RU" sz="2400" i="1" baseline="-25000" dirty="0" smtClean="0"/>
              <a:t>2</a:t>
            </a:r>
            <a:r>
              <a:rPr lang="ru-RU" sz="2400" i="1" dirty="0" smtClean="0"/>
              <a:t>;</a:t>
            </a:r>
            <a:r>
              <a:rPr lang="ru-RU" sz="2400" dirty="0" smtClean="0"/>
              <a:t>         </a:t>
            </a:r>
            <a:r>
              <a:rPr lang="ru-RU" sz="2400" i="1" dirty="0" smtClean="0"/>
              <a:t>а</a:t>
            </a:r>
            <a:r>
              <a:rPr lang="ru-RU" sz="2400" i="1" baseline="-25000" dirty="0" smtClean="0"/>
              <a:t>1</a:t>
            </a:r>
            <a:r>
              <a:rPr lang="ru-RU" sz="2400" i="1" dirty="0" smtClean="0"/>
              <a:t>а</a:t>
            </a:r>
            <a:r>
              <a:rPr lang="ru-RU" sz="2400" i="1" baseline="-25000" dirty="0" smtClean="0"/>
              <a:t>1</a:t>
            </a:r>
            <a:r>
              <a:rPr lang="ru-RU" sz="2400" i="1" dirty="0" smtClean="0"/>
              <a:t>а</a:t>
            </a:r>
            <a:r>
              <a:rPr lang="ru-RU" sz="2400" i="1" baseline="-25000" dirty="0" smtClean="0"/>
              <a:t>2</a:t>
            </a:r>
            <a:r>
              <a:rPr lang="ru-RU" sz="2400" i="1" dirty="0" smtClean="0"/>
              <a:t>а</a:t>
            </a:r>
            <a:r>
              <a:rPr lang="ru-RU" sz="2400" i="1" baseline="-25000" dirty="0" smtClean="0"/>
              <a:t>2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                   </a:t>
            </a:r>
            <a:r>
              <a:rPr lang="ru-RU" sz="2400" dirty="0" smtClean="0"/>
              <a:t>оперенные                       неоперенные</a:t>
            </a:r>
            <a:br>
              <a:rPr lang="ru-RU" sz="2400" dirty="0" smtClean="0"/>
            </a:br>
            <a:r>
              <a:rPr lang="ru-RU" sz="2400" dirty="0" smtClean="0"/>
              <a:t>  15/16                                     1/16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43042" y="928670"/>
            <a:ext cx="6143668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9144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         А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 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     генотип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indent="1714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негр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            белый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            фенотип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marL="0" marR="0" lvl="0" indent="171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171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F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1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 16 А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2                                  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генотип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171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    Мулаты                                  фенотип</a:t>
            </a:r>
          </a:p>
          <a:p>
            <a:pPr marL="0" marR="0" lvl="0" indent="171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indent="1714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F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    А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    4А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2,      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2</a:t>
            </a:r>
          </a:p>
          <a:p>
            <a:pPr lvl="0" indent="1714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 pitchFamily="18" charset="2"/>
              </a:rPr>
              <a:t>     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 pitchFamily="18" charset="2"/>
              </a:rPr>
              <a:t>негр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 pitchFamily="18" charset="2"/>
              </a:rPr>
              <a:t>          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6А</a:t>
            </a:r>
            <a:r>
              <a:rPr lang="ru-RU" baseline="-3000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а</a:t>
            </a:r>
            <a:r>
              <a:rPr lang="ru-RU" baseline="-3000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А</a:t>
            </a:r>
            <a:r>
              <a:rPr lang="ru-RU" baseline="-3000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а</a:t>
            </a:r>
            <a:r>
              <a:rPr lang="ru-RU" baseline="-3000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      </a:t>
            </a:r>
            <a:r>
              <a:rPr lang="ru-RU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БЕЛЫЙ</a:t>
            </a:r>
            <a:endParaRPr lang="ru-RU" b="1" dirty="0" smtClean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indent="1714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                            4А</a:t>
            </a:r>
            <a:r>
              <a:rPr lang="ru-RU" baseline="-3000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а</a:t>
            </a:r>
            <a:r>
              <a:rPr lang="ru-RU" baseline="-3000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а</a:t>
            </a:r>
            <a:r>
              <a:rPr lang="ru-RU" baseline="-3000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а</a:t>
            </a:r>
            <a:r>
              <a:rPr lang="ru-RU" baseline="-3000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2</a:t>
            </a:r>
            <a:endParaRPr lang="ru-RU" dirty="0" smtClean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indent="1714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                        мулаты</a:t>
            </a:r>
          </a:p>
          <a:p>
            <a:pPr lvl="0" indent="17145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171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1/16              14/16                   1/16</a:t>
            </a:r>
          </a:p>
          <a:p>
            <a:pPr marL="0" marR="0" lvl="0" indent="1714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негр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              мулаты              белые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marL="0" marR="0" lvl="0" indent="1714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Calibri" pitchFamily="34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marL="0" marR="0" lvl="0" indent="1714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marL="0" marR="0" lvl="0" indent="1714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18434" name="Picture 2" descr="C:\Users\СЕРГЕЙ\Pictures\05dor01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33375"/>
            <a:ext cx="1785951" cy="1881179"/>
          </a:xfrm>
          <a:prstGeom prst="rect">
            <a:avLst/>
          </a:prstGeom>
          <a:noFill/>
        </p:spPr>
      </p:pic>
      <p:pic>
        <p:nvPicPr>
          <p:cNvPr id="18435" name="Picture 3" descr="C:\Users\СЕРГЕЙ\Pictures\05dor011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357166"/>
            <a:ext cx="1714512" cy="2000263"/>
          </a:xfrm>
          <a:prstGeom prst="rect">
            <a:avLst/>
          </a:prstGeom>
          <a:noFill/>
        </p:spPr>
      </p:pic>
      <p:sp>
        <p:nvSpPr>
          <p:cNvPr id="7" name="Блок-схема: узел 6"/>
          <p:cNvSpPr/>
          <p:nvPr/>
        </p:nvSpPr>
        <p:spPr>
          <a:xfrm>
            <a:off x="2928926" y="1142984"/>
            <a:ext cx="71438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 flipV="1">
            <a:off x="5643570" y="1214422"/>
            <a:ext cx="71438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3000364" y="1000108"/>
            <a:ext cx="14287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8" idx="7"/>
          </p:cNvCxnSpPr>
          <p:nvPr/>
        </p:nvCxnSpPr>
        <p:spPr>
          <a:xfrm rot="16200000" flipH="1">
            <a:off x="5592158" y="1448762"/>
            <a:ext cx="235238" cy="10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0800000">
            <a:off x="5643570" y="1500174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D:\ФОТОГРАФИИ\Дети\000191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4786322"/>
            <a:ext cx="14001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ФОТОГРАФИИ\Дети\000191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4786322"/>
            <a:ext cx="1389843" cy="159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:\ФОТОГРАФИИ\Дети\0001907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4857759"/>
            <a:ext cx="1400175" cy="16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Autofit/>
          </a:bodyPr>
          <a:lstStyle/>
          <a:p>
            <a:pPr algn="just"/>
            <a:r>
              <a:rPr lang="ru-RU" sz="4800" dirty="0" smtClean="0">
                <a:solidFill>
                  <a:srgbClr val="FFFF00"/>
                </a:solidFill>
              </a:rPr>
              <a:t>Плейотропия – один ген определяет развитие нескольких признаков и свойств организмов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Синдром </a:t>
            </a:r>
            <a:r>
              <a:rPr lang="ru-RU" sz="2000" b="1" dirty="0" err="1" smtClean="0"/>
              <a:t>Марфана</a:t>
            </a:r>
            <a:r>
              <a:rPr lang="ru-RU" sz="2000" b="1" dirty="0" smtClean="0"/>
              <a:t> - плейотропия</a:t>
            </a:r>
            <a:endParaRPr lang="ru-RU" sz="2000" b="1" dirty="0"/>
          </a:p>
        </p:txBody>
      </p:sp>
      <p:pic>
        <p:nvPicPr>
          <p:cNvPr id="4" name="Содержимое 3" descr="сканирование0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755275" y="530817"/>
            <a:ext cx="3847763" cy="6072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250825" y="115888"/>
            <a:ext cx="8734425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ru-RU" sz="2800" dirty="0">
                <a:solidFill>
                  <a:srgbClr val="FFFF66"/>
                </a:solidFill>
              </a:rPr>
              <a:t>ВЫВОДЫ:</a:t>
            </a:r>
          </a:p>
          <a:p>
            <a:pPr marL="342900" indent="-342900" algn="ctr"/>
            <a:endParaRPr lang="ru-RU" sz="2000" dirty="0">
              <a:solidFill>
                <a:srgbClr val="FFFF66"/>
              </a:solidFill>
            </a:endParaRPr>
          </a:p>
          <a:p>
            <a:pPr marL="800100" lvl="1" indent="-342900" algn="just">
              <a:buFontTx/>
              <a:buAutoNum type="arabicPeriod"/>
            </a:pPr>
            <a:r>
              <a:rPr lang="ru-RU" sz="2400" dirty="0">
                <a:solidFill>
                  <a:srgbClr val="FFFF66"/>
                </a:solidFill>
              </a:rPr>
              <a:t>ИЗУЧЕНИЕ НЕАЛЛЕЛЬНЫХ ТИПОВ ВЗАИМОДЕЙСТВИЯ ГЕНОВ ИМЕЕТ ВАЖНОЕ ЗНАЧЕНИЕ В ПОНИМАНИИ ЗАКОНОМЕРНОСТЕЙ НАСЛЕДОВАНИЯ ПРИЗНАКОВ. </a:t>
            </a:r>
          </a:p>
          <a:p>
            <a:pPr marL="342900" indent="-342900">
              <a:buFontTx/>
              <a:buAutoNum type="arabicPeriod"/>
            </a:pPr>
            <a:endParaRPr lang="ru-RU" sz="2400" dirty="0">
              <a:solidFill>
                <a:srgbClr val="FFFF66"/>
              </a:solidFill>
            </a:endParaRPr>
          </a:p>
          <a:p>
            <a:pPr marL="342900" indent="-342900" algn="just"/>
            <a:r>
              <a:rPr lang="ru-RU" sz="2400" dirty="0">
                <a:solidFill>
                  <a:srgbClr val="FFFF66"/>
                </a:solidFill>
              </a:rPr>
              <a:t>2. ФОРМИРОВАНИЕ ПРИЗНАКОВ В ХОДЕ ИНДИВИДУАЛЬНОГО РАЗВИТИЯ ОРГАНИЗМА ОБУСЛОВЛИВАЕТСЯ ЕГО ГЕНОТИПОМ И ВЛИЯНИЕМ ВНЕШНЕЙ СРЕДЫ.</a:t>
            </a:r>
          </a:p>
          <a:p>
            <a:pPr marL="342900" indent="-342900"/>
            <a:r>
              <a:rPr lang="ru-RU" sz="2400" dirty="0">
                <a:solidFill>
                  <a:srgbClr val="FFFF66"/>
                </a:solidFill>
              </a:rPr>
              <a:t> </a:t>
            </a:r>
          </a:p>
          <a:p>
            <a:pPr marL="342900" indent="-342900" algn="just"/>
            <a:r>
              <a:rPr lang="ru-RU" sz="2400" dirty="0">
                <a:solidFill>
                  <a:srgbClr val="FFFF66"/>
                </a:solidFill>
              </a:rPr>
              <a:t>3. ВЗАИМОДЕЙСТВИЕ НЕАЛЛЕЛЬНЫХ ГЕНОВ ПРИВОДИТ К ПОЯВЛЕНИЮ НЕОБЫЧНЫХ СООТНОШЕНИЙ ФЕНОТИПОВ ПОТОМКОВ ВО ВТОРОМ ПОКОЛЕНИИ ПРИ ДИГИБРИДНОМ СКРЕЩИВАНИИ.</a:t>
            </a:r>
          </a:p>
          <a:p>
            <a:pPr marL="342900" indent="-342900"/>
            <a:endParaRPr lang="ru-RU" sz="2400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07196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Эпиграф: « Пока живешь, обучайся, не жди, когда старость принесёт мудрость».</a:t>
            </a:r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92" name="Organization Chart 8"/>
          <p:cNvGraphicFramePr>
            <a:graphicFrameLocks/>
          </p:cNvGraphicFramePr>
          <p:nvPr/>
        </p:nvGraphicFramePr>
        <p:xfrm>
          <a:off x="250825" y="260350"/>
          <a:ext cx="8713788" cy="6408738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931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1536" y="1500174"/>
          <a:ext cx="7143801" cy="3387670"/>
        </p:xfrm>
        <a:graphic>
          <a:graphicData uri="http://schemas.openxmlformats.org/drawingml/2006/table">
            <a:tbl>
              <a:tblPr/>
              <a:tblGrid>
                <a:gridCol w="1374609"/>
                <a:gridCol w="1644647"/>
                <a:gridCol w="1374609"/>
                <a:gridCol w="1374609"/>
                <a:gridCol w="1375327"/>
              </a:tblGrid>
              <a:tr h="89373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Характеристика</a:t>
                      </a: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8" marR="6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комплементарность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8" marR="6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эпистаз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8" marR="6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полимерия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8" marR="6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плейотропия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8" marR="6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019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Сущность</a:t>
                      </a: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8" marR="6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8" marR="6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8" marR="6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8" marR="6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8" marR="6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73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Разновидность</a:t>
                      </a: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8" marR="6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8" marR="6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8" marR="6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8" marR="6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8" marR="6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019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Примеры</a:t>
                      </a: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8" marR="6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8" marR="6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8" marR="6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8" marR="6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8" marR="66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73025" y="434975"/>
            <a:ext cx="9036050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800" dirty="0" err="1">
                <a:solidFill>
                  <a:srgbClr val="00FF00"/>
                </a:solidFill>
              </a:rPr>
              <a:t>Комплементарность</a:t>
            </a:r>
            <a:r>
              <a:rPr lang="ru-RU" sz="4800" dirty="0">
                <a:solidFill>
                  <a:srgbClr val="00FF00"/>
                </a:solidFill>
              </a:rPr>
              <a:t> – это тип взаимодействия генов, который возникает в случае, когда за развитие одного признака отвечают два гена, и действие одного гена всегда дополняется действием другого гена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19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603" name="Picture 19" descr="01 Попуга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25538"/>
            <a:ext cx="3959225" cy="2690812"/>
          </a:xfrm>
          <a:prstGeom prst="rect">
            <a:avLst/>
          </a:prstGeom>
          <a:noFill/>
        </p:spPr>
      </p:pic>
      <p:sp>
        <p:nvSpPr>
          <p:cNvPr id="195604" name="Text Box 20"/>
          <p:cNvSpPr txBox="1">
            <a:spLocks noChangeArrowheads="1"/>
          </p:cNvSpPr>
          <p:nvPr/>
        </p:nvSpPr>
        <p:spPr bwMode="auto">
          <a:xfrm>
            <a:off x="2857500" y="230188"/>
            <a:ext cx="3867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КОМПЛЕМЕНТАРНОСТЬ</a:t>
            </a:r>
          </a:p>
        </p:txBody>
      </p:sp>
      <p:pic>
        <p:nvPicPr>
          <p:cNvPr id="195605" name="Picture 21" descr="03 Цветки душистого горо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4005263"/>
            <a:ext cx="3959225" cy="2676525"/>
          </a:xfrm>
          <a:prstGeom prst="rect">
            <a:avLst/>
          </a:prstGeom>
          <a:noFill/>
        </p:spPr>
      </p:pic>
      <p:pic>
        <p:nvPicPr>
          <p:cNvPr id="195606" name="Picture 22" descr="04 Форма плода тыкв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4888" y="3967163"/>
            <a:ext cx="3959225" cy="2720975"/>
          </a:xfrm>
          <a:prstGeom prst="rect">
            <a:avLst/>
          </a:prstGeom>
          <a:noFill/>
        </p:spPr>
      </p:pic>
      <p:pic>
        <p:nvPicPr>
          <p:cNvPr id="195607" name="Picture 23" descr="07 Кролики белы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1713" y="1125538"/>
            <a:ext cx="3959225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5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95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95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2"/>
          <p:cNvSpPr txBox="1">
            <a:spLocks noChangeArrowheads="1"/>
          </p:cNvSpPr>
          <p:nvPr/>
        </p:nvSpPr>
        <p:spPr bwMode="auto">
          <a:xfrm>
            <a:off x="73025" y="112713"/>
            <a:ext cx="9036050" cy="667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800" dirty="0" err="1">
                <a:solidFill>
                  <a:srgbClr val="00FF00"/>
                </a:solidFill>
              </a:rPr>
              <a:t>Эпистаз</a:t>
            </a:r>
            <a:r>
              <a:rPr lang="ru-RU" sz="4800" dirty="0">
                <a:solidFill>
                  <a:srgbClr val="00FF00"/>
                </a:solidFill>
              </a:rPr>
              <a:t> – это тип взаимодействия генов, который возникает в случае, когда за развитие одного признака отвечают два гена, которые могут быть оба доминантными, оба рецессивными, либо и доминантным и рецессивным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02 Кролики альбинос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933825"/>
            <a:ext cx="3959225" cy="2646363"/>
          </a:xfrm>
          <a:prstGeom prst="rect">
            <a:avLst/>
          </a:prstGeom>
          <a:noFill/>
        </p:spPr>
      </p:pic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3827463" y="307975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ЭПИСТАЗ</a:t>
            </a:r>
          </a:p>
        </p:txBody>
      </p:sp>
      <p:pic>
        <p:nvPicPr>
          <p:cNvPr id="210948" name="Picture 4" descr="06 Окраска соба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875" y="908050"/>
            <a:ext cx="3959225" cy="2706688"/>
          </a:xfrm>
          <a:prstGeom prst="rect">
            <a:avLst/>
          </a:prstGeom>
          <a:noFill/>
        </p:spPr>
      </p:pic>
      <p:pic>
        <p:nvPicPr>
          <p:cNvPr id="210949" name="Picture 5" descr="05 Окраска лу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9488" y="908050"/>
            <a:ext cx="3959225" cy="2708275"/>
          </a:xfrm>
          <a:prstGeom prst="rect">
            <a:avLst/>
          </a:prstGeom>
          <a:noFill/>
        </p:spPr>
      </p:pic>
      <p:pic>
        <p:nvPicPr>
          <p:cNvPr id="210950" name="Picture 6" descr="Свинь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3905250"/>
            <a:ext cx="3960813" cy="2671763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ext Box 2"/>
          <p:cNvSpPr txBox="1">
            <a:spLocks noChangeArrowheads="1"/>
          </p:cNvSpPr>
          <p:nvPr/>
        </p:nvSpPr>
        <p:spPr bwMode="auto">
          <a:xfrm>
            <a:off x="73025" y="1341438"/>
            <a:ext cx="903605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800" dirty="0">
                <a:solidFill>
                  <a:srgbClr val="00FF00"/>
                </a:solidFill>
              </a:rPr>
              <a:t>Полимерия – это тип взаимодействия генов, когда за развитие одного признака, отвечают два или несколько генов однозначного действия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390</TotalTime>
  <Words>285</Words>
  <Application>Microsoft Office PowerPoint</Application>
  <PresentationFormat>Экран (4:3)</PresentationFormat>
  <Paragraphs>58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Слайд 1</vt:lpstr>
      <vt:lpstr>Эпиграф: « Пока живешь, обучайся, не жди, когда старость принесёт мудрость».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Некумулятивная полимерия на примере оперения ног у кур </vt:lpstr>
      <vt:lpstr>Слайд 12</vt:lpstr>
      <vt:lpstr>Плейотропия – один ген определяет развитие нескольких признаков и свойств организмов</vt:lpstr>
      <vt:lpstr>Синдром Марфана - плейотропия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СЕРГЕЙ-ПК</cp:lastModifiedBy>
  <cp:revision>45</cp:revision>
  <dcterms:created xsi:type="dcterms:W3CDTF">2010-01-06T10:33:41Z</dcterms:created>
  <dcterms:modified xsi:type="dcterms:W3CDTF">2010-01-11T12:16:21Z</dcterms:modified>
</cp:coreProperties>
</file>