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8" r:id="rId3"/>
    <p:sldId id="257" r:id="rId4"/>
    <p:sldId id="259" r:id="rId5"/>
    <p:sldId id="260" r:id="rId6"/>
    <p:sldId id="266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2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>
        <c:manualLayout>
          <c:layoutTarget val="inner"/>
          <c:xMode val="edge"/>
          <c:yMode val="edge"/>
          <c:x val="0.1178943659624716"/>
          <c:y val="8.4491311484209797E-2"/>
          <c:w val="0.50807836611483281"/>
          <c:h val="0.82124343409409195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Lbls>
            <c:dLbl>
              <c:idx val="0"/>
              <c:layout>
                <c:manualLayout>
                  <c:x val="-0.19670732810543437"/>
                  <c:y val="6.3790946904594276E-2"/>
                </c:manualLayout>
              </c:layout>
              <c:tx>
                <c:rich>
                  <a:bodyPr/>
                  <a:lstStyle/>
                  <a:p>
                    <a:r>
                      <a:rPr lang="en-US" sz="2000" b="1" dirty="0" smtClean="0">
                        <a:latin typeface="Arial Black" pitchFamily="34" charset="0"/>
                      </a:rPr>
                      <a:t>41,6 %</a:t>
                    </a:r>
                    <a:endParaRPr lang="en-US" sz="2000" b="1" dirty="0">
                      <a:latin typeface="Arial Black" pitchFamily="34" charset="0"/>
                    </a:endParaRPr>
                  </a:p>
                </c:rich>
              </c:tx>
              <c:showVal val="1"/>
            </c:dLbl>
            <c:dLbl>
              <c:idx val="1"/>
              <c:delete val="1"/>
            </c:dLbl>
            <c:dLbl>
              <c:idx val="2"/>
              <c:delete val="1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z="2000" b="1" dirty="0" smtClean="0">
                        <a:latin typeface="Arial Black" pitchFamily="34" charset="0"/>
                      </a:rPr>
                      <a:t>8,3 %</a:t>
                    </a:r>
                    <a:endParaRPr lang="en-US" sz="2000" b="1" dirty="0">
                      <a:latin typeface="Arial Black" pitchFamily="34" charset="0"/>
                    </a:endParaRPr>
                  </a:p>
                </c:rich>
              </c:tx>
              <c:showVal val="1"/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sz="2000" b="1" dirty="0" smtClean="0">
                        <a:latin typeface="Arial Black" pitchFamily="34" charset="0"/>
                      </a:rPr>
                      <a:t>8,3 %</a:t>
                    </a:r>
                    <a:endParaRPr lang="en-US" sz="2000" b="1" dirty="0">
                      <a:latin typeface="Arial Black" pitchFamily="34" charset="0"/>
                    </a:endParaRPr>
                  </a:p>
                </c:rich>
              </c:tx>
              <c:showVal val="1"/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 sz="2000" b="1" dirty="0" smtClean="0">
                        <a:latin typeface="Arial Black" pitchFamily="34" charset="0"/>
                      </a:rPr>
                      <a:t>8,3 %</a:t>
                    </a:r>
                    <a:endParaRPr lang="en-US" sz="2000" b="1" dirty="0">
                      <a:latin typeface="Arial Black" pitchFamily="34" charset="0"/>
                    </a:endParaRPr>
                  </a:p>
                </c:rich>
              </c:tx>
              <c:showVal val="1"/>
            </c:dLbl>
            <c:showVal val="1"/>
            <c:showLeaderLines val="1"/>
          </c:dLbls>
          <c:cat>
            <c:strRef>
              <c:f>Лист1!$A$2:$A$7</c:f>
              <c:strCache>
                <c:ptCount val="6"/>
                <c:pt idx="0">
                  <c:v>Programmierer</c:v>
                </c:pt>
                <c:pt idx="1">
                  <c:v>Tourismus-Manager
</c:v>
                </c:pt>
                <c:pt idx="2">
                  <c:v>Rechtsanwalt
</c:v>
                </c:pt>
                <c:pt idx="3">
                  <c:v>Musiker</c:v>
                </c:pt>
                <c:pt idx="4">
                  <c:v>Sportler</c:v>
                </c:pt>
                <c:pt idx="5">
                  <c:v>Logistikerin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41.6</c:v>
                </c:pt>
                <c:pt idx="1">
                  <c:v>16.600000000000001</c:v>
                </c:pt>
                <c:pt idx="2">
                  <c:v>16.600000000000001</c:v>
                </c:pt>
                <c:pt idx="3">
                  <c:v>8.3000000000000007</c:v>
                </c:pt>
                <c:pt idx="4">
                  <c:v>8.3000000000000007</c:v>
                </c:pt>
                <c:pt idx="5">
                  <c:v>8.3000000000000007</c:v>
                </c:pt>
              </c:numCache>
            </c:numRef>
          </c:val>
        </c:ser>
        <c:firstSliceAng val="0"/>
      </c:pieChart>
    </c:plotArea>
    <c:legend>
      <c:legendPos val="r"/>
      <c:layout>
        <c:manualLayout>
          <c:xMode val="edge"/>
          <c:yMode val="edge"/>
          <c:x val="0.68037526127593162"/>
          <c:y val="0.12484865299481884"/>
          <c:w val="0.28939053074128562"/>
          <c:h val="0.71120672985995292"/>
        </c:manualLayout>
      </c:layout>
    </c:legend>
    <c:plotVisOnly val="1"/>
  </c:chart>
  <c:txPr>
    <a:bodyPr/>
    <a:lstStyle/>
    <a:p>
      <a:pPr>
        <a:defRPr sz="1800"/>
      </a:pPr>
      <a:endParaRPr lang="ru-RU"/>
    </a:p>
  </c:txPr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0.45919</cdr:x>
      <cdr:y>0.3986</cdr:y>
    </cdr:from>
    <cdr:to>
      <cdr:x>0.52721</cdr:x>
      <cdr:y>0.48106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857652" y="2071702"/>
          <a:ext cx="571504" cy="42862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07.10.2009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07.10.2009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img.oboz.obozrevatel.com/files/NewsPhoto/2009/05/05/300970/157987_image_large.jpg" TargetMode="External"/><Relationship Id="rId13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3.jpeg"/><Relationship Id="rId12" Type="http://schemas.openxmlformats.org/officeDocument/2006/relationships/hyperlink" Target="http://images.km.ru/news/shaopovalova/school_teacher_math_250.jpg" TargetMode="External"/><Relationship Id="rId2" Type="http://schemas.openxmlformats.org/officeDocument/2006/relationships/hyperlink" Target="http://news.gde.ru/images/20080920144342.jpg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jewishpetersburg.ru/userimages/Nadejdin_povar.jpg" TargetMode="External"/><Relationship Id="rId11" Type="http://schemas.openxmlformats.org/officeDocument/2006/relationships/image" Target="../media/image5.jpeg"/><Relationship Id="rId5" Type="http://schemas.openxmlformats.org/officeDocument/2006/relationships/image" Target="../media/image2.jpeg"/><Relationship Id="rId10" Type="http://schemas.openxmlformats.org/officeDocument/2006/relationships/hyperlink" Target="http://www.agidel.ru/img/2006/february/11vrach.jpg" TargetMode="External"/><Relationship Id="rId4" Type="http://schemas.openxmlformats.org/officeDocument/2006/relationships/hyperlink" Target="http://img.lenta.ru/news/2007/09/03/athletics/picture.jpg" TargetMode="External"/><Relationship Id="rId9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500042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7200" dirty="0" smtClean="0">
                <a:latin typeface="Algerian" pitchFamily="82" charset="0"/>
              </a:rPr>
              <a:t>Das Berufsleben</a:t>
            </a:r>
            <a:endParaRPr lang="ru-RU" sz="7200" dirty="0"/>
          </a:p>
        </p:txBody>
      </p:sp>
      <p:sp>
        <p:nvSpPr>
          <p:cNvPr id="5" name="Стрелка вниз 4"/>
          <p:cNvSpPr/>
          <p:nvPr/>
        </p:nvSpPr>
        <p:spPr>
          <a:xfrm rot="799886">
            <a:off x="1480407" y="1701776"/>
            <a:ext cx="642942" cy="1143008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низ 5"/>
          <p:cNvSpPr/>
          <p:nvPr/>
        </p:nvSpPr>
        <p:spPr>
          <a:xfrm rot="20759939">
            <a:off x="6130853" y="1655157"/>
            <a:ext cx="597067" cy="1148753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857224" y="2928934"/>
            <a:ext cx="21431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smtClean="0"/>
              <a:t>Spa</a:t>
            </a:r>
            <a:r>
              <a:rPr lang="de-DE" sz="6000" b="1" dirty="0" smtClean="0"/>
              <a:t>ß</a:t>
            </a:r>
            <a:endParaRPr lang="ru-RU" sz="6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5786446" y="2928934"/>
            <a:ext cx="221457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6000" b="1" dirty="0" smtClean="0"/>
              <a:t>Stress</a:t>
            </a:r>
            <a:endParaRPr lang="ru-RU" sz="60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3786182" y="2714620"/>
            <a:ext cx="135732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0" b="1" dirty="0" smtClean="0"/>
              <a:t>?</a:t>
            </a:r>
            <a:endParaRPr lang="ru-RU" sz="20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42" name="Picture 2" descr="Картинка 15 из 1162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0967036">
            <a:off x="357158" y="428605"/>
            <a:ext cx="1757732" cy="2643206"/>
          </a:xfrm>
          <a:prstGeom prst="rect">
            <a:avLst/>
          </a:prstGeom>
          <a:noFill/>
        </p:spPr>
      </p:pic>
      <p:pic>
        <p:nvPicPr>
          <p:cNvPr id="10244" name="Picture 4" descr="Картинка 14 из 9993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21384335">
            <a:off x="5436145" y="3392556"/>
            <a:ext cx="3477136" cy="2607853"/>
          </a:xfrm>
          <a:prstGeom prst="rect">
            <a:avLst/>
          </a:prstGeom>
          <a:noFill/>
        </p:spPr>
      </p:pic>
      <p:pic>
        <p:nvPicPr>
          <p:cNvPr id="10246" name="Picture 6" descr="Картинка 18 из 288651">
            <a:hlinkClick r:id="rId6"/>
          </p:cNvPr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20920800">
            <a:off x="3143240" y="3214686"/>
            <a:ext cx="2002764" cy="3000396"/>
          </a:xfrm>
          <a:prstGeom prst="rect">
            <a:avLst/>
          </a:prstGeom>
          <a:noFill/>
        </p:spPr>
      </p:pic>
      <p:pic>
        <p:nvPicPr>
          <p:cNvPr id="10248" name="Picture 8" descr="Картинка 14 из 28511">
            <a:hlinkClick r:id="rId8"/>
          </p:cNvPr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2299473" y="469344"/>
            <a:ext cx="3053482" cy="2033745"/>
          </a:xfrm>
          <a:prstGeom prst="rect">
            <a:avLst/>
          </a:prstGeom>
          <a:noFill/>
        </p:spPr>
      </p:pic>
      <p:pic>
        <p:nvPicPr>
          <p:cNvPr id="10250" name="Picture 10" descr="Картинка 10 из 131189">
            <a:hlinkClick r:id="rId10"/>
          </p:cNvPr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 rot="399321">
            <a:off x="214282" y="3857628"/>
            <a:ext cx="2647407" cy="1928826"/>
          </a:xfrm>
          <a:prstGeom prst="rect">
            <a:avLst/>
          </a:prstGeom>
          <a:noFill/>
        </p:spPr>
      </p:pic>
      <p:pic>
        <p:nvPicPr>
          <p:cNvPr id="10252" name="Picture 12" descr="Картинка 13 из 146766">
            <a:hlinkClick r:id="rId12"/>
          </p:cNvPr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 rot="547968">
            <a:off x="5382107" y="603869"/>
            <a:ext cx="3297868" cy="23697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/>
              <a:t>Ordnet die Berufe</a:t>
            </a:r>
            <a:endParaRPr lang="ru-RU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85720" y="1500174"/>
          <a:ext cx="8472519" cy="43291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24173"/>
                <a:gridCol w="2824173"/>
                <a:gridCol w="2824173"/>
              </a:tblGrid>
              <a:tr h="72152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 smtClean="0"/>
                        <a:t>3</a:t>
                      </a:r>
                      <a:endParaRPr lang="ru-RU" dirty="0"/>
                    </a:p>
                  </a:txBody>
                  <a:tcPr/>
                </a:tc>
              </a:tr>
              <a:tr h="721522">
                <a:tc>
                  <a:txBody>
                    <a:bodyPr/>
                    <a:lstStyle/>
                    <a:p>
                      <a:pPr algn="ctr"/>
                      <a:r>
                        <a:rPr lang="de-DE" sz="2400" b="1" dirty="0" smtClean="0"/>
                        <a:t>Seeleute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 b="1" dirty="0" smtClean="0"/>
                        <a:t>Schauspieler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 b="1" dirty="0" smtClean="0"/>
                        <a:t>Kindergärtner</a:t>
                      </a:r>
                      <a:endParaRPr lang="ru-RU" sz="2400" b="1" dirty="0"/>
                    </a:p>
                  </a:txBody>
                  <a:tcPr/>
                </a:tc>
              </a:tr>
              <a:tr h="721522">
                <a:tc>
                  <a:txBody>
                    <a:bodyPr/>
                    <a:lstStyle/>
                    <a:p>
                      <a:pPr algn="ctr"/>
                      <a:r>
                        <a:rPr lang="de-DE" sz="2400" b="1" dirty="0" smtClean="0"/>
                        <a:t>Bergleute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 b="1" dirty="0" smtClean="0"/>
                        <a:t>Kellner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 b="1" dirty="0" smtClean="0"/>
                        <a:t>Sekretär</a:t>
                      </a:r>
                      <a:endParaRPr lang="ru-RU" sz="2400" b="1" dirty="0"/>
                    </a:p>
                  </a:txBody>
                  <a:tcPr/>
                </a:tc>
              </a:tr>
              <a:tr h="721522">
                <a:tc>
                  <a:txBody>
                    <a:bodyPr/>
                    <a:lstStyle/>
                    <a:p>
                      <a:pPr algn="ctr"/>
                      <a:r>
                        <a:rPr lang="de-DE" sz="2400" b="1" dirty="0" smtClean="0"/>
                        <a:t>Piloten 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 b="1" dirty="0" smtClean="0"/>
                        <a:t>Köche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 b="1" dirty="0" smtClean="0"/>
                        <a:t>Reinigungskräfte </a:t>
                      </a:r>
                      <a:endParaRPr lang="ru-RU" sz="2400" b="1" dirty="0"/>
                    </a:p>
                  </a:txBody>
                  <a:tcPr/>
                </a:tc>
              </a:tr>
              <a:tr h="721522">
                <a:tc>
                  <a:txBody>
                    <a:bodyPr/>
                    <a:lstStyle/>
                    <a:p>
                      <a:pPr algn="ctr"/>
                      <a:r>
                        <a:rPr lang="de-DE" sz="2400" b="1" dirty="0" smtClean="0"/>
                        <a:t>Kfz-Mechaniker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 b="1" dirty="0" smtClean="0"/>
                        <a:t>Ärzte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 b="1" dirty="0" smtClean="0"/>
                        <a:t>Krankenschwester</a:t>
                      </a:r>
                      <a:endParaRPr lang="ru-RU" sz="2400" b="1" dirty="0"/>
                    </a:p>
                  </a:txBody>
                  <a:tcPr/>
                </a:tc>
              </a:tr>
              <a:tr h="721522">
                <a:tc>
                  <a:txBody>
                    <a:bodyPr/>
                    <a:lstStyle/>
                    <a:p>
                      <a:pPr algn="ctr"/>
                      <a:r>
                        <a:rPr lang="de-DE" sz="2400" b="1" dirty="0" smtClean="0"/>
                        <a:t>Förster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 b="1" dirty="0" smtClean="0"/>
                        <a:t>Lehrer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85720" y="1000108"/>
          <a:ext cx="8401080" cy="51974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857488" y="5000636"/>
            <a:ext cx="12858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 smtClean="0">
                <a:latin typeface="Arial Black" pitchFamily="34" charset="0"/>
              </a:rPr>
              <a:t>16,6 %</a:t>
            </a:r>
            <a:endParaRPr lang="ru-RU" sz="2000" b="1" dirty="0">
              <a:latin typeface="Arial Black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43042" y="3929066"/>
            <a:ext cx="12144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 smtClean="0">
                <a:latin typeface="Arial Black" pitchFamily="34" charset="0"/>
              </a:rPr>
              <a:t>16,6 %</a:t>
            </a:r>
            <a:endParaRPr lang="ru-RU" sz="2000" b="1" dirty="0">
              <a:latin typeface="Arial Black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2910" y="6286520"/>
            <a:ext cx="642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1285852" y="428604"/>
            <a:ext cx="58579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800" b="1" dirty="0" smtClean="0">
                <a:latin typeface="Times New Roman" pitchFamily="18" charset="0"/>
                <a:cs typeface="Times New Roman" pitchFamily="18" charset="0"/>
              </a:rPr>
              <a:t>   Die Berufswahl %</a:t>
            </a:r>
            <a:endParaRPr lang="ru-RU" sz="4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274638"/>
            <a:ext cx="8543956" cy="1143000"/>
          </a:xfrm>
        </p:spPr>
        <p:txBody>
          <a:bodyPr>
            <a:noAutofit/>
          </a:bodyPr>
          <a:lstStyle/>
          <a:p>
            <a:r>
              <a:rPr lang="de-DE" b="1" dirty="0" smtClean="0"/>
              <a:t>Bei dem künftigen Beruf ist wichtig</a:t>
            </a:r>
            <a:r>
              <a:rPr lang="ru-RU" b="1" dirty="0" smtClean="0"/>
              <a:t>:</a:t>
            </a:r>
            <a:endParaRPr lang="ru-RU" b="1" dirty="0"/>
          </a:p>
        </p:txBody>
      </p:sp>
      <p:sp>
        <p:nvSpPr>
          <p:cNvPr id="4" name="TextBox 3"/>
          <p:cNvSpPr txBox="1"/>
          <p:nvPr/>
        </p:nvSpPr>
        <p:spPr>
          <a:xfrm rot="256578">
            <a:off x="225427" y="1590617"/>
            <a:ext cx="43591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i="1" dirty="0" smtClean="0">
                <a:latin typeface="Adobe Garamond Pro Bold" pitchFamily="18" charset="0"/>
              </a:rPr>
              <a:t>einen sicheren Arbeitsplatz haben</a:t>
            </a:r>
            <a:endParaRPr lang="ru-RU" sz="2400" b="1" i="1" dirty="0"/>
          </a:p>
        </p:txBody>
      </p:sp>
      <p:sp>
        <p:nvSpPr>
          <p:cNvPr id="5" name="TextBox 4"/>
          <p:cNvSpPr txBox="1"/>
          <p:nvPr/>
        </p:nvSpPr>
        <p:spPr>
          <a:xfrm rot="461646">
            <a:off x="4943546" y="1744194"/>
            <a:ext cx="36763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i="1" dirty="0" smtClean="0">
                <a:latin typeface="Adobe Garamond Pro Bold" pitchFamily="18" charset="0"/>
              </a:rPr>
              <a:t>mit Menschen zu tun haben</a:t>
            </a:r>
            <a:endParaRPr lang="ru-RU" sz="2400" b="1" i="1" dirty="0"/>
          </a:p>
        </p:txBody>
      </p:sp>
      <p:sp>
        <p:nvSpPr>
          <p:cNvPr id="6" name="TextBox 5"/>
          <p:cNvSpPr txBox="1"/>
          <p:nvPr/>
        </p:nvSpPr>
        <p:spPr>
          <a:xfrm rot="20895017">
            <a:off x="307019" y="3134125"/>
            <a:ext cx="53782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i="1" dirty="0" smtClean="0">
                <a:latin typeface="Adobe Garamond Pro Bold" pitchFamily="18" charset="0"/>
              </a:rPr>
              <a:t>gute Chancen haben, Karriere zu machen</a:t>
            </a:r>
            <a:endParaRPr lang="ru-RU" sz="2400" b="1" i="1" dirty="0"/>
          </a:p>
        </p:txBody>
      </p:sp>
      <p:sp>
        <p:nvSpPr>
          <p:cNvPr id="7" name="TextBox 6"/>
          <p:cNvSpPr txBox="1"/>
          <p:nvPr/>
        </p:nvSpPr>
        <p:spPr>
          <a:xfrm rot="20727725">
            <a:off x="2287235" y="4509029"/>
            <a:ext cx="35413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i="1" dirty="0" smtClean="0">
                <a:latin typeface="Adobe Garamond Pro Bold" pitchFamily="18" charset="0"/>
              </a:rPr>
              <a:t>keinen Stress haben</a:t>
            </a:r>
            <a:endParaRPr lang="ru-RU" sz="2400" b="1" i="1" dirty="0"/>
          </a:p>
        </p:txBody>
      </p:sp>
      <p:sp>
        <p:nvSpPr>
          <p:cNvPr id="8" name="TextBox 7"/>
          <p:cNvSpPr txBox="1"/>
          <p:nvPr/>
        </p:nvSpPr>
        <p:spPr>
          <a:xfrm rot="365557">
            <a:off x="5802071" y="5380411"/>
            <a:ext cx="31424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i="1" dirty="0" smtClean="0">
                <a:latin typeface="Adobe Garamond Pro Bold" pitchFamily="18" charset="0"/>
              </a:rPr>
              <a:t>viel Geld verdienen</a:t>
            </a:r>
            <a:endParaRPr lang="ru-RU" sz="2400" b="1" i="1" dirty="0"/>
          </a:p>
        </p:txBody>
      </p:sp>
      <p:sp>
        <p:nvSpPr>
          <p:cNvPr id="9" name="TextBox 8"/>
          <p:cNvSpPr txBox="1"/>
          <p:nvPr/>
        </p:nvSpPr>
        <p:spPr>
          <a:xfrm rot="594882">
            <a:off x="4823105" y="3834226"/>
            <a:ext cx="394390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i="1" dirty="0" smtClean="0">
                <a:latin typeface="Adobe Garamond Pro Bold" pitchFamily="18" charset="0"/>
              </a:rPr>
              <a:t>eine interessante Arbeit haben</a:t>
            </a:r>
          </a:p>
          <a:p>
            <a:endParaRPr lang="ru-RU" sz="2000" b="1" i="1" dirty="0"/>
          </a:p>
        </p:txBody>
      </p:sp>
      <p:sp>
        <p:nvSpPr>
          <p:cNvPr id="10" name="TextBox 9"/>
          <p:cNvSpPr txBox="1"/>
          <p:nvPr/>
        </p:nvSpPr>
        <p:spPr>
          <a:xfrm rot="527297">
            <a:off x="504063" y="5833064"/>
            <a:ext cx="53213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i="1" dirty="0" smtClean="0">
                <a:latin typeface="Adobe Garamond Pro Bold" pitchFamily="18" charset="0"/>
              </a:rPr>
              <a:t>viel Zeit für Hobbys und Freunde haben</a:t>
            </a:r>
            <a:endParaRPr lang="ru-RU" sz="24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7158" y="500042"/>
            <a:ext cx="85011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600" b="1" dirty="0" smtClean="0"/>
              <a:t>sich auf eine Person fürs Interview einigen </a:t>
            </a:r>
            <a:endParaRPr lang="ru-RU" sz="3600" b="1" dirty="0"/>
          </a:p>
        </p:txBody>
      </p:sp>
      <p:pic>
        <p:nvPicPr>
          <p:cNvPr id="3" name="Рисунок 2" descr="fd91c91a750f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20" y="1357298"/>
            <a:ext cx="2667000" cy="2371725"/>
          </a:xfrm>
          <a:prstGeom prst="rect">
            <a:avLst/>
          </a:prstGeom>
        </p:spPr>
      </p:pic>
      <p:pic>
        <p:nvPicPr>
          <p:cNvPr id="5" name="Рисунок 4" descr="jirinovski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7554" y="1428736"/>
            <a:ext cx="2952755" cy="2214566"/>
          </a:xfrm>
          <a:prstGeom prst="rect">
            <a:avLst/>
          </a:prstGeom>
        </p:spPr>
      </p:pic>
      <p:pic>
        <p:nvPicPr>
          <p:cNvPr id="6" name="Рисунок 5" descr="ba8c78ffd8586daf4d990e284f56ff3a_big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00430" y="4214818"/>
            <a:ext cx="2959574" cy="2071702"/>
          </a:xfrm>
          <a:prstGeom prst="rect">
            <a:avLst/>
          </a:prstGeom>
        </p:spPr>
      </p:pic>
      <p:pic>
        <p:nvPicPr>
          <p:cNvPr id="7" name="Рисунок 6" descr="Kasperskiy-Evgeniy_LabKasperskogo-200x250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43702" y="1857364"/>
            <a:ext cx="2357444" cy="3536166"/>
          </a:xfrm>
          <a:prstGeom prst="rect">
            <a:avLst/>
          </a:prstGeom>
        </p:spPr>
      </p:pic>
      <p:pic>
        <p:nvPicPr>
          <p:cNvPr id="8" name="Рисунок 7" descr="856af05fbada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5720" y="4286256"/>
            <a:ext cx="2857500" cy="19716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Рисунок 2" descr="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2786058"/>
            <a:ext cx="4958236" cy="371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 descr="F:\ГОГОЛЕВ.jp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5214942" y="357166"/>
            <a:ext cx="3637660" cy="507209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14282" y="428604"/>
            <a:ext cx="857256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400" b="1" dirty="0" smtClean="0"/>
              <a:t>Wie soll ein Lehrer sein</a:t>
            </a:r>
            <a:r>
              <a:rPr lang="ru-RU" sz="4400" b="1" dirty="0" smtClean="0"/>
              <a:t>?</a:t>
            </a:r>
            <a:endParaRPr lang="de-DE" sz="4400" b="1" dirty="0" smtClean="0"/>
          </a:p>
          <a:p>
            <a:pPr algn="ctr"/>
            <a:endParaRPr lang="de-DE" sz="4400" dirty="0" smtClean="0"/>
          </a:p>
          <a:p>
            <a:pPr algn="ctr">
              <a:buFont typeface="Wingdings" pitchFamily="2" charset="2"/>
              <a:buChar char="ü"/>
            </a:pPr>
            <a:r>
              <a:rPr lang="de-DE" sz="4400" i="1" dirty="0" smtClean="0"/>
              <a:t> nett</a:t>
            </a:r>
          </a:p>
          <a:p>
            <a:pPr algn="ctr">
              <a:buFont typeface="Wingdings" pitchFamily="2" charset="2"/>
              <a:buChar char="ü"/>
            </a:pPr>
            <a:r>
              <a:rPr lang="de-DE" sz="4400" i="1" dirty="0" smtClean="0"/>
              <a:t> freundlich</a:t>
            </a:r>
          </a:p>
          <a:p>
            <a:pPr algn="ctr">
              <a:buFont typeface="Wingdings" pitchFamily="2" charset="2"/>
              <a:buChar char="ü"/>
            </a:pPr>
            <a:r>
              <a:rPr lang="de-DE" sz="4400" i="1" dirty="0" smtClean="0"/>
              <a:t> gutherzlich</a:t>
            </a:r>
          </a:p>
          <a:p>
            <a:pPr algn="ctr">
              <a:buFont typeface="Wingdings" pitchFamily="2" charset="2"/>
              <a:buChar char="ü"/>
            </a:pPr>
            <a:r>
              <a:rPr lang="de-DE" sz="4400" i="1" dirty="0" smtClean="0"/>
              <a:t> gute Heiterkeit und Geduld haben</a:t>
            </a:r>
          </a:p>
          <a:p>
            <a:pPr algn="ctr">
              <a:buFont typeface="Wingdings" pitchFamily="2" charset="2"/>
              <a:buChar char="ü"/>
            </a:pPr>
            <a:r>
              <a:rPr lang="de-DE" sz="4400" i="1" dirty="0" smtClean="0"/>
              <a:t>gute Kenntnisse im Fach haben</a:t>
            </a:r>
          </a:p>
          <a:p>
            <a:pPr algn="ctr">
              <a:buFont typeface="Wingdings" pitchFamily="2" charset="2"/>
              <a:buChar char="ü"/>
            </a:pPr>
            <a:r>
              <a:rPr lang="de-DE" sz="4400" i="1" dirty="0" smtClean="0"/>
              <a:t> ein Schauspieler sein </a:t>
            </a:r>
            <a:endParaRPr lang="ru-RU" sz="44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1252478834_63735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4282" y="1000108"/>
            <a:ext cx="8744911" cy="5715040"/>
          </a:xfrm>
        </p:spPr>
      </p:pic>
      <p:sp>
        <p:nvSpPr>
          <p:cNvPr id="5" name="TextBox 4"/>
          <p:cNvSpPr txBox="1"/>
          <p:nvPr/>
        </p:nvSpPr>
        <p:spPr>
          <a:xfrm>
            <a:off x="428596" y="357166"/>
            <a:ext cx="78581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Zum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Lehrertag</a:t>
            </a:r>
            <a:endParaRPr lang="ru-RU" sz="4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</TotalTime>
  <Words>118</Words>
  <PresentationFormat>Экран (4:3)</PresentationFormat>
  <Paragraphs>47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Слайд 1</vt:lpstr>
      <vt:lpstr>Слайд 2</vt:lpstr>
      <vt:lpstr>Ordnet die Berufe</vt:lpstr>
      <vt:lpstr>Слайд 4</vt:lpstr>
      <vt:lpstr>Bei dem künftigen Beruf ist wichtig: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Компьютер 1</cp:lastModifiedBy>
  <cp:revision>27</cp:revision>
  <dcterms:modified xsi:type="dcterms:W3CDTF">2009-10-07T10:35:06Z</dcterms:modified>
</cp:coreProperties>
</file>