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70" r:id="rId2"/>
    <p:sldId id="265" r:id="rId3"/>
    <p:sldId id="264" r:id="rId4"/>
    <p:sldId id="257" r:id="rId5"/>
    <p:sldId id="262" r:id="rId6"/>
    <p:sldId id="263" r:id="rId7"/>
    <p:sldId id="266" r:id="rId8"/>
    <p:sldId id="267" r:id="rId9"/>
    <p:sldId id="268" r:id="rId10"/>
    <p:sldId id="269" r:id="rId11"/>
    <p:sldId id="27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6821B-1192-4386-97F7-9A5C4349BED3}" type="datetimeFigureOut">
              <a:rPr lang="ru-RU" smtClean="0"/>
              <a:pPr/>
              <a:t>06.01.2010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609877-C78C-4C5A-99D4-916F33ED52E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DBFD40D-BA0B-476D-9F88-637786634EAF}" type="datetimeFigureOut">
              <a:rPr lang="ru-RU" smtClean="0"/>
              <a:pPr/>
              <a:t>06.01.2010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FAF1FF6-C4EB-4C62-A916-99247D58F9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BFD40D-BA0B-476D-9F88-637786634EAF}" type="datetimeFigureOut">
              <a:rPr lang="ru-RU" smtClean="0"/>
              <a:pPr/>
              <a:t>06.01.2010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AF1FF6-C4EB-4C62-A916-99247D58F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BFD40D-BA0B-476D-9F88-637786634EAF}" type="datetimeFigureOut">
              <a:rPr lang="ru-RU" smtClean="0"/>
              <a:pPr/>
              <a:t>06.01.2010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AF1FF6-C4EB-4C62-A916-99247D58F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BFD40D-BA0B-476D-9F88-637786634EAF}" type="datetimeFigureOut">
              <a:rPr lang="ru-RU" smtClean="0"/>
              <a:pPr/>
              <a:t>06.01.2010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AF1FF6-C4EB-4C62-A916-99247D58F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DBFD40D-BA0B-476D-9F88-637786634EAF}" type="datetimeFigureOut">
              <a:rPr lang="ru-RU" smtClean="0"/>
              <a:pPr/>
              <a:t>06.01.2010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FAF1FF6-C4EB-4C62-A916-99247D58F9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BFD40D-BA0B-476D-9F88-637786634EAF}" type="datetimeFigureOut">
              <a:rPr lang="ru-RU" smtClean="0"/>
              <a:pPr/>
              <a:t>06.01.2010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FAF1FF6-C4EB-4C62-A916-99247D58F9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BFD40D-BA0B-476D-9F88-637786634EAF}" type="datetimeFigureOut">
              <a:rPr lang="ru-RU" smtClean="0"/>
              <a:pPr/>
              <a:t>06.01.2010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FAF1FF6-C4EB-4C62-A916-99247D58F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BFD40D-BA0B-476D-9F88-637786634EAF}" type="datetimeFigureOut">
              <a:rPr lang="ru-RU" smtClean="0"/>
              <a:pPr/>
              <a:t>06.01.2010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AF1FF6-C4EB-4C62-A916-99247D58F9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BFD40D-BA0B-476D-9F88-637786634EAF}" type="datetimeFigureOut">
              <a:rPr lang="ru-RU" smtClean="0"/>
              <a:pPr/>
              <a:t>06.01.2010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AF1FF6-C4EB-4C62-A916-99247D58F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DBFD40D-BA0B-476D-9F88-637786634EAF}" type="datetimeFigureOut">
              <a:rPr lang="ru-RU" smtClean="0"/>
              <a:pPr/>
              <a:t>06.01.2010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FAF1FF6-C4EB-4C62-A916-99247D58F9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DBFD40D-BA0B-476D-9F88-637786634EAF}" type="datetimeFigureOut">
              <a:rPr lang="ru-RU" smtClean="0"/>
              <a:pPr/>
              <a:t>06.01.2010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FAF1FF6-C4EB-4C62-A916-99247D58F9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DBFD40D-BA0B-476D-9F88-637786634EAF}" type="datetimeFigureOut">
              <a:rPr lang="ru-RU" smtClean="0"/>
              <a:pPr/>
              <a:t>06.01.2010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1FAF1FF6-C4EB-4C62-A916-99247D58F9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shop.avanta.ru/covers/covers_big6/ast132016.jpg?1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5984" y="428604"/>
            <a:ext cx="6643734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Факультативное занятие «Знакомство с комбинаторными задачами»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3" name="Picture 4" descr="12D0BBB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857837">
            <a:off x="348000" y="436777"/>
            <a:ext cx="2238826" cy="1491077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2500298" y="4857760"/>
            <a:ext cx="59293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entury Schoolbook" pitchFamily="18" charset="0"/>
              </a:rPr>
              <a:t>Учитель математики МОУ</a:t>
            </a:r>
          </a:p>
          <a:p>
            <a:pPr algn="ctr"/>
            <a:r>
              <a:rPr lang="ru-RU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entury Schoolbook" pitchFamily="18" charset="0"/>
              </a:rPr>
              <a:t> «СОШ №1 г.Суздаля»</a:t>
            </a:r>
          </a:p>
          <a:p>
            <a:pPr algn="ctr"/>
            <a:r>
              <a:rPr lang="ru-RU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entury Schoolbook" pitchFamily="18" charset="0"/>
              </a:rPr>
              <a:t> </a:t>
            </a:r>
            <a:r>
              <a:rPr lang="ru-RU" sz="24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entury Schoolbook" pitchFamily="18" charset="0"/>
              </a:rPr>
              <a:t>Плотникова Т.В.</a:t>
            </a:r>
            <a:endParaRPr lang="ru-RU" sz="2400" b="1" i="1" dirty="0">
              <a:solidFill>
                <a:schemeClr val="accent3">
                  <a:lumMod val="60000"/>
                  <a:lumOff val="40000"/>
                </a:schemeClr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214422"/>
            <a:ext cx="850112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Century Schoolbook" pitchFamily="18" charset="0"/>
              </a:rPr>
              <a:t>1.Сколько двузначных чисел можно составить, используя цифры 1, 4 и 7?</a:t>
            </a:r>
          </a:p>
          <a:p>
            <a:r>
              <a:rPr lang="ru-RU" sz="3200" dirty="0" smtClean="0">
                <a:latin typeface="Century Schoolbook" pitchFamily="18" charset="0"/>
              </a:rPr>
              <a:t>Нарисуйте дерево выбора на альбомном листе.</a:t>
            </a:r>
          </a:p>
          <a:p>
            <a:endParaRPr lang="ru-RU" sz="3200" dirty="0" smtClean="0">
              <a:latin typeface="Century Schoolbook" pitchFamily="18" charset="0"/>
            </a:endParaRPr>
          </a:p>
          <a:p>
            <a:r>
              <a:rPr lang="ru-RU" sz="3200" dirty="0" smtClean="0">
                <a:latin typeface="Century Schoolbook" pitchFamily="18" charset="0"/>
              </a:rPr>
              <a:t>2.Составьте комбинаторную задачу, которая решается с помощью правила умножения. Сделайте к ней рисунок.</a:t>
            </a:r>
            <a:endParaRPr lang="ru-RU" sz="3200" dirty="0">
              <a:latin typeface="Century Schoolbook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214290"/>
            <a:ext cx="67393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Домашнее задание: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5" descr="9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00958" y="214291"/>
            <a:ext cx="1409703" cy="1531542"/>
          </a:xfrm>
          <a:prstGeom prst="roundRect">
            <a:avLst/>
          </a:prstGeom>
          <a:noFill/>
          <a:ln w="38100">
            <a:solidFill>
              <a:srgbClr val="00206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20829699">
            <a:off x="-6239" y="1261716"/>
            <a:ext cx="8001056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До новых встреч с комбинаторными задачами.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4" name="Picture 7" descr="CRCTR6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3500438"/>
            <a:ext cx="2244901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214290"/>
            <a:ext cx="892971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Математическая разминка</a:t>
            </a:r>
            <a:endParaRPr lang="ru-RU" sz="40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785794"/>
            <a:ext cx="757242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Century Schoolbook" pitchFamily="18" charset="0"/>
              </a:rPr>
              <a:t>1.Вычисли: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а)72:8                          б)56:7                            в)63:9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     +51                                *5                                    +33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      :15                                 -13                                  :8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      *9                                   :9                                     *13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     +14                              +17                                   -25                                           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____________              _____________                          ____________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5720" y="2857496"/>
            <a:ext cx="8215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Century Schoolbook" pitchFamily="18" charset="0"/>
              </a:rPr>
              <a:t>2.Найди пропущенное число:  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3429000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C000"/>
                </a:solidFill>
              </a:rPr>
              <a:t>799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357290" y="3429000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C000"/>
                </a:solidFill>
              </a:rPr>
              <a:t>800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857752" y="4429132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29058" y="4429132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C000"/>
                </a:solidFill>
              </a:rPr>
              <a:t>11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715008" y="3929066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52</a:t>
            </a:r>
            <a:endParaRPr lang="ru-RU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857752" y="3929066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26</a:t>
            </a:r>
            <a:endParaRPr lang="ru-RU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929058" y="3929066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5008" y="3500438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C000"/>
                </a:solidFill>
              </a:rPr>
              <a:t>170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857752" y="3500438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C000"/>
                </a:solidFill>
              </a:rPr>
              <a:t>165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929058" y="3500438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214546" y="3429000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786446" y="4429132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C000"/>
                </a:solidFill>
              </a:rPr>
              <a:t>44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00034" y="3929066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83</a:t>
            </a:r>
            <a:endParaRPr lang="ru-RU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357290" y="3929066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88</a:t>
            </a:r>
            <a:endParaRPr lang="ru-RU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214546" y="3929066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500034" y="4429132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C000"/>
                </a:solidFill>
              </a:rPr>
              <a:t>157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357290" y="4429132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214546" y="4429132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C000"/>
                </a:solidFill>
              </a:rPr>
              <a:t>159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14282" y="4572008"/>
            <a:ext cx="89297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Century Schoolbook" pitchFamily="18" charset="0"/>
              </a:rPr>
              <a:t>3.Реши задачи:</a:t>
            </a:r>
          </a:p>
          <a:p>
            <a:r>
              <a:rPr lang="ru-RU" b="1" dirty="0" smtClean="0">
                <a:solidFill>
                  <a:srgbClr val="FFFF00"/>
                </a:solidFill>
                <a:latin typeface="Century Schoolbook" pitchFamily="18" charset="0"/>
              </a:rPr>
              <a:t>а)В школьном хоре 41 человек, 36 девочек, а остальные мальчики. Сколько мальчиков в школьном хоре?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214282" y="5500702"/>
            <a:ext cx="87154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Century Schoolbook" pitchFamily="18" charset="0"/>
              </a:rPr>
              <a:t>б)В первой книге 80 страниц, а во второй на 26 страниц меньше. Сколько страниц во второй книге?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214282" y="6000768"/>
            <a:ext cx="8929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00"/>
                </a:solidFill>
                <a:latin typeface="Century Schoolbook" pitchFamily="18" charset="0"/>
              </a:rPr>
              <a:t>в)Одна бригада трактористов вспахала 39га земли, что на 12га больше, чем вторая. Сколько гектаров земли вспахала вторая бригада?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Картинка 14 из 113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 l="7692" t="19280" r="10255" b="28665"/>
          <a:stretch>
            <a:fillRect/>
          </a:stretch>
        </p:blipFill>
        <p:spPr bwMode="auto">
          <a:xfrm>
            <a:off x="214282" y="142852"/>
            <a:ext cx="3286116" cy="277266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500430" y="142852"/>
            <a:ext cx="59293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Century Schoolbook" pitchFamily="18" charset="0"/>
              </a:rPr>
              <a:t>В странных русских сказаниях повествуется, как богатырь или другой добрый молодец, доехав до распутья, читает на камне: </a:t>
            </a:r>
            <a:endParaRPr lang="ru-RU" sz="2000" dirty="0">
              <a:latin typeface="Century Schoolbook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2214546" y="2428868"/>
            <a:ext cx="2143142" cy="928694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286380" y="2428868"/>
            <a:ext cx="1928826" cy="1000132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3964779" y="3036091"/>
            <a:ext cx="1428758" cy="214316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214678" y="3714752"/>
            <a:ext cx="29289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FF00"/>
                </a:solidFill>
                <a:latin typeface="Century Schoolbook" pitchFamily="18" charset="0"/>
              </a:rPr>
              <a:t>Вперёд</a:t>
            </a:r>
            <a:r>
              <a:rPr lang="ru-RU" sz="2400" dirty="0">
                <a:latin typeface="Century Schoolbook" pitchFamily="18" charset="0"/>
              </a:rPr>
              <a:t> поедешь – голову сложишь.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86480" y="3357562"/>
            <a:ext cx="28575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FF00"/>
                </a:solidFill>
                <a:latin typeface="Century Schoolbook" pitchFamily="18" charset="0"/>
              </a:rPr>
              <a:t>Направо</a:t>
            </a:r>
            <a:r>
              <a:rPr lang="ru-RU" sz="2400" dirty="0">
                <a:latin typeface="Century Schoolbook" pitchFamily="18" charset="0"/>
              </a:rPr>
              <a:t> поедешь – коня потеряешь.</a:t>
            </a:r>
          </a:p>
          <a:p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285720" y="3214686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FF00"/>
                </a:solidFill>
                <a:latin typeface="Century Schoolbook" pitchFamily="18" charset="0"/>
              </a:rPr>
              <a:t>Налево</a:t>
            </a:r>
            <a:r>
              <a:rPr lang="ru-RU" sz="2400" dirty="0">
                <a:latin typeface="Century Schoolbook" pitchFamily="18" charset="0"/>
              </a:rPr>
              <a:t> поедешь – меча лишишься.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57158" y="4500570"/>
            <a:ext cx="8286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Century Schoolbook" pitchFamily="18" charset="0"/>
              </a:rPr>
              <a:t>А дальше говорится, как он выходит из того положения, в которое попал в результате выбора.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85720" y="5500702"/>
            <a:ext cx="8286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Century Schoolbook" pitchFamily="18" charset="0"/>
              </a:rPr>
              <a:t>Но  выбирать разные пути или варианты приходится и современному человеку. Эти пути и варианты складываются в самые разнообразные комбинации.</a:t>
            </a:r>
          </a:p>
        </p:txBody>
      </p:sp>
      <p:pic>
        <p:nvPicPr>
          <p:cNvPr id="12" name="Picture 6" descr="CRCTR47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3428991" y="1285860"/>
            <a:ext cx="2626521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9" grpId="0"/>
      <p:bldP spid="30" grpId="0"/>
      <p:bldP spid="31" grpId="0"/>
      <p:bldP spid="32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85011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Century Schoolbook" pitchFamily="18" charset="0"/>
              </a:rPr>
              <a:t>Целый раздел математики, именуемый </a:t>
            </a:r>
            <a:r>
              <a:rPr lang="ru-RU" sz="2400" b="1" dirty="0" smtClean="0">
                <a:solidFill>
                  <a:srgbClr val="FFFF00"/>
                </a:solidFill>
                <a:latin typeface="Century Schoolbook" pitchFamily="18" charset="0"/>
              </a:rPr>
              <a:t>комбинаторик</a:t>
            </a:r>
            <a:r>
              <a:rPr lang="ru-RU" sz="2400" b="1" dirty="0">
                <a:solidFill>
                  <a:srgbClr val="FFFF00"/>
                </a:solidFill>
                <a:latin typeface="Century Schoolbook" pitchFamily="18" charset="0"/>
              </a:rPr>
              <a:t>ой</a:t>
            </a:r>
            <a:r>
              <a:rPr lang="ru-RU" sz="2400" dirty="0" smtClean="0">
                <a:latin typeface="Century Schoolbook" pitchFamily="18" charset="0"/>
              </a:rPr>
              <a:t>, занят поисками ответов на вопросы: сколько всего комбинаций в том или ином случае, как из всех этих комбинаций выбрать наилучшую.</a:t>
            </a:r>
            <a:endParaRPr lang="ru-RU" sz="2400" dirty="0">
              <a:latin typeface="Century Schoolbook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00166" y="1785926"/>
            <a:ext cx="75009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C000"/>
                </a:solidFill>
                <a:latin typeface="Century Schoolbook" pitchFamily="18" charset="0"/>
              </a:rPr>
              <a:t>Комбинаторика – раздел математики, в котором изучаются вопросы о том, сколько различных комбинаций, подчинённых тем или иным условиям, можно составить.</a:t>
            </a:r>
            <a:endParaRPr lang="ru-RU" sz="2400" b="1" dirty="0">
              <a:solidFill>
                <a:srgbClr val="FFC000"/>
              </a:solidFill>
              <a:latin typeface="Century Schoolbook" pitchFamily="18" charset="0"/>
            </a:endParaRPr>
          </a:p>
        </p:txBody>
      </p:sp>
      <p:pic>
        <p:nvPicPr>
          <p:cNvPr id="6" name="Picture 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14282" y="1857364"/>
            <a:ext cx="1357322" cy="1428760"/>
          </a:xfrm>
          <a:prstGeom prst="rect">
            <a:avLst/>
          </a:prstGeom>
          <a:noFill/>
          <a:ln/>
        </p:spPr>
      </p:pic>
      <p:sp>
        <p:nvSpPr>
          <p:cNvPr id="8" name="TextBox 7"/>
          <p:cNvSpPr txBox="1"/>
          <p:nvPr/>
        </p:nvSpPr>
        <p:spPr>
          <a:xfrm>
            <a:off x="142844" y="3357562"/>
            <a:ext cx="885831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</a:t>
            </a:r>
            <a:r>
              <a:rPr lang="ru-RU" sz="2200" dirty="0">
                <a:latin typeface="Century Schoolbook" pitchFamily="18" charset="0"/>
              </a:rPr>
              <a:t>Люди, которые умело владеют техникой решения комбинаторных задач, а следовательно, обладают хорошей логикой, умением рассуждать, перебирать различные варианты решений, очень часто находят выходы, казалось бы, из самых трудных безвыходных ситуаций.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71802" y="5143512"/>
            <a:ext cx="6072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FF00"/>
                </a:solidFill>
                <a:latin typeface="Century Schoolbook" pitchFamily="18" charset="0"/>
              </a:rPr>
              <a:t>Мы будем относиться к их числу?</a:t>
            </a:r>
            <a:endParaRPr lang="ru-RU" sz="2400" b="1" dirty="0">
              <a:solidFill>
                <a:srgbClr val="FFFF00"/>
              </a:solidFill>
              <a:latin typeface="Century Schoolbook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034" y="5715016"/>
            <a:ext cx="72152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  <a:latin typeface="Century Schoolbook" pitchFamily="18" charset="0"/>
              </a:rPr>
              <a:t>Тогда, на уроках работайте старательно</a:t>
            </a:r>
          </a:p>
          <a:p>
            <a:pPr algn="ctr"/>
            <a:r>
              <a:rPr lang="ru-RU" sz="2400" b="1" dirty="0" smtClean="0">
                <a:solidFill>
                  <a:schemeClr val="accent6"/>
                </a:solidFill>
                <a:latin typeface="Century Schoolbook" pitchFamily="18" charset="0"/>
              </a:rPr>
              <a:t>И успех ваш ждёт обязательно!</a:t>
            </a:r>
            <a:endParaRPr lang="ru-RU" sz="2400" b="1" dirty="0">
              <a:solidFill>
                <a:schemeClr val="accent6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596" y="214290"/>
            <a:ext cx="85011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Century Schoolbook" pitchFamily="18" charset="0"/>
              </a:rPr>
              <a:t>Задача №1</a:t>
            </a:r>
            <a:r>
              <a:rPr lang="ru-RU" dirty="0" smtClean="0">
                <a:latin typeface="Century Schoolbook" pitchFamily="18" charset="0"/>
              </a:rPr>
              <a:t> </a:t>
            </a:r>
            <a:r>
              <a:rPr lang="ru-RU" sz="2400" dirty="0" smtClean="0">
                <a:latin typeface="Century Schoolbook" pitchFamily="18" charset="0"/>
              </a:rPr>
              <a:t>(учебник  стр.7 №11):  Запишите все трёхзначные числа, для записи которых употребляются только цифры 1 и 2.</a:t>
            </a:r>
            <a:endParaRPr lang="ru-RU" sz="2400" dirty="0">
              <a:latin typeface="Century Schoolbook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1142984"/>
            <a:ext cx="80724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Century Schoolbook" pitchFamily="18" charset="0"/>
              </a:rPr>
              <a:t>Решение: </a:t>
            </a:r>
          </a:p>
          <a:p>
            <a:pPr algn="ctr"/>
            <a:r>
              <a:rPr lang="ru-RU" sz="2000" dirty="0" smtClean="0">
                <a:latin typeface="Century Schoolbook" pitchFamily="18" charset="0"/>
              </a:rPr>
              <a:t>(сначала разбираем по учебнику, а затем записываем его в тетради).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4348" y="2000240"/>
            <a:ext cx="71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                        1                                             2</a:t>
            </a:r>
            <a:endParaRPr lang="ru-RU" sz="28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10800000" flipV="1">
            <a:off x="1714480" y="2428868"/>
            <a:ext cx="928694" cy="8572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0800000" flipV="1">
            <a:off x="5643570" y="2428868"/>
            <a:ext cx="862018" cy="8572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928662" y="3714752"/>
            <a:ext cx="714380" cy="7143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16200000" flipH="1">
            <a:off x="2928926" y="2428868"/>
            <a:ext cx="785818" cy="78581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6643702" y="2428868"/>
            <a:ext cx="1000132" cy="78581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571604" y="3286124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</a:t>
            </a:r>
            <a:endParaRPr lang="ru-RU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5500694" y="3286124"/>
            <a:ext cx="419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71868" y="328612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2</a:t>
            </a:r>
            <a:endParaRPr lang="ru-RU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7643834" y="3214686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2</a:t>
            </a:r>
            <a:endParaRPr lang="ru-RU" sz="2800" dirty="0"/>
          </a:p>
        </p:txBody>
      </p:sp>
      <p:cxnSp>
        <p:nvCxnSpPr>
          <p:cNvPr id="20" name="Прямая со стрелкой 19"/>
          <p:cNvCxnSpPr/>
          <p:nvPr/>
        </p:nvCxnSpPr>
        <p:spPr>
          <a:xfrm rot="5400000">
            <a:off x="7143768" y="3714752"/>
            <a:ext cx="642942" cy="6429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>
            <a:off x="3036083" y="3821909"/>
            <a:ext cx="714380" cy="50006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5400000">
            <a:off x="4929190" y="3786190"/>
            <a:ext cx="785818" cy="6429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16200000" flipH="1">
            <a:off x="7822429" y="3750471"/>
            <a:ext cx="714380" cy="6429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16200000" flipH="1">
            <a:off x="5715008" y="3786190"/>
            <a:ext cx="785818" cy="6429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16200000" flipH="1">
            <a:off x="3786182" y="3786190"/>
            <a:ext cx="642942" cy="50006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16200000" flipH="1">
            <a:off x="1750199" y="3821909"/>
            <a:ext cx="714380" cy="50006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857752" y="4572008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</a:t>
            </a:r>
            <a:endParaRPr lang="ru-RU" sz="2800" dirty="0"/>
          </a:p>
        </p:txBody>
      </p:sp>
      <p:sp>
        <p:nvSpPr>
          <p:cNvPr id="43" name="TextBox 42"/>
          <p:cNvSpPr txBox="1"/>
          <p:nvPr/>
        </p:nvSpPr>
        <p:spPr>
          <a:xfrm>
            <a:off x="3071802" y="4500570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</a:t>
            </a:r>
            <a:endParaRPr lang="ru-RU" sz="2800" dirty="0"/>
          </a:p>
        </p:txBody>
      </p:sp>
      <p:sp>
        <p:nvSpPr>
          <p:cNvPr id="44" name="TextBox 43"/>
          <p:cNvSpPr txBox="1"/>
          <p:nvPr/>
        </p:nvSpPr>
        <p:spPr>
          <a:xfrm>
            <a:off x="7000892" y="4429132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</a:t>
            </a:r>
            <a:endParaRPr lang="ru-RU" sz="2800" dirty="0"/>
          </a:p>
        </p:txBody>
      </p:sp>
      <p:sp>
        <p:nvSpPr>
          <p:cNvPr id="45" name="TextBox 44"/>
          <p:cNvSpPr txBox="1"/>
          <p:nvPr/>
        </p:nvSpPr>
        <p:spPr>
          <a:xfrm>
            <a:off x="714348" y="4500570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</a:t>
            </a:r>
            <a:endParaRPr lang="ru-RU" sz="2800" dirty="0"/>
          </a:p>
        </p:txBody>
      </p:sp>
      <p:sp>
        <p:nvSpPr>
          <p:cNvPr id="46" name="TextBox 45"/>
          <p:cNvSpPr txBox="1"/>
          <p:nvPr/>
        </p:nvSpPr>
        <p:spPr>
          <a:xfrm>
            <a:off x="8429652" y="442913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2</a:t>
            </a:r>
            <a:endParaRPr lang="ru-RU" sz="2800" dirty="0"/>
          </a:p>
        </p:txBody>
      </p:sp>
      <p:sp>
        <p:nvSpPr>
          <p:cNvPr id="47" name="TextBox 46"/>
          <p:cNvSpPr txBox="1"/>
          <p:nvPr/>
        </p:nvSpPr>
        <p:spPr>
          <a:xfrm>
            <a:off x="6143636" y="4500570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2</a:t>
            </a:r>
            <a:endParaRPr lang="ru-RU" sz="2800" dirty="0"/>
          </a:p>
        </p:txBody>
      </p:sp>
      <p:sp>
        <p:nvSpPr>
          <p:cNvPr id="48" name="TextBox 47"/>
          <p:cNvSpPr txBox="1"/>
          <p:nvPr/>
        </p:nvSpPr>
        <p:spPr>
          <a:xfrm>
            <a:off x="4143372" y="442913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2</a:t>
            </a:r>
            <a:endParaRPr lang="ru-RU" sz="2800" dirty="0"/>
          </a:p>
        </p:txBody>
      </p:sp>
      <p:sp>
        <p:nvSpPr>
          <p:cNvPr id="49" name="TextBox 48"/>
          <p:cNvSpPr txBox="1"/>
          <p:nvPr/>
        </p:nvSpPr>
        <p:spPr>
          <a:xfrm>
            <a:off x="2143108" y="442913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2</a:t>
            </a:r>
            <a:endParaRPr lang="ru-RU" sz="2800" dirty="0"/>
          </a:p>
        </p:txBody>
      </p:sp>
      <p:sp>
        <p:nvSpPr>
          <p:cNvPr id="67" name="TextBox 66"/>
          <p:cNvSpPr txBox="1"/>
          <p:nvPr/>
        </p:nvSpPr>
        <p:spPr>
          <a:xfrm>
            <a:off x="214282" y="5500702"/>
            <a:ext cx="8786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FF00"/>
                </a:solidFill>
                <a:latin typeface="Century Schoolbook" pitchFamily="18" charset="0"/>
              </a:rPr>
              <a:t>Ответ:</a:t>
            </a:r>
            <a:r>
              <a:rPr lang="ru-RU" sz="2400" dirty="0" smtClean="0">
                <a:latin typeface="Century Schoolbook" pitchFamily="18" charset="0"/>
              </a:rPr>
              <a:t>   111,112,121,122,211,212,221,222 – восемь чисел.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285720" y="6000768"/>
            <a:ext cx="8143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C000"/>
                </a:solidFill>
                <a:latin typeface="Century Schoolbook" pitchFamily="18" charset="0"/>
              </a:rPr>
              <a:t>Такой метод решения комбинаторных задач называется </a:t>
            </a:r>
            <a:r>
              <a:rPr lang="ru-RU" sz="2000" b="1" i="1" u="sng" dirty="0" smtClean="0">
                <a:solidFill>
                  <a:srgbClr val="FFC000"/>
                </a:solidFill>
                <a:latin typeface="Century Schoolbook" pitchFamily="18" charset="0"/>
              </a:rPr>
              <a:t>деревом выбора</a:t>
            </a:r>
            <a:r>
              <a:rPr lang="ru-RU" sz="2000" b="1" dirty="0" smtClean="0">
                <a:solidFill>
                  <a:srgbClr val="FFC000"/>
                </a:solidFill>
                <a:latin typeface="Century Schoolbook" pitchFamily="18" charset="0"/>
              </a:rPr>
              <a:t>(дерево возможных вариантов)</a:t>
            </a:r>
            <a:endParaRPr lang="ru-RU" sz="2000" b="1" dirty="0">
              <a:solidFill>
                <a:srgbClr val="FFC00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000"/>
                            </p:stCondLst>
                            <p:childTnLst>
                              <p:par>
                                <p:cTn id="1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4000"/>
                            </p:stCondLst>
                            <p:childTnLst>
                              <p:par>
                                <p:cTn id="1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0"/>
                            </p:stCondLst>
                            <p:childTnLst>
                              <p:par>
                                <p:cTn id="1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6000"/>
                            </p:stCondLst>
                            <p:childTnLst>
                              <p:par>
                                <p:cTn id="1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7000"/>
                            </p:stCondLst>
                            <p:childTnLst>
                              <p:par>
                                <p:cTn id="1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8000"/>
                            </p:stCondLst>
                            <p:childTnLst>
                              <p:par>
                                <p:cTn id="1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6" grpId="0"/>
      <p:bldP spid="17" grpId="0"/>
      <p:bldP spid="18" grpId="0"/>
      <p:bldP spid="19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67" grpId="0"/>
      <p:bldP spid="6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14290"/>
            <a:ext cx="8572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Century Schoolbook" pitchFamily="18" charset="0"/>
              </a:rPr>
              <a:t>Задача №2</a:t>
            </a:r>
            <a:r>
              <a:rPr lang="ru-RU" dirty="0" smtClean="0"/>
              <a:t> </a:t>
            </a:r>
            <a:r>
              <a:rPr lang="ru-RU" sz="2400" dirty="0" smtClean="0">
                <a:latin typeface="Century Schoolbook" pitchFamily="18" charset="0"/>
              </a:rPr>
              <a:t>(</a:t>
            </a:r>
            <a:r>
              <a:rPr lang="ru-RU" sz="2400" b="1" dirty="0" smtClean="0">
                <a:solidFill>
                  <a:srgbClr val="002060"/>
                </a:solidFill>
                <a:latin typeface="Century Schoolbook" pitchFamily="18" charset="0"/>
              </a:rPr>
              <a:t>учебник  стр.8 №</a:t>
            </a:r>
            <a:r>
              <a:rPr lang="ru-RU" sz="2400" dirty="0" smtClean="0">
                <a:latin typeface="Century Schoolbook" pitchFamily="18" charset="0"/>
              </a:rPr>
              <a:t>12): Запишите все трёхзначные числа, для записи которых употребляются только цифры 0,7.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00166" y="1428736"/>
            <a:ext cx="58579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Century Schoolbook" pitchFamily="18" charset="0"/>
              </a:rPr>
              <a:t>Решение:</a:t>
            </a:r>
          </a:p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714744" y="2000240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FF00"/>
                </a:solidFill>
                <a:latin typeface="Century Schoolbook" pitchFamily="18" charset="0"/>
              </a:rPr>
              <a:t>7</a:t>
            </a:r>
            <a:endParaRPr lang="ru-RU" sz="2800" dirty="0">
              <a:solidFill>
                <a:srgbClr val="FFFF00"/>
              </a:solidFill>
              <a:latin typeface="Century Schoolbook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rot="10800000" flipV="1">
            <a:off x="2643174" y="2500306"/>
            <a:ext cx="1071570" cy="71438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endCxn id="10" idx="0"/>
          </p:cNvCxnSpPr>
          <p:nvPr/>
        </p:nvCxnSpPr>
        <p:spPr>
          <a:xfrm>
            <a:off x="4071934" y="2500306"/>
            <a:ext cx="928694" cy="857256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285984" y="328612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FF00"/>
                </a:solidFill>
                <a:latin typeface="Century Schoolbook" pitchFamily="18" charset="0"/>
              </a:rPr>
              <a:t>7</a:t>
            </a:r>
            <a:endParaRPr lang="ru-RU" sz="2800" dirty="0">
              <a:solidFill>
                <a:srgbClr val="FFFF00"/>
              </a:solidFill>
              <a:latin typeface="Century Schoolbook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86314" y="335756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FF00"/>
                </a:solidFill>
                <a:latin typeface="Century Schoolbook" pitchFamily="18" charset="0"/>
              </a:rPr>
              <a:t>0</a:t>
            </a:r>
            <a:endParaRPr lang="ru-RU" sz="2800" dirty="0">
              <a:solidFill>
                <a:srgbClr val="FFFF00"/>
              </a:solidFill>
              <a:latin typeface="Century Schoolbook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 flipV="1">
            <a:off x="1214414" y="3857628"/>
            <a:ext cx="1071570" cy="857256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4143372" y="3857628"/>
            <a:ext cx="857256" cy="857256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6200000" flipH="1">
            <a:off x="2428860" y="3929066"/>
            <a:ext cx="928694" cy="785818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6200000" flipH="1">
            <a:off x="5143504" y="3857628"/>
            <a:ext cx="857256" cy="857256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928662" y="4857760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FF00"/>
                </a:solidFill>
                <a:latin typeface="Century Schoolbook" pitchFamily="18" charset="0"/>
              </a:rPr>
              <a:t>7</a:t>
            </a:r>
            <a:endParaRPr lang="ru-RU" sz="2800" dirty="0">
              <a:solidFill>
                <a:srgbClr val="FFFF00"/>
              </a:solidFill>
              <a:latin typeface="Century Schoolbook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29058" y="478632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FF00"/>
                </a:solidFill>
                <a:latin typeface="Century Schoolbook" pitchFamily="18" charset="0"/>
              </a:rPr>
              <a:t>7</a:t>
            </a:r>
            <a:endParaRPr lang="ru-RU" sz="2800" dirty="0">
              <a:solidFill>
                <a:srgbClr val="FFFF00"/>
              </a:solidFill>
              <a:latin typeface="Century Schoolbook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071802" y="478632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FF00"/>
                </a:solidFill>
                <a:latin typeface="Century Schoolbook" pitchFamily="18" charset="0"/>
              </a:rPr>
              <a:t>0</a:t>
            </a:r>
            <a:endParaRPr lang="ru-RU" sz="2800" dirty="0">
              <a:solidFill>
                <a:srgbClr val="FFFF00"/>
              </a:solidFill>
              <a:latin typeface="Century Schoolbook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929322" y="471488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FF00"/>
                </a:solidFill>
                <a:latin typeface="Century Schoolbook" pitchFamily="18" charset="0"/>
              </a:rPr>
              <a:t>0</a:t>
            </a:r>
            <a:endParaRPr lang="ru-RU" sz="2800" dirty="0">
              <a:solidFill>
                <a:srgbClr val="FFFF00"/>
              </a:solidFill>
              <a:latin typeface="Century Schoolbook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2910" y="5786454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Century Schoolbook" pitchFamily="18" charset="0"/>
              </a:rPr>
              <a:t>Ответ: </a:t>
            </a:r>
            <a:r>
              <a:rPr lang="ru-RU" sz="2800" dirty="0" smtClean="0">
                <a:latin typeface="Century Schoolbook" pitchFamily="18" charset="0"/>
              </a:rPr>
              <a:t>777,770,707,700 – 4 числа.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00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000"/>
                            </p:stCondLst>
                            <p:childTnLst>
                              <p:par>
                                <p:cTn id="8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9" grpId="0"/>
      <p:bldP spid="10" grpId="0"/>
      <p:bldP spid="25" grpId="0"/>
      <p:bldP spid="26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5011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Century Schoolbook" pitchFamily="18" charset="0"/>
              </a:rPr>
              <a:t>Задача №3</a:t>
            </a:r>
            <a:r>
              <a:rPr lang="ru-RU" dirty="0" smtClean="0"/>
              <a:t>: </a:t>
            </a:r>
            <a:r>
              <a:rPr lang="ru-RU" sz="2400" dirty="0" smtClean="0">
                <a:latin typeface="Century Schoolbook" pitchFamily="18" charset="0"/>
              </a:rPr>
              <a:t>Запишите все трёхзначные числа, для записи которых используются цифры  5 и 7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>
                <a:solidFill>
                  <a:srgbClr val="7030A0"/>
                </a:solidFill>
              </a:rPr>
              <a:t>(Решите задачу самостоятельно)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3" name="Picture 17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428736"/>
            <a:ext cx="839777" cy="778464"/>
          </a:xfrm>
          <a:prstGeom prst="rect">
            <a:avLst/>
          </a:prstGeom>
          <a:noFill/>
        </p:spPr>
      </p:pic>
      <p:pic>
        <p:nvPicPr>
          <p:cNvPr id="4" name="Picture 19" descr="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1" y="1785927"/>
            <a:ext cx="714379" cy="62565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43174" y="1214422"/>
            <a:ext cx="4286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Century Schoolbook" pitchFamily="18" charset="0"/>
              </a:rPr>
              <a:t>Решение:</a:t>
            </a:r>
            <a:endParaRPr lang="ru-RU" sz="2400" dirty="0">
              <a:latin typeface="Century Schoolbook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>
            <a:off x="1250133" y="2178835"/>
            <a:ext cx="785818" cy="7143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2393141" y="3679033"/>
            <a:ext cx="857256" cy="50006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107125" y="3893347"/>
            <a:ext cx="928694" cy="57150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31" idx="0"/>
          </p:cNvCxnSpPr>
          <p:nvPr/>
        </p:nvCxnSpPr>
        <p:spPr>
          <a:xfrm rot="5400000">
            <a:off x="4139003" y="4067573"/>
            <a:ext cx="1000132" cy="43736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6465107" y="4036223"/>
            <a:ext cx="928694" cy="42862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28" idx="0"/>
          </p:cNvCxnSpPr>
          <p:nvPr/>
        </p:nvCxnSpPr>
        <p:spPr>
          <a:xfrm rot="5400000">
            <a:off x="4889102" y="2531656"/>
            <a:ext cx="642942" cy="43736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6200000" flipH="1">
            <a:off x="2464579" y="2250273"/>
            <a:ext cx="642942" cy="57150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5929322" y="2357430"/>
            <a:ext cx="1071570" cy="78581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33" idx="2"/>
          </p:cNvCxnSpPr>
          <p:nvPr/>
        </p:nvCxnSpPr>
        <p:spPr>
          <a:xfrm rot="16200000" flipH="1">
            <a:off x="3134596" y="3706108"/>
            <a:ext cx="803106" cy="50006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16200000" flipH="1">
            <a:off x="1071538" y="3857628"/>
            <a:ext cx="857256" cy="57150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28" idx="2"/>
          </p:cNvCxnSpPr>
          <p:nvPr/>
        </p:nvCxnSpPr>
        <p:spPr>
          <a:xfrm rot="16200000" flipH="1">
            <a:off x="4813986" y="4028176"/>
            <a:ext cx="864610" cy="50880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16200000" flipH="1">
            <a:off x="7393801" y="3893347"/>
            <a:ext cx="642942" cy="57150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7" name="Picture 17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928934"/>
            <a:ext cx="839777" cy="778464"/>
          </a:xfrm>
          <a:prstGeom prst="rect">
            <a:avLst/>
          </a:prstGeom>
          <a:noFill/>
        </p:spPr>
      </p:pic>
      <p:pic>
        <p:nvPicPr>
          <p:cNvPr id="28" name="Picture 17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3071810"/>
            <a:ext cx="839777" cy="778464"/>
          </a:xfrm>
          <a:prstGeom prst="rect">
            <a:avLst/>
          </a:prstGeom>
          <a:noFill/>
        </p:spPr>
      </p:pic>
      <p:pic>
        <p:nvPicPr>
          <p:cNvPr id="29" name="Picture 17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3446"/>
            <a:ext cx="839777" cy="778464"/>
          </a:xfrm>
          <a:prstGeom prst="rect">
            <a:avLst/>
          </a:prstGeom>
          <a:noFill/>
        </p:spPr>
      </p:pic>
      <p:pic>
        <p:nvPicPr>
          <p:cNvPr id="30" name="Picture 17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4357694"/>
            <a:ext cx="839777" cy="778464"/>
          </a:xfrm>
          <a:prstGeom prst="rect">
            <a:avLst/>
          </a:prstGeom>
          <a:noFill/>
        </p:spPr>
      </p:pic>
      <p:pic>
        <p:nvPicPr>
          <p:cNvPr id="31" name="Picture 17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4786322"/>
            <a:ext cx="839777" cy="778464"/>
          </a:xfrm>
          <a:prstGeom prst="rect">
            <a:avLst/>
          </a:prstGeom>
          <a:noFill/>
        </p:spPr>
      </p:pic>
      <p:pic>
        <p:nvPicPr>
          <p:cNvPr id="32" name="Picture 17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4643446"/>
            <a:ext cx="839777" cy="778464"/>
          </a:xfrm>
          <a:prstGeom prst="rect">
            <a:avLst/>
          </a:prstGeom>
          <a:noFill/>
        </p:spPr>
      </p:pic>
      <p:pic>
        <p:nvPicPr>
          <p:cNvPr id="33" name="Picture 19" descr="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2928934"/>
            <a:ext cx="714379" cy="625654"/>
          </a:xfrm>
          <a:prstGeom prst="rect">
            <a:avLst/>
          </a:prstGeom>
          <a:noFill/>
        </p:spPr>
      </p:pic>
      <p:pic>
        <p:nvPicPr>
          <p:cNvPr id="34" name="Picture 19" descr="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54" y="3214686"/>
            <a:ext cx="714379" cy="625654"/>
          </a:xfrm>
          <a:prstGeom prst="rect">
            <a:avLst/>
          </a:prstGeom>
          <a:noFill/>
        </p:spPr>
      </p:pic>
      <p:pic>
        <p:nvPicPr>
          <p:cNvPr id="35" name="Picture 19" descr="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4572008"/>
            <a:ext cx="714379" cy="625654"/>
          </a:xfrm>
          <a:prstGeom prst="rect">
            <a:avLst/>
          </a:prstGeom>
          <a:noFill/>
        </p:spPr>
      </p:pic>
      <p:pic>
        <p:nvPicPr>
          <p:cNvPr id="36" name="Picture 19" descr="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4357694"/>
            <a:ext cx="714379" cy="625654"/>
          </a:xfrm>
          <a:prstGeom prst="rect">
            <a:avLst/>
          </a:prstGeom>
          <a:noFill/>
        </p:spPr>
      </p:pic>
      <p:pic>
        <p:nvPicPr>
          <p:cNvPr id="37" name="Picture 19" descr="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4714884"/>
            <a:ext cx="714379" cy="625654"/>
          </a:xfrm>
          <a:prstGeom prst="rect">
            <a:avLst/>
          </a:prstGeom>
          <a:noFill/>
        </p:spPr>
      </p:pic>
      <p:pic>
        <p:nvPicPr>
          <p:cNvPr id="38" name="Picture 19" descr="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4572008"/>
            <a:ext cx="714379" cy="625654"/>
          </a:xfrm>
          <a:prstGeom prst="rect">
            <a:avLst/>
          </a:prstGeom>
          <a:noFill/>
        </p:spPr>
      </p:pic>
      <p:sp>
        <p:nvSpPr>
          <p:cNvPr id="56" name="TextBox 55"/>
          <p:cNvSpPr txBox="1"/>
          <p:nvPr/>
        </p:nvSpPr>
        <p:spPr>
          <a:xfrm>
            <a:off x="785786" y="6000768"/>
            <a:ext cx="742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latin typeface="Century Schoolbook" pitchFamily="18" charset="0"/>
              </a:rPr>
              <a:t>Ответ: </a:t>
            </a:r>
            <a:r>
              <a:rPr lang="ru-RU" sz="2400" dirty="0" smtClean="0">
                <a:latin typeface="Century Schoolbook" pitchFamily="18" charset="0"/>
              </a:rPr>
              <a:t>555,557,575,577,755,757,775,777</a:t>
            </a:r>
            <a:endParaRPr lang="ru-RU" sz="2400" dirty="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821537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Century Schoolbook" pitchFamily="18" charset="0"/>
              </a:rPr>
              <a:t>Задача №4</a:t>
            </a:r>
            <a:r>
              <a:rPr lang="ru-RU" sz="2400" dirty="0" smtClean="0">
                <a:latin typeface="Century Schoolbook" pitchFamily="18" charset="0"/>
              </a:rPr>
              <a:t>(учебник стр.19 №96): В правление фирмы входят 5 человек. Из своего состава правления должно выбрать президента и вице-президента. Сколькими способами это можно сделать?</a:t>
            </a:r>
          </a:p>
          <a:p>
            <a:pPr algn="ctr"/>
            <a:r>
              <a:rPr lang="ru-RU" dirty="0" smtClean="0"/>
              <a:t>(</a:t>
            </a:r>
            <a:r>
              <a:rPr lang="ru-RU" dirty="0" smtClean="0">
                <a:solidFill>
                  <a:srgbClr val="7030A0"/>
                </a:solidFill>
              </a:rPr>
              <a:t>Разберите решение задачи по учебнику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500430" y="2000240"/>
            <a:ext cx="2571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Century Schoolbook" pitchFamily="18" charset="0"/>
              </a:rPr>
              <a:t>Решение: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2844" y="2571744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Century Schoolbook" pitchFamily="18" charset="0"/>
              </a:rPr>
              <a:t>Президент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14678" y="2500306"/>
            <a:ext cx="21431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Century Schoolbook" pitchFamily="18" charset="0"/>
              </a:rPr>
              <a:t>1                    </a:t>
            </a:r>
          </a:p>
          <a:p>
            <a:endParaRPr lang="ru-RU" sz="2800" b="1" dirty="0" smtClean="0">
              <a:latin typeface="Century Schoolbook" pitchFamily="18" charset="0"/>
            </a:endParaRPr>
          </a:p>
          <a:p>
            <a:pPr marL="342900" indent="-342900"/>
            <a:endParaRPr lang="ru-RU" dirty="0" smtClean="0"/>
          </a:p>
          <a:p>
            <a:pPr marL="342900" indent="-342900">
              <a:buAutoNum type="arabicPlain" startAt="4"/>
            </a:pP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14282" y="3143248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Century Schoolbook" pitchFamily="18" charset="0"/>
              </a:rPr>
              <a:t>Вице – президент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14612" y="3071810"/>
            <a:ext cx="1357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FFFF00"/>
                </a:solidFill>
                <a:latin typeface="Century Schoolbook" pitchFamily="18" charset="0"/>
              </a:rPr>
              <a:t>2 3 4 5 </a:t>
            </a:r>
            <a:endParaRPr lang="ru-RU" sz="2000" dirty="0">
              <a:solidFill>
                <a:srgbClr val="FFFF00"/>
              </a:solidFill>
              <a:latin typeface="Century Schoolbook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29124" y="2500306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Century Schoolbook" pitchFamily="18" charset="0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86182" y="3714752"/>
            <a:ext cx="1285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FFFF00"/>
                </a:solidFill>
                <a:latin typeface="Century Schoolbook" pitchFamily="18" charset="0"/>
              </a:rPr>
              <a:t>1 3 4 5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00694" y="242886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Century Schoolbook" pitchFamily="18" charset="0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29256" y="3143248"/>
            <a:ext cx="100013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FFFF00"/>
                </a:solidFill>
                <a:latin typeface="Century Schoolbook" pitchFamily="18" charset="0"/>
              </a:rPr>
              <a:t>1 2 4 5</a:t>
            </a:r>
          </a:p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6715140" y="2500306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Century Schoolbook" pitchFamily="18" charset="0"/>
              </a:rP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572396" y="3214686"/>
            <a:ext cx="1357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FFFF00"/>
                </a:solidFill>
                <a:latin typeface="Century Schoolbook" pitchFamily="18" charset="0"/>
              </a:rPr>
              <a:t>1 2 3 4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15272" y="2571744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Century Schoolbook" pitchFamily="18" charset="0"/>
              </a:rPr>
              <a:t>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72198" y="3714752"/>
            <a:ext cx="1285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FFFF00"/>
                </a:solidFill>
                <a:latin typeface="Century Schoolbook" pitchFamily="18" charset="0"/>
              </a:rPr>
              <a:t>1 2 3 5</a:t>
            </a:r>
          </a:p>
        </p:txBody>
      </p:sp>
      <p:cxnSp>
        <p:nvCxnSpPr>
          <p:cNvPr id="18" name="Прямая со стрелкой 17"/>
          <p:cNvCxnSpPr/>
          <p:nvPr/>
        </p:nvCxnSpPr>
        <p:spPr>
          <a:xfrm rot="10800000" flipV="1">
            <a:off x="3000364" y="2928934"/>
            <a:ext cx="357190" cy="21431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5400000">
            <a:off x="3250397" y="3036091"/>
            <a:ext cx="142876" cy="7143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6200000" flipH="1">
            <a:off x="3357554" y="3000372"/>
            <a:ext cx="214314" cy="7143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16200000" flipH="1">
            <a:off x="3464711" y="2893215"/>
            <a:ext cx="285752" cy="21431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16200000" flipH="1">
            <a:off x="4250529" y="3250405"/>
            <a:ext cx="785818" cy="14287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5400000">
            <a:off x="4143372" y="3357562"/>
            <a:ext cx="857256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5400000">
            <a:off x="4036215" y="3250405"/>
            <a:ext cx="857256" cy="21431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5400000">
            <a:off x="3964777" y="3107529"/>
            <a:ext cx="714380" cy="35719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16200000" flipH="1">
            <a:off x="5750727" y="2821777"/>
            <a:ext cx="428628" cy="35719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16200000" flipH="1">
            <a:off x="5715008" y="2928934"/>
            <a:ext cx="357190" cy="21431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16200000" flipH="1">
            <a:off x="5572132" y="2928934"/>
            <a:ext cx="357190" cy="7143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5400000">
            <a:off x="5429256" y="2928934"/>
            <a:ext cx="428628" cy="14287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13" idx="2"/>
          </p:cNvCxnSpPr>
          <p:nvPr/>
        </p:nvCxnSpPr>
        <p:spPr>
          <a:xfrm rot="16200000" flipH="1">
            <a:off x="6583841" y="3297701"/>
            <a:ext cx="691226" cy="14287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3" idx="2"/>
          </p:cNvCxnSpPr>
          <p:nvPr/>
        </p:nvCxnSpPr>
        <p:spPr>
          <a:xfrm rot="5400000">
            <a:off x="6440965" y="3369139"/>
            <a:ext cx="762664" cy="7143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13" idx="2"/>
          </p:cNvCxnSpPr>
          <p:nvPr/>
        </p:nvCxnSpPr>
        <p:spPr>
          <a:xfrm rot="5400000">
            <a:off x="6369527" y="3226263"/>
            <a:ext cx="691226" cy="28575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13" idx="2"/>
          </p:cNvCxnSpPr>
          <p:nvPr/>
        </p:nvCxnSpPr>
        <p:spPr>
          <a:xfrm rot="5400000">
            <a:off x="6226651" y="3154825"/>
            <a:ext cx="762664" cy="50006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rot="16200000" flipH="1">
            <a:off x="8001024" y="2928934"/>
            <a:ext cx="357190" cy="35719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rot="16200000" flipH="1">
            <a:off x="7893868" y="2964655"/>
            <a:ext cx="285750" cy="21431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rot="16200000" flipH="1">
            <a:off x="7751785" y="3108323"/>
            <a:ext cx="284958" cy="7064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rot="5400000">
            <a:off x="7572396" y="3071810"/>
            <a:ext cx="285752" cy="14287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142844" y="4143380"/>
            <a:ext cx="90011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Century Schoolbook" pitchFamily="18" charset="0"/>
              </a:rPr>
              <a:t>Выбрать президента можно </a:t>
            </a:r>
            <a:r>
              <a:rPr lang="ru-RU" sz="2400" b="1" u="sng" dirty="0" smtClean="0">
                <a:latin typeface="Century Schoolbook" pitchFamily="18" charset="0"/>
              </a:rPr>
              <a:t>пятью</a:t>
            </a:r>
            <a:r>
              <a:rPr lang="ru-RU" sz="2400" dirty="0" smtClean="0">
                <a:latin typeface="Century Schoolbook" pitchFamily="18" charset="0"/>
              </a:rPr>
              <a:t> способами, а для каждого выбранного президента </a:t>
            </a:r>
            <a:r>
              <a:rPr lang="ru-RU" sz="2400" b="1" u="sng" dirty="0" smtClean="0">
                <a:latin typeface="Century Schoolbook" pitchFamily="18" charset="0"/>
              </a:rPr>
              <a:t>четырьмя</a:t>
            </a:r>
            <a:r>
              <a:rPr lang="ru-RU" sz="2400" dirty="0" smtClean="0">
                <a:latin typeface="Century Schoolbook" pitchFamily="18" charset="0"/>
              </a:rPr>
              <a:t> способами можно выбрать  вице-президента . Следовательно, общее число способов выбрать президента и вице-президента фирмы равно: 5*4=20.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28596" y="6000768"/>
            <a:ext cx="83582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C000"/>
                </a:solidFill>
                <a:latin typeface="Century Schoolbook" pitchFamily="18" charset="0"/>
              </a:rPr>
              <a:t>Такой метод решения комбинаторных задач называется </a:t>
            </a:r>
            <a:r>
              <a:rPr lang="ru-RU" sz="2000" b="1" i="1" u="sng" dirty="0" smtClean="0">
                <a:solidFill>
                  <a:srgbClr val="FFC000"/>
                </a:solidFill>
                <a:latin typeface="Century Schoolbook" pitchFamily="18" charset="0"/>
              </a:rPr>
              <a:t>правилом умножения.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3500"/>
                            </p:stCondLst>
                            <p:childTnLst>
                              <p:par>
                                <p:cTn id="15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69" grpId="0"/>
      <p:bldP spid="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75009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Century Schoolbook" pitchFamily="18" charset="0"/>
              </a:rPr>
              <a:t>Задача №5:</a:t>
            </a:r>
            <a:r>
              <a:rPr lang="ru-RU" dirty="0" smtClean="0"/>
              <a:t> </a:t>
            </a:r>
            <a:r>
              <a:rPr lang="ru-RU" sz="2400" dirty="0" smtClean="0">
                <a:latin typeface="Century Schoolbook" pitchFamily="18" charset="0"/>
              </a:rPr>
              <a:t>В классе 15 мальчиков и 10 девочек. Сколькими способами можно выбрать двух дежурных(одну девочку и одного мальчика)?</a:t>
            </a:r>
          </a:p>
        </p:txBody>
      </p:sp>
      <p:pic>
        <p:nvPicPr>
          <p:cNvPr id="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715272" y="285728"/>
            <a:ext cx="1178166" cy="1071570"/>
          </a:xfrm>
          <a:prstGeom prst="roundRect">
            <a:avLst/>
          </a:prstGeom>
          <a:noFill/>
          <a:ln/>
        </p:spPr>
      </p:pic>
      <p:pic>
        <p:nvPicPr>
          <p:cNvPr id="7" name="Picture 21" descr="girl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1714488"/>
            <a:ext cx="876300" cy="1290637"/>
          </a:xfrm>
          <a:prstGeom prst="rect">
            <a:avLst/>
          </a:prstGeom>
          <a:noFill/>
        </p:spPr>
      </p:pic>
      <p:pic>
        <p:nvPicPr>
          <p:cNvPr id="8" name="Picture 21" descr="girl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1571612"/>
            <a:ext cx="876300" cy="1290637"/>
          </a:xfrm>
          <a:prstGeom prst="rect">
            <a:avLst/>
          </a:prstGeom>
          <a:noFill/>
        </p:spPr>
      </p:pic>
      <p:pic>
        <p:nvPicPr>
          <p:cNvPr id="9" name="Picture 21" descr="girl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1571612"/>
            <a:ext cx="876300" cy="1290637"/>
          </a:xfrm>
          <a:prstGeom prst="rect">
            <a:avLst/>
          </a:prstGeom>
          <a:noFill/>
        </p:spPr>
      </p:pic>
      <p:pic>
        <p:nvPicPr>
          <p:cNvPr id="10" name="Picture 21" descr="girl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2357430"/>
            <a:ext cx="876300" cy="1290637"/>
          </a:xfrm>
          <a:prstGeom prst="rect">
            <a:avLst/>
          </a:prstGeom>
          <a:noFill/>
        </p:spPr>
      </p:pic>
      <p:pic>
        <p:nvPicPr>
          <p:cNvPr id="11" name="Picture 21" descr="girl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1928802"/>
            <a:ext cx="876300" cy="1290637"/>
          </a:xfrm>
          <a:prstGeom prst="rect">
            <a:avLst/>
          </a:prstGeom>
          <a:noFill/>
        </p:spPr>
      </p:pic>
      <p:pic>
        <p:nvPicPr>
          <p:cNvPr id="12" name="Picture 21" descr="girl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1857364"/>
            <a:ext cx="876300" cy="1290637"/>
          </a:xfrm>
          <a:prstGeom prst="rect">
            <a:avLst/>
          </a:prstGeom>
          <a:noFill/>
        </p:spPr>
      </p:pic>
      <p:pic>
        <p:nvPicPr>
          <p:cNvPr id="13" name="Picture 21" descr="girl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857364"/>
            <a:ext cx="876300" cy="1290637"/>
          </a:xfrm>
          <a:prstGeom prst="rect">
            <a:avLst/>
          </a:prstGeom>
          <a:noFill/>
        </p:spPr>
      </p:pic>
      <p:pic>
        <p:nvPicPr>
          <p:cNvPr id="14" name="Picture 21" descr="girl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2285992"/>
            <a:ext cx="876300" cy="1290637"/>
          </a:xfrm>
          <a:prstGeom prst="rect">
            <a:avLst/>
          </a:prstGeom>
          <a:noFill/>
        </p:spPr>
      </p:pic>
      <p:pic>
        <p:nvPicPr>
          <p:cNvPr id="17" name="Picture 21" descr="girl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357430"/>
            <a:ext cx="876300" cy="1290637"/>
          </a:xfrm>
          <a:prstGeom prst="rect">
            <a:avLst/>
          </a:prstGeom>
          <a:noFill/>
        </p:spPr>
      </p:pic>
      <p:pic>
        <p:nvPicPr>
          <p:cNvPr id="18" name="Picture 21" descr="girl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2357430"/>
            <a:ext cx="876300" cy="1290637"/>
          </a:xfrm>
          <a:prstGeom prst="rect">
            <a:avLst/>
          </a:prstGeom>
          <a:noFill/>
        </p:spPr>
      </p:pic>
      <p:pic>
        <p:nvPicPr>
          <p:cNvPr id="19" name="Picture 24" descr="boy4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86380" y="1643050"/>
            <a:ext cx="873125" cy="1285875"/>
          </a:xfrm>
          <a:prstGeom prst="rect">
            <a:avLst/>
          </a:prstGeom>
          <a:noFill/>
        </p:spPr>
      </p:pic>
      <p:pic>
        <p:nvPicPr>
          <p:cNvPr id="20" name="Picture 24" descr="boy4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7950" y="1928802"/>
            <a:ext cx="873125" cy="1285875"/>
          </a:xfrm>
          <a:prstGeom prst="rect">
            <a:avLst/>
          </a:prstGeom>
          <a:noFill/>
        </p:spPr>
      </p:pic>
      <p:pic>
        <p:nvPicPr>
          <p:cNvPr id="21" name="Picture 24" descr="boy4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1928802"/>
            <a:ext cx="873125" cy="1285875"/>
          </a:xfrm>
          <a:prstGeom prst="rect">
            <a:avLst/>
          </a:prstGeom>
          <a:noFill/>
        </p:spPr>
      </p:pic>
      <p:pic>
        <p:nvPicPr>
          <p:cNvPr id="22" name="Picture 24" descr="boy4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86446" y="2714620"/>
            <a:ext cx="873125" cy="1285875"/>
          </a:xfrm>
          <a:prstGeom prst="rect">
            <a:avLst/>
          </a:prstGeom>
          <a:noFill/>
        </p:spPr>
      </p:pic>
      <p:pic>
        <p:nvPicPr>
          <p:cNvPr id="23" name="Picture 24" descr="boy4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86446" y="1571612"/>
            <a:ext cx="873125" cy="1285875"/>
          </a:xfrm>
          <a:prstGeom prst="rect">
            <a:avLst/>
          </a:prstGeom>
          <a:noFill/>
        </p:spPr>
      </p:pic>
      <p:pic>
        <p:nvPicPr>
          <p:cNvPr id="24" name="Picture 24" descr="boy4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1571612"/>
            <a:ext cx="873125" cy="1285875"/>
          </a:xfrm>
          <a:prstGeom prst="rect">
            <a:avLst/>
          </a:prstGeom>
          <a:noFill/>
        </p:spPr>
      </p:pic>
      <p:pic>
        <p:nvPicPr>
          <p:cNvPr id="25" name="Picture 24" descr="boy4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43702" y="1428736"/>
            <a:ext cx="873125" cy="1285875"/>
          </a:xfrm>
          <a:prstGeom prst="rect">
            <a:avLst/>
          </a:prstGeom>
          <a:noFill/>
        </p:spPr>
      </p:pic>
      <p:pic>
        <p:nvPicPr>
          <p:cNvPr id="26" name="Picture 24" descr="boy4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43702" y="2714620"/>
            <a:ext cx="873125" cy="1285875"/>
          </a:xfrm>
          <a:prstGeom prst="rect">
            <a:avLst/>
          </a:prstGeom>
          <a:noFill/>
        </p:spPr>
      </p:pic>
      <p:pic>
        <p:nvPicPr>
          <p:cNvPr id="27" name="Picture 24" descr="boy4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72396" y="2857496"/>
            <a:ext cx="873125" cy="1285875"/>
          </a:xfrm>
          <a:prstGeom prst="rect">
            <a:avLst/>
          </a:prstGeom>
          <a:noFill/>
        </p:spPr>
      </p:pic>
      <p:pic>
        <p:nvPicPr>
          <p:cNvPr id="28" name="Picture 24" descr="boy4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58" y="1571612"/>
            <a:ext cx="873125" cy="1285875"/>
          </a:xfrm>
          <a:prstGeom prst="rect">
            <a:avLst/>
          </a:prstGeom>
          <a:noFill/>
        </p:spPr>
      </p:pic>
      <p:pic>
        <p:nvPicPr>
          <p:cNvPr id="29" name="Picture 24" descr="boy4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72330" y="1571612"/>
            <a:ext cx="873125" cy="1285875"/>
          </a:xfrm>
          <a:prstGeom prst="rect">
            <a:avLst/>
          </a:prstGeom>
          <a:noFill/>
        </p:spPr>
      </p:pic>
      <p:pic>
        <p:nvPicPr>
          <p:cNvPr id="30" name="Picture 24" descr="boy4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768" y="2357430"/>
            <a:ext cx="873125" cy="1285875"/>
          </a:xfrm>
          <a:prstGeom prst="rect">
            <a:avLst/>
          </a:prstGeom>
          <a:noFill/>
        </p:spPr>
      </p:pic>
      <p:pic>
        <p:nvPicPr>
          <p:cNvPr id="31" name="Picture 24" descr="boy4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70875" y="2714620"/>
            <a:ext cx="873125" cy="1285875"/>
          </a:xfrm>
          <a:prstGeom prst="rect">
            <a:avLst/>
          </a:prstGeom>
          <a:noFill/>
        </p:spPr>
      </p:pic>
      <p:pic>
        <p:nvPicPr>
          <p:cNvPr id="32" name="Picture 24" descr="boy4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4942" y="2714620"/>
            <a:ext cx="873125" cy="1285875"/>
          </a:xfrm>
          <a:prstGeom prst="rect">
            <a:avLst/>
          </a:prstGeom>
          <a:noFill/>
        </p:spPr>
      </p:pic>
      <p:pic>
        <p:nvPicPr>
          <p:cNvPr id="33" name="Picture 24" descr="boy4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9586" y="2071678"/>
            <a:ext cx="873125" cy="1285875"/>
          </a:xfrm>
          <a:prstGeom prst="rect">
            <a:avLst/>
          </a:prstGeom>
          <a:noFill/>
        </p:spPr>
      </p:pic>
      <p:pic>
        <p:nvPicPr>
          <p:cNvPr id="34" name="Picture 24" descr="boy4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2714620"/>
            <a:ext cx="873125" cy="1285875"/>
          </a:xfrm>
          <a:prstGeom prst="rect">
            <a:avLst/>
          </a:prstGeom>
          <a:noFill/>
        </p:spPr>
      </p:pic>
      <p:pic>
        <p:nvPicPr>
          <p:cNvPr id="35" name="Picture 24" descr="boy4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72330" y="2786058"/>
            <a:ext cx="873125" cy="1285875"/>
          </a:xfrm>
          <a:prstGeom prst="rect">
            <a:avLst/>
          </a:prstGeom>
          <a:noFill/>
        </p:spPr>
      </p:pic>
      <p:sp>
        <p:nvSpPr>
          <p:cNvPr id="36" name="TextBox 35"/>
          <p:cNvSpPr txBox="1"/>
          <p:nvPr/>
        </p:nvSpPr>
        <p:spPr>
          <a:xfrm>
            <a:off x="214282" y="4000504"/>
            <a:ext cx="8643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Century Schoolbook" pitchFamily="18" charset="0"/>
              </a:rPr>
              <a:t>1. Сколькими способами можно выбрать на дежурство одну девочку?</a:t>
            </a:r>
            <a:endParaRPr lang="ru-RU" sz="2400" dirty="0">
              <a:latin typeface="Century Schoolbook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214678" y="3643314"/>
            <a:ext cx="15872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Century Schoolbook" pitchFamily="18" charset="0"/>
              </a:rPr>
              <a:t>Решение: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428992" y="4500570"/>
            <a:ext cx="457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FF00"/>
                </a:solidFill>
                <a:latin typeface="Century Schoolbook" pitchFamily="18" charset="0"/>
              </a:rPr>
              <a:t>10</a:t>
            </a:r>
            <a:endParaRPr lang="ru-RU" b="1" dirty="0">
              <a:solidFill>
                <a:srgbClr val="FFFF00"/>
              </a:solidFill>
              <a:latin typeface="Century Schoolbook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14282" y="4929198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Century Schoolbook" pitchFamily="18" charset="0"/>
              </a:rPr>
              <a:t>2.Сколько вариантов выбора мальчика существует для каждой девочки?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571868" y="5357826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FF00"/>
                </a:solidFill>
                <a:latin typeface="Century Schoolbook" pitchFamily="18" charset="0"/>
              </a:rPr>
              <a:t>15</a:t>
            </a:r>
            <a:endParaRPr lang="ru-RU" b="1" dirty="0">
              <a:solidFill>
                <a:srgbClr val="FFFF00"/>
              </a:solidFill>
              <a:latin typeface="Century Schoolbook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14282" y="5715016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Century Schoolbook" pitchFamily="18" charset="0"/>
              </a:rPr>
              <a:t>3.Сколько вариантов выбора двух дежурных существует?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57224" y="6143644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FF00"/>
                </a:solidFill>
                <a:latin typeface="Century Schoolbook" pitchFamily="18" charset="0"/>
              </a:rPr>
              <a:t>10*15=150</a:t>
            </a:r>
            <a:endParaRPr lang="ru-RU" b="1" dirty="0">
              <a:solidFill>
                <a:srgbClr val="FFFF00"/>
              </a:solidFill>
              <a:latin typeface="Century Schoolbook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000364" y="6215082"/>
            <a:ext cx="385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C000"/>
                </a:solidFill>
                <a:latin typeface="Century Schoolbook" pitchFamily="18" charset="0"/>
              </a:rPr>
              <a:t>Ответ</a:t>
            </a:r>
            <a:r>
              <a:rPr lang="ru-RU" sz="2400" dirty="0" smtClean="0">
                <a:solidFill>
                  <a:srgbClr val="FFC000"/>
                </a:solidFill>
                <a:latin typeface="Century Schoolbook" pitchFamily="18" charset="0"/>
              </a:rPr>
              <a:t>:  </a:t>
            </a:r>
            <a:r>
              <a:rPr lang="ru-RU" sz="2400" dirty="0" smtClean="0">
                <a:latin typeface="Century Schoolbook" pitchFamily="18" charset="0"/>
              </a:rPr>
              <a:t>150</a:t>
            </a:r>
            <a:endParaRPr lang="ru-RU" sz="2400" dirty="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200</TotalTime>
  <Words>684</Words>
  <Application>Microsoft Office PowerPoint</Application>
  <PresentationFormat>Экран (4:3)</PresentationFormat>
  <Paragraphs>106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Литейная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25</cp:revision>
  <dcterms:created xsi:type="dcterms:W3CDTF">2009-07-08T15:16:40Z</dcterms:created>
  <dcterms:modified xsi:type="dcterms:W3CDTF">2010-01-06T17:00:54Z</dcterms:modified>
</cp:coreProperties>
</file>