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4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BF6662-F457-458E-B411-C4C04FA08782}" type="datetimeFigureOut">
              <a:rPr lang="ru-RU" smtClean="0"/>
              <a:pPr/>
              <a:t>15.01.2010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954B30-223A-49C8-ABDF-C4729DA1087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954B30-223A-49C8-ABDF-C4729DA10872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7743-1E03-423C-93E1-FE567941AF6C}" type="datetimeFigureOut">
              <a:rPr lang="ru-RU" smtClean="0"/>
              <a:pPr/>
              <a:t>15.01.2010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9282-5672-43E3-9CAB-4553ABCB6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7743-1E03-423C-93E1-FE567941AF6C}" type="datetimeFigureOut">
              <a:rPr lang="ru-RU" smtClean="0"/>
              <a:pPr/>
              <a:t>15.01.2010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9282-5672-43E3-9CAB-4553ABCB6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7743-1E03-423C-93E1-FE567941AF6C}" type="datetimeFigureOut">
              <a:rPr lang="ru-RU" smtClean="0"/>
              <a:pPr/>
              <a:t>15.01.2010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9282-5672-43E3-9CAB-4553ABCB6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7743-1E03-423C-93E1-FE567941AF6C}" type="datetimeFigureOut">
              <a:rPr lang="ru-RU" smtClean="0"/>
              <a:pPr/>
              <a:t>15.01.2010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9282-5672-43E3-9CAB-4553ABCB6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7743-1E03-423C-93E1-FE567941AF6C}" type="datetimeFigureOut">
              <a:rPr lang="ru-RU" smtClean="0"/>
              <a:pPr/>
              <a:t>15.01.2010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9282-5672-43E3-9CAB-4553ABCB6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7743-1E03-423C-93E1-FE567941AF6C}" type="datetimeFigureOut">
              <a:rPr lang="ru-RU" smtClean="0"/>
              <a:pPr/>
              <a:t>15.01.2010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9282-5672-43E3-9CAB-4553ABCB6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7743-1E03-423C-93E1-FE567941AF6C}" type="datetimeFigureOut">
              <a:rPr lang="ru-RU" smtClean="0"/>
              <a:pPr/>
              <a:t>15.01.2010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9282-5672-43E3-9CAB-4553ABCB6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7743-1E03-423C-93E1-FE567941AF6C}" type="datetimeFigureOut">
              <a:rPr lang="ru-RU" smtClean="0"/>
              <a:pPr/>
              <a:t>15.01.2010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9282-5672-43E3-9CAB-4553ABCB6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7743-1E03-423C-93E1-FE567941AF6C}" type="datetimeFigureOut">
              <a:rPr lang="ru-RU" smtClean="0"/>
              <a:pPr/>
              <a:t>15.01.2010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9282-5672-43E3-9CAB-4553ABCB6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7743-1E03-423C-93E1-FE567941AF6C}" type="datetimeFigureOut">
              <a:rPr lang="ru-RU" smtClean="0"/>
              <a:pPr/>
              <a:t>15.01.2010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9282-5672-43E3-9CAB-4553ABCB6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7743-1E03-423C-93E1-FE567941AF6C}" type="datetimeFigureOut">
              <a:rPr lang="ru-RU" smtClean="0"/>
              <a:pPr/>
              <a:t>15.01.2010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9282-5672-43E3-9CAB-4553ABCB6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E7743-1E03-423C-93E1-FE567941AF6C}" type="datetimeFigureOut">
              <a:rPr lang="ru-RU" smtClean="0"/>
              <a:pPr/>
              <a:t>15.01.2010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D9282-5672-43E3-9CAB-4553ABCB6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7772400" cy="621510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54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Урок- презентация </a:t>
            </a:r>
            <a:br>
              <a:rPr lang="ru-RU" sz="54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ru-RU" sz="54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по  русскому языку </a:t>
            </a:r>
            <a:br>
              <a:rPr lang="ru-RU" sz="54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ru-RU" sz="54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 4 классе</a:t>
            </a:r>
            <a:endParaRPr lang="ru-RU" sz="5400" b="1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072074"/>
            <a:ext cx="6400800" cy="857256"/>
          </a:xfrm>
        </p:spPr>
        <p:txBody>
          <a:bodyPr>
            <a:noAutofit/>
          </a:bodyPr>
          <a:lstStyle/>
          <a:p>
            <a:pPr algn="r"/>
            <a:r>
              <a:rPr lang="ru-RU" sz="1600" b="1" dirty="0" smtClean="0">
                <a:solidFill>
                  <a:schemeClr val="tx1"/>
                </a:solidFill>
              </a:rPr>
              <a:t>Составила: Фадеева Г. И., </a:t>
            </a:r>
          </a:p>
          <a:p>
            <a:pPr algn="r"/>
            <a:r>
              <a:rPr lang="ru-RU" sz="1600" b="1" dirty="0" smtClean="0">
                <a:solidFill>
                  <a:schemeClr val="tx1"/>
                </a:solidFill>
              </a:rPr>
              <a:t>учитель начальных </a:t>
            </a:r>
            <a:r>
              <a:rPr lang="ru-RU" sz="1600" b="1" dirty="0" smtClean="0">
                <a:solidFill>
                  <a:schemeClr val="tx1"/>
                </a:solidFill>
              </a:rPr>
              <a:t>классов</a:t>
            </a:r>
          </a:p>
          <a:p>
            <a:pPr algn="r"/>
            <a:r>
              <a:rPr lang="ru-RU" sz="1600" b="1" u="sng" dirty="0" smtClean="0">
                <a:solidFill>
                  <a:schemeClr val="tx1"/>
                </a:solidFill>
              </a:rPr>
              <a:t>222-672-312</a:t>
            </a:r>
            <a:endParaRPr lang="ru-RU" sz="1600" b="1" u="sng" dirty="0" smtClean="0">
              <a:solidFill>
                <a:schemeClr val="tx1"/>
              </a:solidFill>
            </a:endParaRPr>
          </a:p>
          <a:p>
            <a:pPr algn="r"/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57290" y="428604"/>
            <a:ext cx="67866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СЗУ Министерства образования и науки Самарской области </a:t>
            </a:r>
          </a:p>
          <a:p>
            <a:pPr algn="ctr"/>
            <a:r>
              <a:rPr lang="ru-RU" sz="1600" b="1" dirty="0" smtClean="0"/>
              <a:t>МОУ </a:t>
            </a:r>
            <a:r>
              <a:rPr lang="ru-RU" sz="1600" b="1" dirty="0" err="1" smtClean="0"/>
              <a:t>Кошкинская</a:t>
            </a:r>
            <a:r>
              <a:rPr lang="ru-RU" sz="1600" b="1" dirty="0" smtClean="0"/>
              <a:t> СОШ </a:t>
            </a:r>
            <a:r>
              <a:rPr lang="ru-RU" sz="1600" b="1" dirty="0" err="1" smtClean="0"/>
              <a:t>Кошкинского</a:t>
            </a:r>
            <a:r>
              <a:rPr lang="ru-RU" sz="1600" b="1" dirty="0" smtClean="0"/>
              <a:t> района</a:t>
            </a:r>
            <a:endParaRPr lang="ru-RU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786050" y="5929330"/>
            <a:ext cx="3143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/>
              <a:t>с</a:t>
            </a:r>
            <a:r>
              <a:rPr lang="ru-RU" sz="1600" b="1" dirty="0" smtClean="0"/>
              <a:t>. Кошки, 2010</a:t>
            </a:r>
            <a:endParaRPr lang="ru-RU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ru-RU" sz="6000" b="1" i="1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  <a:solidFill>
                  <a:srgbClr val="0000FF"/>
                </a:solidFill>
              </a:rPr>
              <a:t>Взаимопроверка:</a:t>
            </a:r>
            <a:endParaRPr lang="ru-RU" sz="6000" b="1" i="1" dirty="0">
              <a:ln>
                <a:solidFill>
                  <a:schemeClr val="accent2">
                    <a:lumMod val="75000"/>
                  </a:schemeClr>
                </a:solidFill>
              </a:ln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69742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u="sng" dirty="0" smtClean="0">
                <a:solidFill>
                  <a:srgbClr val="00B050"/>
                </a:solidFill>
              </a:rPr>
              <a:t>     </a:t>
            </a:r>
            <a:r>
              <a:rPr lang="ru-RU" b="1" i="1" u="sng" dirty="0" smtClean="0">
                <a:solidFill>
                  <a:schemeClr val="accent1">
                    <a:lumMod val="75000"/>
                  </a:schemeClr>
                </a:solidFill>
              </a:rPr>
              <a:t>м.р   </a:t>
            </a:r>
            <a:r>
              <a:rPr lang="ru-RU" b="1" i="1" u="sng" dirty="0" smtClean="0">
                <a:solidFill>
                  <a:srgbClr val="00B050"/>
                </a:solidFill>
              </a:rPr>
              <a:t>              </a:t>
            </a:r>
            <a:r>
              <a:rPr lang="ru-RU" b="1" i="1" u="sng" dirty="0" smtClean="0">
                <a:solidFill>
                  <a:schemeClr val="tx2"/>
                </a:solidFill>
              </a:rPr>
              <a:t>ж.р                с.р               мн.ч</a:t>
            </a:r>
          </a:p>
          <a:p>
            <a:pPr>
              <a:buNone/>
            </a:pPr>
            <a:r>
              <a:rPr lang="ru-RU" b="1" dirty="0" smtClean="0"/>
              <a:t> ходи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               ходи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а        ходи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о       ходи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и</a:t>
            </a:r>
          </a:p>
          <a:p>
            <a:pPr>
              <a:buNone/>
            </a:pPr>
            <a:r>
              <a:rPr lang="ru-RU" b="1" dirty="0" smtClean="0"/>
              <a:t> пас	                  пас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а           пас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о          пас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и</a:t>
            </a:r>
          </a:p>
          <a:p>
            <a:pPr>
              <a:buNone/>
            </a:pPr>
            <a:r>
              <a:rPr lang="ru-RU" b="1" dirty="0" smtClean="0"/>
              <a:t> жег                    жг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а              жг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о            жг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и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смотре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        смотре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а    смотре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о    смотре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и</a:t>
            </a:r>
          </a:p>
          <a:p>
            <a:pPr>
              <a:buNone/>
            </a:pPr>
            <a:r>
              <a:rPr lang="ru-RU" b="1" dirty="0" smtClean="0"/>
              <a:t>берег               берег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а       берег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о      берег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и</a:t>
            </a:r>
          </a:p>
          <a:p>
            <a:pPr>
              <a:buNone/>
            </a:pPr>
            <a:r>
              <a:rPr lang="ru-RU" b="1" dirty="0" smtClean="0"/>
              <a:t> нес                   нес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а           нес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о          нес</a:t>
            </a:r>
            <a:r>
              <a:rPr lang="ru-RU" b="1" dirty="0" smtClean="0">
                <a:solidFill>
                  <a:srgbClr val="0070C0"/>
                </a:solidFill>
              </a:rPr>
              <a:t>л</a:t>
            </a:r>
            <a:r>
              <a:rPr lang="ru-RU" b="1" dirty="0" smtClean="0"/>
              <a:t> и</a:t>
            </a:r>
          </a:p>
        </p:txBody>
      </p:sp>
      <p:pic>
        <p:nvPicPr>
          <p:cNvPr id="9" name="Рисунок 8" descr="850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0"/>
            <a:ext cx="1571636" cy="156684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428860" y="1643050"/>
            <a:ext cx="45719" cy="42148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500826" y="1571612"/>
            <a:ext cx="45719" cy="40719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500562" y="1643050"/>
            <a:ext cx="45719" cy="41434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714480" y="2071678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285852" y="2643182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357290" y="3143248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000232" y="4286256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571604" y="4857760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357290" y="5357826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071934" y="2071678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857620" y="2643182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643306" y="3143248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143372" y="4214818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929058" y="4786322"/>
            <a:ext cx="357190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3643306" y="5357826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6000760" y="2071678"/>
            <a:ext cx="357190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5786446" y="2643182"/>
            <a:ext cx="357190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715008" y="3143248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43636" y="4214818"/>
            <a:ext cx="285752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929322" y="4786322"/>
            <a:ext cx="285752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5643570" y="5357826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7929586" y="2071678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7715272" y="2643182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7572396" y="3143248"/>
            <a:ext cx="357190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8143900" y="4143380"/>
            <a:ext cx="285752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7858148" y="4786322"/>
            <a:ext cx="285752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7500958" y="5357826"/>
            <a:ext cx="357190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8800" b="1" i="1" dirty="0" smtClean="0">
                <a:ln>
                  <a:solidFill>
                    <a:srgbClr val="FFFF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Вывод:</a:t>
            </a:r>
            <a:endParaRPr lang="ru-RU" sz="8800" b="1" i="1" dirty="0">
              <a:ln>
                <a:solidFill>
                  <a:srgbClr val="FFFF00"/>
                </a:solidFill>
              </a:ln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Не во всех случаях в глаголах прошедшего времени присутствует суффикс – л - ;</a:t>
            </a:r>
          </a:p>
          <a:p>
            <a:r>
              <a:rPr lang="ru-RU" sz="3600" b="1" dirty="0" smtClean="0">
                <a:solidFill>
                  <a:srgbClr val="0070C0"/>
                </a:solidFill>
              </a:rPr>
              <a:t>При образовании глаголов прошедшего времени от глаголов неопределенной формы на –</a:t>
            </a:r>
            <a:r>
              <a:rPr lang="ru-RU" sz="3600" b="1" dirty="0" err="1" smtClean="0">
                <a:solidFill>
                  <a:srgbClr val="0070C0"/>
                </a:solidFill>
              </a:rPr>
              <a:t>чь</a:t>
            </a:r>
            <a:r>
              <a:rPr lang="ru-RU" sz="3600" b="1" dirty="0" smtClean="0">
                <a:solidFill>
                  <a:srgbClr val="0070C0"/>
                </a:solidFill>
              </a:rPr>
              <a:t>- (-</a:t>
            </a:r>
            <a:r>
              <a:rPr lang="ru-RU" sz="3600" b="1" dirty="0" err="1" smtClean="0">
                <a:solidFill>
                  <a:srgbClr val="0070C0"/>
                </a:solidFill>
              </a:rPr>
              <a:t>ти</a:t>
            </a:r>
            <a:r>
              <a:rPr lang="ru-RU" sz="3600" b="1" dirty="0" smtClean="0">
                <a:solidFill>
                  <a:srgbClr val="0070C0"/>
                </a:solidFill>
              </a:rPr>
              <a:t>-) происходит чередование конечного согласного корня (основы);</a:t>
            </a:r>
            <a:endParaRPr lang="ru-RU" sz="36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 descr="1160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50" y="0"/>
            <a:ext cx="1619250" cy="2314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ru-RU" sz="9600" b="1" i="1" dirty="0" smtClean="0">
                <a:solidFill>
                  <a:schemeClr val="accent5">
                    <a:lumMod val="50000"/>
                  </a:schemeClr>
                </a:solidFill>
              </a:rPr>
              <a:t>   </a:t>
            </a:r>
            <a:r>
              <a:rPr lang="ru-RU" sz="9600" b="1" i="1" dirty="0" smtClean="0">
                <a:solidFill>
                  <a:schemeClr val="accent2">
                    <a:lumMod val="75000"/>
                  </a:schemeClr>
                </a:solidFill>
              </a:rPr>
              <a:t>Подумай!</a:t>
            </a:r>
            <a:endParaRPr lang="ru-RU" sz="96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sz="4800" dirty="0" smtClean="0"/>
          </a:p>
          <a:p>
            <a:pPr algn="ctr">
              <a:buNone/>
            </a:pPr>
            <a:r>
              <a:rPr lang="ru-RU" sz="4800" b="1" dirty="0" smtClean="0"/>
              <a:t>Слово имеет родовое окончание</a:t>
            </a:r>
            <a:endParaRPr lang="ru-RU" sz="4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28728" y="2786058"/>
            <a:ext cx="6500858" cy="20002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99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8" y="1214422"/>
            <a:ext cx="2071702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6000" b="1" i="1" dirty="0" smtClean="0">
                <a:solidFill>
                  <a:srgbClr val="0000FF"/>
                </a:solidFill>
              </a:rPr>
              <a:t>Ф</a:t>
            </a:r>
            <a:r>
              <a:rPr lang="ru-RU" sz="6000" b="1" i="1" dirty="0" smtClean="0">
                <a:solidFill>
                  <a:srgbClr val="FFC000"/>
                </a:solidFill>
              </a:rPr>
              <a:t>и</a:t>
            </a:r>
            <a:r>
              <a:rPr lang="ru-RU" sz="6000" b="1" i="1" dirty="0" smtClean="0">
                <a:solidFill>
                  <a:srgbClr val="00B050"/>
                </a:solidFill>
              </a:rPr>
              <a:t>з</a:t>
            </a:r>
            <a:r>
              <a:rPr lang="ru-RU" sz="6000" b="1" i="1" dirty="0" smtClean="0">
                <a:solidFill>
                  <a:srgbClr val="FF0000"/>
                </a:solidFill>
              </a:rPr>
              <a:t>м</a:t>
            </a:r>
            <a:r>
              <a:rPr lang="ru-RU" sz="6000" b="1" i="1" dirty="0" smtClean="0">
                <a:solidFill>
                  <a:schemeClr val="accent5">
                    <a:lumMod val="75000"/>
                  </a:schemeClr>
                </a:solidFill>
              </a:rPr>
              <a:t>и</a:t>
            </a:r>
            <a:r>
              <a:rPr lang="ru-RU" sz="6000" b="1" i="1" dirty="0" smtClean="0">
                <a:solidFill>
                  <a:schemeClr val="accent2"/>
                </a:solidFill>
              </a:rPr>
              <a:t>н</a:t>
            </a:r>
            <a:r>
              <a:rPr lang="ru-RU" sz="6000" b="1" i="1" dirty="0" smtClean="0">
                <a:solidFill>
                  <a:srgbClr val="FFFF00"/>
                </a:solidFill>
              </a:rPr>
              <a:t>у</a:t>
            </a:r>
            <a:r>
              <a:rPr lang="ru-RU" sz="6000" b="1" i="1" dirty="0" smtClean="0">
                <a:solidFill>
                  <a:schemeClr val="accent4">
                    <a:lumMod val="75000"/>
                  </a:schemeClr>
                </a:solidFill>
              </a:rPr>
              <a:t>т</a:t>
            </a:r>
            <a:r>
              <a:rPr lang="ru-RU" sz="6000" b="1" i="1" dirty="0" smtClean="0">
                <a:solidFill>
                  <a:schemeClr val="accent6">
                    <a:lumMod val="75000"/>
                  </a:schemeClr>
                </a:solidFill>
              </a:rPr>
              <a:t>к</a:t>
            </a:r>
            <a:r>
              <a:rPr lang="ru-RU" sz="6000" b="1" i="1" dirty="0" smtClean="0">
                <a:solidFill>
                  <a:srgbClr val="92D050"/>
                </a:solidFill>
              </a:rPr>
              <a:t>а</a:t>
            </a:r>
            <a:endParaRPr lang="ru-RU" sz="6000" b="1" i="1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714909"/>
          </a:xfrm>
        </p:spPr>
        <p:txBody>
          <a:bodyPr/>
          <a:lstStyle/>
          <a:p>
            <a:pPr algn="ctr">
              <a:buNone/>
            </a:pP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ru-RU" sz="4800" b="1" i="1" dirty="0" smtClean="0">
                <a:solidFill>
                  <a:schemeClr val="accent1">
                    <a:lumMod val="75000"/>
                  </a:schemeClr>
                </a:solidFill>
              </a:rPr>
              <a:t>Потрудились – отдохнуть,</a:t>
            </a:r>
          </a:p>
          <a:p>
            <a:pPr algn="ctr">
              <a:buNone/>
            </a:pPr>
            <a:r>
              <a:rPr lang="ru-RU" sz="4800" b="1" i="1" dirty="0" smtClean="0">
                <a:solidFill>
                  <a:schemeClr val="accent1">
                    <a:lumMod val="75000"/>
                  </a:schemeClr>
                </a:solidFill>
              </a:rPr>
              <a:t>Нужно, без сомнения.</a:t>
            </a:r>
          </a:p>
          <a:p>
            <a:pPr algn="ctr">
              <a:buNone/>
            </a:pPr>
            <a:r>
              <a:rPr lang="ru-RU" sz="4800" b="1" i="1" dirty="0" smtClean="0">
                <a:solidFill>
                  <a:schemeClr val="accent1">
                    <a:lumMod val="75000"/>
                  </a:schemeClr>
                </a:solidFill>
              </a:rPr>
              <a:t>Дружно быстренько встаем,</a:t>
            </a:r>
          </a:p>
          <a:p>
            <a:pPr algn="ctr">
              <a:buNone/>
            </a:pPr>
            <a:r>
              <a:rPr lang="ru-RU" sz="4800" b="1" i="1" dirty="0" smtClean="0">
                <a:solidFill>
                  <a:schemeClr val="accent1">
                    <a:lumMod val="75000"/>
                  </a:schemeClr>
                </a:solidFill>
              </a:rPr>
              <a:t>Выполним движения</a:t>
            </a: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" name="Рисунок 5" descr="84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643074" cy="2428868"/>
          </a:xfrm>
          <a:prstGeom prst="rect">
            <a:avLst/>
          </a:prstGeom>
        </p:spPr>
      </p:pic>
      <p:pic>
        <p:nvPicPr>
          <p:cNvPr id="7" name="Рисунок 6" descr="31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8082" y="3071810"/>
            <a:ext cx="1928794" cy="228124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5400" b="1" dirty="0" smtClean="0">
                <a:ln w="10541" cmpd="sng">
                  <a:solidFill>
                    <a:srgbClr val="92D050"/>
                  </a:solidFill>
                  <a:prstDash val="solid"/>
                </a:ln>
                <a:solidFill>
                  <a:srgbClr val="0000FF"/>
                </a:solidFill>
              </a:rPr>
              <a:t>Выборочное списывание</a:t>
            </a:r>
            <a:endParaRPr lang="ru-RU" sz="5400" b="1" dirty="0">
              <a:ln w="10541" cmpd="sng">
                <a:solidFill>
                  <a:srgbClr val="92D050"/>
                </a:solidFill>
                <a:prstDash val="solid"/>
              </a:ln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/>
          <a:lstStyle/>
          <a:p>
            <a:pPr>
              <a:buNone/>
            </a:pPr>
            <a:r>
              <a:rPr lang="ru-RU" sz="3600" i="1" dirty="0" smtClean="0"/>
              <a:t>    </a:t>
            </a:r>
            <a:r>
              <a:rPr lang="ru-RU" sz="5400" b="1" i="1" dirty="0" smtClean="0"/>
              <a:t>Пустился, покатился, докатился, подкатился, добежал, попал, лопнул,  хлопнул.</a:t>
            </a:r>
            <a:endParaRPr lang="ru-RU" sz="5400" b="1" i="1" dirty="0"/>
          </a:p>
        </p:txBody>
      </p:sp>
      <p:pic>
        <p:nvPicPr>
          <p:cNvPr id="9" name="Рисунок 8" descr="iCAA8RW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4214818"/>
            <a:ext cx="1785950" cy="17859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Поиграем в слова (кто больше составит слов за 1 минуту)</a:t>
            </a:r>
            <a:endParaRPr lang="ru-RU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357430"/>
            <a:ext cx="8229600" cy="3697295"/>
          </a:xfrm>
        </p:spPr>
        <p:txBody>
          <a:bodyPr>
            <a:normAutofit fontScale="92500" lnSpcReduction="10000"/>
          </a:bodyPr>
          <a:lstStyle/>
          <a:p>
            <a:pPr algn="r">
              <a:buNone/>
            </a:pPr>
            <a:r>
              <a:rPr lang="ru-RU" sz="8800" dirty="0" smtClean="0">
                <a:solidFill>
                  <a:srgbClr val="00B050"/>
                </a:solidFill>
              </a:rPr>
              <a:t>Д</a:t>
            </a:r>
            <a:r>
              <a:rPr lang="ru-RU" sz="8800" dirty="0" smtClean="0">
                <a:solidFill>
                  <a:schemeClr val="bg2">
                    <a:lumMod val="50000"/>
                  </a:schemeClr>
                </a:solidFill>
              </a:rPr>
              <a:t>О</a:t>
            </a:r>
            <a:r>
              <a:rPr lang="ru-RU" sz="8800" dirty="0" smtClean="0">
                <a:solidFill>
                  <a:schemeClr val="accent2"/>
                </a:solidFill>
              </a:rPr>
              <a:t>К</a:t>
            </a:r>
            <a:r>
              <a:rPr lang="ru-RU" sz="8800" dirty="0" smtClean="0">
                <a:solidFill>
                  <a:srgbClr val="FFC000"/>
                </a:solidFill>
              </a:rPr>
              <a:t>А</a:t>
            </a:r>
            <a:r>
              <a:rPr lang="ru-RU" sz="8800" dirty="0" smtClean="0">
                <a:solidFill>
                  <a:srgbClr val="C00000"/>
                </a:solidFill>
              </a:rPr>
              <a:t>Т</a:t>
            </a:r>
            <a:r>
              <a:rPr lang="ru-RU" sz="8800" dirty="0" smtClean="0">
                <a:solidFill>
                  <a:schemeClr val="tx2"/>
                </a:solidFill>
              </a:rPr>
              <a:t>И</a:t>
            </a:r>
            <a:r>
              <a:rPr lang="ru-RU" sz="8800" dirty="0" smtClean="0">
                <a:solidFill>
                  <a:schemeClr val="accent1"/>
                </a:solidFill>
              </a:rPr>
              <a:t>Л</a:t>
            </a:r>
            <a:r>
              <a:rPr lang="ru-RU" sz="8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</a:t>
            </a:r>
            <a:r>
              <a:rPr lang="ru-RU" sz="8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Я</a:t>
            </a:r>
            <a:r>
              <a:rPr lang="ru-RU" sz="8800" dirty="0" smtClean="0">
                <a:solidFill>
                  <a:srgbClr val="00B050"/>
                </a:solidFill>
              </a:rPr>
              <a:t> - </a:t>
            </a:r>
            <a:r>
              <a:rPr lang="ru-RU" sz="8800" dirty="0" smtClean="0">
                <a:solidFill>
                  <a:schemeClr val="accent6">
                    <a:lumMod val="75000"/>
                  </a:schemeClr>
                </a:solidFill>
              </a:rPr>
              <a:t>?</a:t>
            </a:r>
          </a:p>
          <a:p>
            <a:pPr algn="ctr">
              <a:buNone/>
            </a:pPr>
            <a:r>
              <a:rPr lang="ru-RU" sz="4400" b="1" i="1" dirty="0" smtClean="0">
                <a:solidFill>
                  <a:srgbClr val="7030A0"/>
                </a:solidFill>
              </a:rPr>
              <a:t>Проверь себя:</a:t>
            </a:r>
          </a:p>
          <a:p>
            <a:pPr>
              <a:buNone/>
            </a:pPr>
            <a:r>
              <a:rPr lang="ru-RU" sz="4000" b="1" dirty="0" smtClean="0"/>
              <a:t>   Доска, кот, лик, лиса, сила, тик, ток, лак, яд, дол, лодка, сито, код, кол, сок, …</a:t>
            </a:r>
          </a:p>
          <a:p>
            <a:pPr>
              <a:buNone/>
            </a:pPr>
            <a:endParaRPr lang="ru-RU" sz="3600" dirty="0"/>
          </a:p>
        </p:txBody>
      </p:sp>
      <p:pic>
        <p:nvPicPr>
          <p:cNvPr id="4" name="Рисунок 3" descr="97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57298"/>
            <a:ext cx="1714512" cy="1857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ru-RU" sz="4800" b="1" i="1" dirty="0" smtClean="0">
                <a:solidFill>
                  <a:schemeClr val="accent2">
                    <a:lumMod val="75000"/>
                  </a:schemeClr>
                </a:solidFill>
              </a:rPr>
              <a:t>Самостоятельная работа</a:t>
            </a:r>
            <a:endParaRPr lang="ru-RU" sz="48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/>
              <a:t>Фонарь свети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л</a:t>
            </a:r>
            <a:r>
              <a:rPr lang="ru-RU" b="1" dirty="0" smtClean="0"/>
              <a:t>		лампа свети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</a:p>
          <a:p>
            <a:pPr>
              <a:buNone/>
            </a:pPr>
            <a:r>
              <a:rPr lang="ru-RU" b="1" dirty="0" smtClean="0"/>
              <a:t>	дерево стоя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</a:t>
            </a:r>
            <a:r>
              <a:rPr lang="ru-RU" b="1" dirty="0" smtClean="0">
                <a:solidFill>
                  <a:srgbClr val="FF0000"/>
                </a:solidFill>
              </a:rPr>
              <a:t>о</a:t>
            </a:r>
            <a:r>
              <a:rPr lang="ru-RU" b="1" dirty="0" smtClean="0"/>
              <a:t>		сосна стоя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</a:p>
          <a:p>
            <a:pPr>
              <a:buNone/>
            </a:pPr>
            <a:r>
              <a:rPr lang="ru-RU" b="1" dirty="0" smtClean="0"/>
              <a:t>  лодка плы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ru-RU" b="1" dirty="0" smtClean="0"/>
              <a:t>			человек плы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</a:t>
            </a:r>
          </a:p>
          <a:p>
            <a:pPr>
              <a:buNone/>
            </a:pPr>
            <a:r>
              <a:rPr lang="ru-RU" b="1" dirty="0" smtClean="0"/>
              <a:t>  отец говори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 </a:t>
            </a:r>
            <a:r>
              <a:rPr lang="ru-RU" b="1" dirty="0" smtClean="0"/>
              <a:t>		         мать говори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</a:p>
          <a:p>
            <a:pPr>
              <a:buNone/>
            </a:pPr>
            <a:r>
              <a:rPr lang="ru-RU" b="1" dirty="0" smtClean="0"/>
              <a:t>  вода кипе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ru-RU" b="1" dirty="0" smtClean="0"/>
              <a:t> 			суп кипе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</a:t>
            </a:r>
          </a:p>
          <a:p>
            <a:pPr>
              <a:buNone/>
            </a:pPr>
            <a:r>
              <a:rPr lang="ru-RU" b="1" dirty="0" smtClean="0"/>
              <a:t>  яблоко созрева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</a:t>
            </a:r>
            <a:r>
              <a:rPr lang="ru-RU" b="1" dirty="0" smtClean="0">
                <a:solidFill>
                  <a:srgbClr val="FF0000"/>
                </a:solidFill>
              </a:rPr>
              <a:t>о</a:t>
            </a:r>
            <a:r>
              <a:rPr lang="ru-RU" b="1" dirty="0" smtClean="0"/>
              <a:t> 		груша созре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</a:p>
          <a:p>
            <a:pPr>
              <a:buNone/>
            </a:pPr>
            <a:r>
              <a:rPr lang="ru-RU" b="1" dirty="0" smtClean="0"/>
              <a:t>  солнце свети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</a:t>
            </a:r>
            <a:r>
              <a:rPr lang="ru-RU" b="1" dirty="0" smtClean="0">
                <a:solidFill>
                  <a:srgbClr val="FF0000"/>
                </a:solidFill>
              </a:rPr>
              <a:t>о</a:t>
            </a:r>
            <a:r>
              <a:rPr lang="ru-RU" b="1" dirty="0" smtClean="0"/>
              <a:t> 		радио говори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</a:t>
            </a:r>
            <a:r>
              <a:rPr lang="ru-RU" b="1" dirty="0" smtClean="0">
                <a:solidFill>
                  <a:srgbClr val="FF0000"/>
                </a:solidFill>
              </a:rPr>
              <a:t>о</a:t>
            </a:r>
          </a:p>
          <a:p>
            <a:pPr>
              <a:buNone/>
            </a:pPr>
            <a:r>
              <a:rPr lang="ru-RU" b="1" dirty="0" smtClean="0"/>
              <a:t>  столб стоя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</a:t>
            </a:r>
            <a:r>
              <a:rPr lang="ru-RU" b="1" dirty="0" smtClean="0"/>
              <a:t> 			варенье кипе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</a:t>
            </a:r>
            <a:r>
              <a:rPr lang="ru-RU" b="1" dirty="0" smtClean="0">
                <a:solidFill>
                  <a:srgbClr val="FF0000"/>
                </a:solidFill>
              </a:rPr>
              <a:t>о</a:t>
            </a:r>
          </a:p>
          <a:p>
            <a:pPr>
              <a:buNone/>
            </a:pPr>
            <a:r>
              <a:rPr lang="ru-RU" b="1" dirty="0" smtClean="0"/>
              <a:t>  бревно плы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</a:t>
            </a:r>
            <a:r>
              <a:rPr lang="ru-RU" b="1" dirty="0" smtClean="0">
                <a:solidFill>
                  <a:srgbClr val="FF0000"/>
                </a:solidFill>
              </a:rPr>
              <a:t>о	</a:t>
            </a:r>
            <a:r>
              <a:rPr lang="ru-RU" b="1" dirty="0" smtClean="0"/>
              <a:t> 		огурец созре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</a:t>
            </a:r>
          </a:p>
          <a:p>
            <a:pPr>
              <a:buNone/>
            </a:pPr>
            <a:endParaRPr lang="ru-RU" b="1" dirty="0"/>
          </a:p>
        </p:txBody>
      </p:sp>
      <p:pic>
        <p:nvPicPr>
          <p:cNvPr id="4" name="Рисунок 3" descr="84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5728"/>
            <a:ext cx="1352550" cy="1352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6600" b="1" i="1" dirty="0" smtClean="0">
                <a:solidFill>
                  <a:srgbClr val="0000FF"/>
                </a:solidFill>
              </a:rPr>
              <a:t>Развитие речи</a:t>
            </a:r>
            <a:endParaRPr lang="ru-RU" sz="6600" b="1" i="1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	</a:t>
            </a:r>
            <a:r>
              <a:rPr lang="ru-RU" b="1" dirty="0" smtClean="0"/>
              <a:t>	Л. Н. Толстой «Как мальчик рассказывал про то, как его в лесу застала гроза».</a:t>
            </a:r>
            <a:endParaRPr lang="ru-RU" b="1" dirty="0"/>
          </a:p>
        </p:txBody>
      </p:sp>
      <p:pic>
        <p:nvPicPr>
          <p:cNvPr id="5" name="Рисунок 4" descr="iCAFONHK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3429000"/>
            <a:ext cx="3429024" cy="2428892"/>
          </a:xfrm>
          <a:prstGeom prst="rect">
            <a:avLst/>
          </a:prstGeom>
        </p:spPr>
      </p:pic>
      <p:pic>
        <p:nvPicPr>
          <p:cNvPr id="8" name="Рисунок 7" descr="2457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24" y="3286124"/>
            <a:ext cx="2786082" cy="2643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9600" b="1" i="1" dirty="0" smtClean="0">
                <a:solidFill>
                  <a:srgbClr val="7030A0"/>
                </a:solidFill>
              </a:rPr>
              <a:t>Итог урока:</a:t>
            </a:r>
            <a:endParaRPr lang="ru-RU" sz="9600" b="1" i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34023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5786446" y="2357430"/>
            <a:ext cx="2500330" cy="242889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357950" y="2928934"/>
            <a:ext cx="428628" cy="500066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215206" y="2928934"/>
            <a:ext cx="428628" cy="500066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Месяц 12"/>
          <p:cNvSpPr/>
          <p:nvPr/>
        </p:nvSpPr>
        <p:spPr>
          <a:xfrm rot="5400000">
            <a:off x="6786578" y="3429000"/>
            <a:ext cx="500066" cy="1214446"/>
          </a:xfrm>
          <a:prstGeom prst="moon">
            <a:avLst>
              <a:gd name="adj" fmla="val 3984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714348" y="2428868"/>
            <a:ext cx="2500330" cy="242889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214414" y="3071810"/>
            <a:ext cx="428628" cy="500066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2214546" y="3071810"/>
            <a:ext cx="428628" cy="500066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Месяц 17"/>
          <p:cNvSpPr/>
          <p:nvPr/>
        </p:nvSpPr>
        <p:spPr>
          <a:xfrm rot="16200000">
            <a:off x="1607323" y="3464719"/>
            <a:ext cx="642942" cy="1428760"/>
          </a:xfrm>
          <a:prstGeom prst="moon">
            <a:avLst>
              <a:gd name="adj" fmla="val 3222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 animBg="1"/>
      <p:bldP spid="13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4051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9600" b="1" i="1" dirty="0" smtClean="0">
                <a:solidFill>
                  <a:srgbClr val="7030A0"/>
                </a:solidFill>
              </a:rPr>
              <a:t>Спасибо за урок!</a:t>
            </a:r>
            <a:endParaRPr lang="ru-RU" sz="9600" b="1" i="1" dirty="0">
              <a:solidFill>
                <a:srgbClr val="7030A0"/>
              </a:solidFill>
            </a:endParaRPr>
          </a:p>
        </p:txBody>
      </p:sp>
      <p:pic>
        <p:nvPicPr>
          <p:cNvPr id="4" name="Содержимое 3" descr="1065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29322" y="3500438"/>
            <a:ext cx="2500329" cy="235745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688" y="285704"/>
            <a:ext cx="8429716" cy="6072254"/>
          </a:xfr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9600" b="1" i="1" dirty="0" smtClean="0">
                <a:ln w="10541" cmpd="sng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Тема урока: </a:t>
            </a:r>
            <a:r>
              <a:rPr lang="ru-RU" sz="9600" b="1" i="1" u="sng" dirty="0" smtClean="0">
                <a:ln w="10541" cmpd="sng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Прошедшее время глагола</a:t>
            </a:r>
            <a:endParaRPr lang="ru-RU" sz="9600" b="1" i="1" u="sng" dirty="0">
              <a:ln w="10541" cmpd="sng">
                <a:solidFill>
                  <a:srgbClr val="002060"/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4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Назовите глаголы и определите их время:</a:t>
            </a:r>
            <a:endParaRPr lang="ru-RU" sz="40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/>
              <a:t>	    н.в	        </a:t>
            </a:r>
            <a:r>
              <a:rPr lang="ru-RU" b="1" dirty="0" err="1" smtClean="0"/>
              <a:t>н.в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Уж тает снег, бегут ручьи,</a:t>
            </a:r>
          </a:p>
          <a:p>
            <a:pPr>
              <a:buNone/>
            </a:pPr>
            <a:r>
              <a:rPr lang="ru-RU" b="1" dirty="0"/>
              <a:t>	</a:t>
            </a:r>
            <a:r>
              <a:rPr lang="ru-RU" b="1" dirty="0" smtClean="0"/>
              <a:t>	        п.в</a:t>
            </a:r>
          </a:p>
          <a:p>
            <a:pPr>
              <a:buNone/>
            </a:pPr>
            <a:r>
              <a:rPr lang="ru-RU" b="1" dirty="0" smtClean="0"/>
              <a:t>В окно повеяло весною …</a:t>
            </a:r>
          </a:p>
          <a:p>
            <a:pPr>
              <a:buNone/>
            </a:pPr>
            <a:r>
              <a:rPr lang="ru-RU" b="1" dirty="0"/>
              <a:t>	</a:t>
            </a:r>
            <a:r>
              <a:rPr lang="ru-RU" b="1" dirty="0" smtClean="0"/>
              <a:t>  б.в</a:t>
            </a:r>
          </a:p>
          <a:p>
            <a:pPr>
              <a:buNone/>
            </a:pPr>
            <a:r>
              <a:rPr lang="ru-RU" b="1" dirty="0" smtClean="0"/>
              <a:t>Засвищут скоро соловьи,</a:t>
            </a:r>
          </a:p>
          <a:p>
            <a:pPr>
              <a:buNone/>
            </a:pPr>
            <a:r>
              <a:rPr lang="ru-RU" b="1" dirty="0" smtClean="0"/>
              <a:t>    	      б.в</a:t>
            </a:r>
          </a:p>
          <a:p>
            <a:pPr>
              <a:buNone/>
            </a:pPr>
            <a:r>
              <a:rPr lang="ru-RU" b="1" dirty="0" smtClean="0"/>
              <a:t>И лес оденется листвою!</a:t>
            </a:r>
            <a:endParaRPr lang="ru-RU" b="1" dirty="0"/>
          </a:p>
        </p:txBody>
      </p:sp>
      <p:pic>
        <p:nvPicPr>
          <p:cNvPr id="4" name="Рисунок 3" descr="200px-Luscinia_megarhynchos_Istria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0826" y="4429132"/>
            <a:ext cx="1714512" cy="2033578"/>
          </a:xfrm>
          <a:prstGeom prst="rect">
            <a:avLst/>
          </a:prstGeom>
        </p:spPr>
      </p:pic>
      <p:pic>
        <p:nvPicPr>
          <p:cNvPr id="5" name="Рисунок 4" descr="iCALAZAT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88" y="2071678"/>
            <a:ext cx="1785950" cy="22145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92869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6600" b="1" i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Сегодня на уроке:</a:t>
            </a:r>
            <a:endParaRPr lang="ru-RU" sz="6600" b="1" i="1" u="sng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85860"/>
            <a:ext cx="8229600" cy="4840303"/>
          </a:xfrm>
        </p:spPr>
        <p:txBody>
          <a:bodyPr>
            <a:normAutofit fontScale="92500" lnSpcReduction="10000"/>
          </a:bodyPr>
          <a:lstStyle/>
          <a:p>
            <a:r>
              <a:rPr lang="ru-RU" sz="4000" b="1" dirty="0" smtClean="0">
                <a:solidFill>
                  <a:schemeClr val="accent5">
                    <a:lumMod val="75000"/>
                  </a:schemeClr>
                </a:solidFill>
              </a:rPr>
              <a:t>Учимся грамотно писать родовые окончания глаголов прошедшего времени единственного числа;</a:t>
            </a:r>
            <a:endParaRPr lang="ru-RU" sz="4000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4000" b="1" dirty="0" smtClean="0">
                <a:solidFill>
                  <a:srgbClr val="7030A0"/>
                </a:solidFill>
              </a:rPr>
              <a:t>Развиваем память (письмо по памяти),  речь (придумать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7030A0"/>
                </a:solidFill>
              </a:rPr>
              <a:t>   продолжение рассказа);</a:t>
            </a:r>
          </a:p>
          <a:p>
            <a:r>
              <a:rPr lang="ru-RU" sz="4000" b="1" dirty="0" smtClean="0">
                <a:solidFill>
                  <a:schemeClr val="bg2">
                    <a:lumMod val="50000"/>
                  </a:schemeClr>
                </a:solidFill>
              </a:rPr>
              <a:t>Проверяем свои знания по теме (самостоятельная работа);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31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7984" y="3286124"/>
            <a:ext cx="2643206" cy="264320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Autofit/>
          </a:bodyPr>
          <a:lstStyle/>
          <a:p>
            <a:r>
              <a:rPr lang="ru-RU" sz="4800" b="1" dirty="0" smtClean="0"/>
              <a:t>Задремали звезды золотые,</a:t>
            </a:r>
            <a:br>
              <a:rPr lang="ru-RU" sz="4800" b="1" dirty="0" smtClean="0"/>
            </a:br>
            <a:r>
              <a:rPr lang="ru-RU" sz="4800" b="1" dirty="0" smtClean="0"/>
              <a:t>Задрожало зеркало затона.</a:t>
            </a:r>
            <a:endParaRPr lang="ru-RU" sz="4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7"/>
            <a:ext cx="8229600" cy="257176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smtClean="0"/>
              <a:t>Затон - ?</a:t>
            </a:r>
          </a:p>
        </p:txBody>
      </p:sp>
      <p:pic>
        <p:nvPicPr>
          <p:cNvPr id="5" name="Рисунок 4" descr="iCA6BE23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3500438"/>
            <a:ext cx="3908828" cy="2643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ru-RU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По словарю С. И. Ожегова:</a:t>
            </a:r>
            <a:endParaRPr lang="ru-RU" sz="4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9117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Затон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/>
              <a:t>– 1) вдавшийся в берег речной залив, 		   заводь;</a:t>
            </a:r>
          </a:p>
          <a:p>
            <a:pPr>
              <a:buNone/>
            </a:pPr>
            <a:r>
              <a:rPr lang="ru-RU" b="1" dirty="0" smtClean="0"/>
              <a:t>		      2) место стоянки и ремонта речных 		судов, обычно оборудованное в 		речном заливе;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Заводь</a:t>
            </a:r>
            <a:r>
              <a:rPr lang="ru-RU" b="1" i="1" dirty="0" smtClean="0">
                <a:solidFill>
                  <a:srgbClr val="00B050"/>
                </a:solidFill>
              </a:rPr>
              <a:t> </a:t>
            </a:r>
            <a:r>
              <a:rPr lang="ru-RU" b="1" dirty="0" smtClean="0"/>
              <a:t>– небольшой залив в реке (или    			озере) с замедленным течением;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Залив </a:t>
            </a:r>
            <a:r>
              <a:rPr lang="ru-RU" b="1" dirty="0" smtClean="0"/>
              <a:t>– водное пространство, вдавшееся в 	     сушу;</a:t>
            </a:r>
            <a:endParaRPr lang="ru-RU" b="1" dirty="0"/>
          </a:p>
        </p:txBody>
      </p:sp>
      <p:pic>
        <p:nvPicPr>
          <p:cNvPr id="5" name="Рисунок 4" descr="iCA9W36G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702" y="0"/>
            <a:ext cx="2357454" cy="13572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7200" b="1" i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Письмо по памяти</a:t>
            </a:r>
            <a:endParaRPr lang="ru-RU" sz="7200" b="1" i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	</a:t>
            </a:r>
          </a:p>
          <a:p>
            <a:pPr>
              <a:buNone/>
            </a:pPr>
            <a:r>
              <a:rPr lang="ru-RU" sz="4800" b="1" dirty="0" smtClean="0"/>
              <a:t>   Задремали звезды золотые</a:t>
            </a:r>
            <a:r>
              <a:rPr lang="ru-RU" sz="4800" dirty="0" smtClean="0"/>
              <a:t>, </a:t>
            </a:r>
          </a:p>
          <a:p>
            <a:pPr>
              <a:buNone/>
            </a:pPr>
            <a:r>
              <a:rPr lang="ru-RU" sz="4800" dirty="0" smtClean="0"/>
              <a:t>  </a:t>
            </a:r>
          </a:p>
          <a:p>
            <a:pPr>
              <a:buNone/>
            </a:pPr>
            <a:r>
              <a:rPr lang="ru-RU" sz="4800" b="1" dirty="0" smtClean="0"/>
              <a:t>   Задрожало зеркало затона.</a:t>
            </a:r>
            <a:endParaRPr lang="ru-RU" sz="4800" b="1" dirty="0"/>
          </a:p>
        </p:txBody>
      </p:sp>
      <p:sp>
        <p:nvSpPr>
          <p:cNvPr id="4" name="Овал 3"/>
          <p:cNvSpPr/>
          <p:nvPr/>
        </p:nvSpPr>
        <p:spPr>
          <a:xfrm>
            <a:off x="1214414" y="2928934"/>
            <a:ext cx="214314" cy="2143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214546" y="2928934"/>
            <a:ext cx="214314" cy="2143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429388" y="2928934"/>
            <a:ext cx="214314" cy="2143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072330" y="2928934"/>
            <a:ext cx="214314" cy="2143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285852" y="4714884"/>
            <a:ext cx="214314" cy="2143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214546" y="4714884"/>
            <a:ext cx="214314" cy="2143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643306" y="4643446"/>
            <a:ext cx="214314" cy="2143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214942" y="4714884"/>
            <a:ext cx="214314" cy="2143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5929322" y="4714884"/>
            <a:ext cx="214314" cy="2143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6643702" y="4714884"/>
            <a:ext cx="214314" cy="2143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  <a:t>Прочитайте и назовите форму данных глаголов:</a:t>
            </a:r>
            <a:endParaRPr lang="ru-RU" sz="36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507209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Дружить, беречь, полоть, стеречь, собирать, </a:t>
            </a:r>
          </a:p>
          <a:p>
            <a:pPr>
              <a:buNone/>
            </a:pPr>
            <a:r>
              <a:rPr lang="ru-RU" b="1" dirty="0" smtClean="0"/>
              <a:t>   нести, красить, жечь, запрячь, везти.</a:t>
            </a:r>
          </a:p>
          <a:p>
            <a:pPr algn="ctr">
              <a:buNone/>
            </a:pPr>
            <a:r>
              <a:rPr lang="ru-RU" sz="3900" b="1" i="1" dirty="0" smtClean="0">
                <a:solidFill>
                  <a:srgbClr val="7030A0"/>
                </a:solidFill>
              </a:rPr>
              <a:t>Проверь себя:</a:t>
            </a:r>
          </a:p>
          <a:p>
            <a:pPr>
              <a:buNone/>
            </a:pPr>
            <a:r>
              <a:rPr lang="ru-RU" b="1" dirty="0" smtClean="0"/>
              <a:t>Дружить,полоть,	беречь, стеречь, </a:t>
            </a:r>
          </a:p>
          <a:p>
            <a:pPr>
              <a:buNone/>
            </a:pPr>
            <a:r>
              <a:rPr lang="ru-RU" b="1" dirty="0" smtClean="0"/>
              <a:t>везти, собирать,		жечь, запрячь</a:t>
            </a:r>
          </a:p>
          <a:p>
            <a:pPr>
              <a:buNone/>
            </a:pPr>
            <a:r>
              <a:rPr lang="ru-RU" b="1" dirty="0" smtClean="0"/>
              <a:t>красить, везти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Вывод:  </a:t>
            </a:r>
            <a:r>
              <a:rPr lang="ru-RU" b="1" dirty="0" smtClean="0"/>
              <a:t>среди глаголов неопределенной формы, кроме глаголов с суффиксами –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ть</a:t>
            </a:r>
            <a:r>
              <a:rPr lang="ru-RU" b="1" dirty="0" smtClean="0"/>
              <a:t> -,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ти</a:t>
            </a:r>
            <a:r>
              <a:rPr lang="ru-RU" b="1" dirty="0" smtClean="0"/>
              <a:t> -, есть глаголы на –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чь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  <a:r>
              <a:rPr lang="ru-RU" b="1" dirty="0" smtClean="0"/>
              <a:t>  -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чь</a:t>
            </a:r>
            <a:r>
              <a:rPr lang="ru-RU" b="1" dirty="0" smtClean="0"/>
              <a:t> входит в состав корня и не является суффиксом.			</a:t>
            </a:r>
            <a:endParaRPr lang="ru-RU" b="1" dirty="0"/>
          </a:p>
        </p:txBody>
      </p:sp>
      <p:pic>
        <p:nvPicPr>
          <p:cNvPr id="14" name="Рисунок 13" descr="267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4290"/>
            <a:ext cx="1352550" cy="135255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714744" y="3143248"/>
            <a:ext cx="45719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86808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Образуйте глаголы прошедшего времени единственного и множественного чисел</a:t>
            </a:r>
            <a:endParaRPr lang="ru-RU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8"/>
            <a:ext cx="8229600" cy="5072098"/>
          </a:xfrm>
        </p:spPr>
        <p:txBody>
          <a:bodyPr>
            <a:normAutofit fontScale="92500"/>
          </a:bodyPr>
          <a:lstStyle/>
          <a:p>
            <a:r>
              <a:rPr lang="ru-RU" sz="4000" b="1" dirty="0" smtClean="0"/>
              <a:t>Дышать, ходить, пасти, жечь, смотреть, беречь, нести.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м.р		   ж.р		      с.р	           мн.ч	</a:t>
            </a:r>
          </a:p>
          <a:p>
            <a:pPr marL="0" indent="0">
              <a:buNone/>
            </a:pPr>
            <a:r>
              <a:rPr lang="ru-RU" b="1" dirty="0" smtClean="0"/>
              <a:t>Дышал        дышал а	    дышал о       дышал и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i="1" dirty="0" smtClean="0"/>
              <a:t>Работаем самостоятельно, по вариантам (по 3 слова: </a:t>
            </a:r>
            <a:r>
              <a:rPr lang="ru-RU" b="1" i="1" dirty="0" smtClean="0">
                <a:solidFill>
                  <a:srgbClr val="0000FF"/>
                </a:solidFill>
              </a:rPr>
              <a:t>1 в. – ходить, пасти, жечь;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7030A0"/>
                </a:solidFill>
              </a:rPr>
              <a:t>2 в. – смотреть, беречь, нести;)</a:t>
            </a:r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1" name="Рисунок 10" descr="70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644" y="1142984"/>
            <a:ext cx="1571636" cy="200026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285984" y="3357562"/>
            <a:ext cx="45719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286248" y="3357562"/>
            <a:ext cx="45719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357950" y="3357562"/>
            <a:ext cx="45719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929586" y="3857628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857884" y="3857628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714744" y="3857628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857356" y="3857628"/>
            <a:ext cx="28575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874</TotalTime>
  <Words>331</Words>
  <Application>Microsoft Office PowerPoint</Application>
  <PresentationFormat>Экран (4:3)</PresentationFormat>
  <Paragraphs>93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Урок- презентация  по  русскому языку  в 4 классе</vt:lpstr>
      <vt:lpstr>Тема урока: Прошедшее время глагола</vt:lpstr>
      <vt:lpstr>Назовите глаголы и определите их время:</vt:lpstr>
      <vt:lpstr>Сегодня на уроке:</vt:lpstr>
      <vt:lpstr>Задремали звезды золотые, Задрожало зеркало затона.</vt:lpstr>
      <vt:lpstr>По словарю С. И. Ожегова:</vt:lpstr>
      <vt:lpstr>Письмо по памяти</vt:lpstr>
      <vt:lpstr>Прочитайте и назовите форму данных глаголов:</vt:lpstr>
      <vt:lpstr>Образуйте глаголы прошедшего времени единственного и множественного чисел</vt:lpstr>
      <vt:lpstr>Взаимопроверка:</vt:lpstr>
      <vt:lpstr>Вывод:</vt:lpstr>
      <vt:lpstr>   Подумай!</vt:lpstr>
      <vt:lpstr>Физминутка</vt:lpstr>
      <vt:lpstr>Выборочное списывание</vt:lpstr>
      <vt:lpstr>Поиграем в слова (кто больше составит слов за 1 минуту)</vt:lpstr>
      <vt:lpstr>Самостоятельная работа</vt:lpstr>
      <vt:lpstr>Развитие речи</vt:lpstr>
      <vt:lpstr>Итог урока:</vt:lpstr>
      <vt:lpstr>Спасибо за урок!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в 4 классе по теме «Прошедшее время глагола»</dc:title>
  <dc:creator>*</dc:creator>
  <cp:lastModifiedBy>*</cp:lastModifiedBy>
  <cp:revision>99</cp:revision>
  <dcterms:created xsi:type="dcterms:W3CDTF">2009-11-20T10:24:55Z</dcterms:created>
  <dcterms:modified xsi:type="dcterms:W3CDTF">2010-01-15T15:57:43Z</dcterms:modified>
</cp:coreProperties>
</file>