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21"/>
  </p:notesMasterIdLst>
  <p:sldIdLst>
    <p:sldId id="267" r:id="rId2"/>
    <p:sldId id="282" r:id="rId3"/>
    <p:sldId id="258" r:id="rId4"/>
    <p:sldId id="259" r:id="rId5"/>
    <p:sldId id="280" r:id="rId6"/>
    <p:sldId id="281" r:id="rId7"/>
    <p:sldId id="283" r:id="rId8"/>
    <p:sldId id="285" r:id="rId9"/>
    <p:sldId id="284" r:id="rId10"/>
    <p:sldId id="286" r:id="rId11"/>
    <p:sldId id="287" r:id="rId12"/>
    <p:sldId id="288" r:id="rId13"/>
    <p:sldId id="289" r:id="rId14"/>
    <p:sldId id="291" r:id="rId15"/>
    <p:sldId id="290" r:id="rId16"/>
    <p:sldId id="292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E2"/>
    <a:srgbClr val="FFCC00"/>
    <a:srgbClr val="66CCFF"/>
    <a:srgbClr val="FF0000"/>
    <a:srgbClr val="FF6600"/>
    <a:srgbClr val="34FA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6" autoAdjust="0"/>
    <p:restoredTop sz="94660"/>
  </p:normalViewPr>
  <p:slideViewPr>
    <p:cSldViewPr>
      <p:cViewPr varScale="1">
        <p:scale>
          <a:sx n="82" d="100"/>
          <a:sy n="82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4D655-0AC0-4DAA-9FA5-D73EA2216C3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46C7D8-843D-45FB-99ED-06135EF0118D}">
      <dgm:prSet phldrT="[Текст]" custT="1"/>
      <dgm:spPr/>
      <dgm:t>
        <a:bodyPr/>
        <a:lstStyle/>
        <a:p>
          <a:r>
            <a:rPr lang="ru-RU" sz="2000" dirty="0" smtClean="0"/>
            <a:t>Абзац</a:t>
          </a:r>
        </a:p>
        <a:p>
          <a:r>
            <a:rPr lang="ru-RU" sz="2000" dirty="0" smtClean="0"/>
            <a:t>(1)</a:t>
          </a:r>
          <a:endParaRPr lang="ru-RU" sz="2000" dirty="0"/>
        </a:p>
      </dgm:t>
    </dgm:pt>
    <dgm:pt modelId="{14CDA6EA-FBB1-4CEC-921B-367BB5A9AB94}" type="parTrans" cxnId="{1B58844B-2705-4F14-B677-1152488457D9}">
      <dgm:prSet/>
      <dgm:spPr/>
      <dgm:t>
        <a:bodyPr/>
        <a:lstStyle/>
        <a:p>
          <a:endParaRPr lang="ru-RU"/>
        </a:p>
      </dgm:t>
    </dgm:pt>
    <dgm:pt modelId="{95891F78-8C5B-4441-8E56-553740FDDAF3}" type="sibTrans" cxnId="{1B58844B-2705-4F14-B677-1152488457D9}">
      <dgm:prSet/>
      <dgm:spPr/>
      <dgm:t>
        <a:bodyPr/>
        <a:lstStyle/>
        <a:p>
          <a:endParaRPr lang="ru-RU"/>
        </a:p>
      </dgm:t>
    </dgm:pt>
    <dgm:pt modelId="{3CF2B6AC-EDDB-498E-9A73-B13521167F8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F31E630-B9E2-418A-A378-7FC46F05F6E0}" type="parTrans" cxnId="{62E62074-FA97-4D6E-A1A3-EF9F16D20691}">
      <dgm:prSet/>
      <dgm:spPr/>
      <dgm:t>
        <a:bodyPr/>
        <a:lstStyle/>
        <a:p>
          <a:endParaRPr lang="ru-RU"/>
        </a:p>
      </dgm:t>
    </dgm:pt>
    <dgm:pt modelId="{7EE83C56-7038-42E8-8CED-C363ED9ED4B8}" type="sibTrans" cxnId="{62E62074-FA97-4D6E-A1A3-EF9F16D20691}">
      <dgm:prSet/>
      <dgm:spPr/>
      <dgm:t>
        <a:bodyPr/>
        <a:lstStyle/>
        <a:p>
          <a:endParaRPr lang="ru-RU"/>
        </a:p>
      </dgm:t>
    </dgm:pt>
    <dgm:pt modelId="{76B02110-C261-44A5-BE30-BFF6E16C60EA}">
      <dgm:prSet phldrT="[Текст]"/>
      <dgm:spPr/>
      <dgm:t>
        <a:bodyPr/>
        <a:lstStyle/>
        <a:p>
          <a:r>
            <a:rPr lang="ru-RU" dirty="0" err="1" smtClean="0"/>
            <a:t>Микротема</a:t>
          </a:r>
          <a:endParaRPr lang="ru-RU" dirty="0"/>
        </a:p>
      </dgm:t>
    </dgm:pt>
    <dgm:pt modelId="{CE6FEA68-C03C-4AC8-9FD8-7656AA77BF08}" type="parTrans" cxnId="{06E04D14-270D-4F7E-BF26-DAED5F0A33E6}">
      <dgm:prSet/>
      <dgm:spPr/>
      <dgm:t>
        <a:bodyPr/>
        <a:lstStyle/>
        <a:p>
          <a:endParaRPr lang="ru-RU"/>
        </a:p>
      </dgm:t>
    </dgm:pt>
    <dgm:pt modelId="{34A68331-89C9-430C-A1DE-7230EDC9BF0C}" type="sibTrans" cxnId="{06E04D14-270D-4F7E-BF26-DAED5F0A33E6}">
      <dgm:prSet/>
      <dgm:spPr/>
      <dgm:t>
        <a:bodyPr/>
        <a:lstStyle/>
        <a:p>
          <a:endParaRPr lang="ru-RU"/>
        </a:p>
      </dgm:t>
    </dgm:pt>
    <dgm:pt modelId="{972DFE7E-019E-4C34-9DB0-15BF5FB0EB12}">
      <dgm:prSet phldrT="[Текст]" custT="1"/>
      <dgm:spPr/>
      <dgm:t>
        <a:bodyPr/>
        <a:lstStyle/>
        <a:p>
          <a:r>
            <a:rPr lang="ru-RU" sz="2000" dirty="0" smtClean="0"/>
            <a:t>Абзац</a:t>
          </a:r>
        </a:p>
        <a:p>
          <a:r>
            <a:rPr lang="ru-RU" sz="2000" dirty="0" smtClean="0"/>
            <a:t>(1)</a:t>
          </a:r>
          <a:endParaRPr lang="ru-RU" sz="2000" dirty="0"/>
        </a:p>
      </dgm:t>
    </dgm:pt>
    <dgm:pt modelId="{4CB7F238-A3EA-4702-B544-4A9AAEBD6BC8}" type="parTrans" cxnId="{BE471D8E-CFD1-4FF0-BBFF-44886D7EE596}">
      <dgm:prSet/>
      <dgm:spPr/>
      <dgm:t>
        <a:bodyPr/>
        <a:lstStyle/>
        <a:p>
          <a:endParaRPr lang="ru-RU"/>
        </a:p>
      </dgm:t>
    </dgm:pt>
    <dgm:pt modelId="{40F07083-46C8-4280-96B7-81903AD8CEE3}" type="sibTrans" cxnId="{BE471D8E-CFD1-4FF0-BBFF-44886D7EE596}">
      <dgm:prSet/>
      <dgm:spPr/>
      <dgm:t>
        <a:bodyPr/>
        <a:lstStyle/>
        <a:p>
          <a:endParaRPr lang="ru-RU"/>
        </a:p>
      </dgm:t>
    </dgm:pt>
    <dgm:pt modelId="{7D5148AB-D43E-41F0-A0B3-651E22159EA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BC8EE6B-FC1D-4851-B02C-0E8542C5801F}" type="parTrans" cxnId="{138616AE-DFD3-4817-BF1B-29BC4C2C3E98}">
      <dgm:prSet/>
      <dgm:spPr/>
      <dgm:t>
        <a:bodyPr/>
        <a:lstStyle/>
        <a:p>
          <a:endParaRPr lang="ru-RU"/>
        </a:p>
      </dgm:t>
    </dgm:pt>
    <dgm:pt modelId="{CB9BD167-127B-4E4D-A2F4-D7EEC6EFCFD2}" type="sibTrans" cxnId="{138616AE-DFD3-4817-BF1B-29BC4C2C3E98}">
      <dgm:prSet/>
      <dgm:spPr/>
      <dgm:t>
        <a:bodyPr/>
        <a:lstStyle/>
        <a:p>
          <a:endParaRPr lang="ru-RU"/>
        </a:p>
      </dgm:t>
    </dgm:pt>
    <dgm:pt modelId="{E0EFBB5C-9F7C-4ED7-BA43-349D29CED9CF}">
      <dgm:prSet phldrT="[Текст]"/>
      <dgm:spPr/>
      <dgm:t>
        <a:bodyPr/>
        <a:lstStyle/>
        <a:p>
          <a:r>
            <a:rPr lang="ru-RU" dirty="0" err="1" smtClean="0"/>
            <a:t>Микротема</a:t>
          </a:r>
          <a:endParaRPr lang="ru-RU" dirty="0"/>
        </a:p>
      </dgm:t>
    </dgm:pt>
    <dgm:pt modelId="{1B4AF423-5731-4796-8F84-2E9F04088143}" type="parTrans" cxnId="{E3A02CEE-C36E-4154-B991-2A2355BB12AC}">
      <dgm:prSet/>
      <dgm:spPr/>
      <dgm:t>
        <a:bodyPr/>
        <a:lstStyle/>
        <a:p>
          <a:endParaRPr lang="ru-RU"/>
        </a:p>
      </dgm:t>
    </dgm:pt>
    <dgm:pt modelId="{04AE00F2-1349-4E26-B909-DD98BAB8B215}" type="sibTrans" cxnId="{E3A02CEE-C36E-4154-B991-2A2355BB12AC}">
      <dgm:prSet/>
      <dgm:spPr/>
      <dgm:t>
        <a:bodyPr/>
        <a:lstStyle/>
        <a:p>
          <a:endParaRPr lang="ru-RU"/>
        </a:p>
      </dgm:t>
    </dgm:pt>
    <dgm:pt modelId="{2F9349E3-4DE8-4167-AB34-A412D2ECB083}">
      <dgm:prSet phldrT="[Текст]" custT="1"/>
      <dgm:spPr/>
      <dgm:t>
        <a:bodyPr/>
        <a:lstStyle/>
        <a:p>
          <a:r>
            <a:rPr lang="ru-RU" sz="2000" dirty="0" smtClean="0"/>
            <a:t>Абзац</a:t>
          </a:r>
        </a:p>
        <a:p>
          <a:r>
            <a:rPr lang="ru-RU" sz="2000" dirty="0" smtClean="0"/>
            <a:t>(1)</a:t>
          </a:r>
          <a:endParaRPr lang="ru-RU" sz="2000" dirty="0"/>
        </a:p>
      </dgm:t>
    </dgm:pt>
    <dgm:pt modelId="{25B9102B-699E-4C6F-857D-CE4C718530E2}" type="parTrans" cxnId="{4DC0E7E6-A807-42C4-837E-C602E008BF42}">
      <dgm:prSet/>
      <dgm:spPr/>
      <dgm:t>
        <a:bodyPr/>
        <a:lstStyle/>
        <a:p>
          <a:endParaRPr lang="ru-RU"/>
        </a:p>
      </dgm:t>
    </dgm:pt>
    <dgm:pt modelId="{E2223176-CF6E-452A-886E-C620D59CF473}" type="sibTrans" cxnId="{4DC0E7E6-A807-42C4-837E-C602E008BF42}">
      <dgm:prSet/>
      <dgm:spPr/>
      <dgm:t>
        <a:bodyPr/>
        <a:lstStyle/>
        <a:p>
          <a:endParaRPr lang="ru-RU"/>
        </a:p>
      </dgm:t>
    </dgm:pt>
    <dgm:pt modelId="{0275DB76-CBCF-4F62-9107-95E62089DE0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761616F-DC8B-4A0E-9175-16EA091CB260}" type="parTrans" cxnId="{95D22F65-5C42-402F-A99A-9A8A8FF93B4C}">
      <dgm:prSet/>
      <dgm:spPr/>
      <dgm:t>
        <a:bodyPr/>
        <a:lstStyle/>
        <a:p>
          <a:endParaRPr lang="ru-RU"/>
        </a:p>
      </dgm:t>
    </dgm:pt>
    <dgm:pt modelId="{0C0B0D2A-54BE-40EC-BA13-EA8CC4EBA20C}" type="sibTrans" cxnId="{95D22F65-5C42-402F-A99A-9A8A8FF93B4C}">
      <dgm:prSet/>
      <dgm:spPr/>
      <dgm:t>
        <a:bodyPr/>
        <a:lstStyle/>
        <a:p>
          <a:endParaRPr lang="ru-RU"/>
        </a:p>
      </dgm:t>
    </dgm:pt>
    <dgm:pt modelId="{BFE271BC-C7B3-4070-A719-BE683CBDC9E0}">
      <dgm:prSet phldrT="[Текст]"/>
      <dgm:spPr/>
      <dgm:t>
        <a:bodyPr/>
        <a:lstStyle/>
        <a:p>
          <a:r>
            <a:rPr lang="ru-RU" dirty="0" err="1" smtClean="0"/>
            <a:t>Микротема</a:t>
          </a:r>
          <a:endParaRPr lang="ru-RU" dirty="0"/>
        </a:p>
      </dgm:t>
    </dgm:pt>
    <dgm:pt modelId="{F7C3707B-57C3-4E78-A3F9-FADFA0969450}" type="parTrans" cxnId="{02255F85-847C-4D68-BFC5-43E2A7A3C7BD}">
      <dgm:prSet/>
      <dgm:spPr/>
      <dgm:t>
        <a:bodyPr/>
        <a:lstStyle/>
        <a:p>
          <a:endParaRPr lang="ru-RU"/>
        </a:p>
      </dgm:t>
    </dgm:pt>
    <dgm:pt modelId="{ECA4CDB7-BEB4-43C9-BEAC-08F24DE557FA}" type="sibTrans" cxnId="{02255F85-847C-4D68-BFC5-43E2A7A3C7BD}">
      <dgm:prSet/>
      <dgm:spPr/>
      <dgm:t>
        <a:bodyPr/>
        <a:lstStyle/>
        <a:p>
          <a:endParaRPr lang="ru-RU"/>
        </a:p>
      </dgm:t>
    </dgm:pt>
    <dgm:pt modelId="{431466A1-F442-4CEA-8925-E98D83D34020}" type="pres">
      <dgm:prSet presAssocID="{ACD4D655-0AC0-4DAA-9FA5-D73EA2216C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B7EB9-A0B4-4527-AFA5-024A5E841E9A}" type="pres">
      <dgm:prSet presAssocID="{FA46C7D8-843D-45FB-99ED-06135EF0118D}" presName="composite" presStyleCnt="0"/>
      <dgm:spPr/>
    </dgm:pt>
    <dgm:pt modelId="{C8B2650C-9315-428E-B6E4-02F14802F91C}" type="pres">
      <dgm:prSet presAssocID="{FA46C7D8-843D-45FB-99ED-06135EF0118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735BB-4BC3-4F80-A861-573C9E313636}" type="pres">
      <dgm:prSet presAssocID="{FA46C7D8-843D-45FB-99ED-06135EF0118D}" presName="descendantText" presStyleLbl="alignAcc1" presStyleIdx="0" presStyleCnt="3" custLinFactNeighborX="-744" custLinFactNeighborY="8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6DE97-F296-4602-B199-8BE0ECBC6C50}" type="pres">
      <dgm:prSet presAssocID="{95891F78-8C5B-4441-8E56-553740FDDAF3}" presName="sp" presStyleCnt="0"/>
      <dgm:spPr/>
    </dgm:pt>
    <dgm:pt modelId="{C9D82F14-713B-4FF4-B9FD-0D2595B81CE5}" type="pres">
      <dgm:prSet presAssocID="{972DFE7E-019E-4C34-9DB0-15BF5FB0EB12}" presName="composite" presStyleCnt="0"/>
      <dgm:spPr/>
    </dgm:pt>
    <dgm:pt modelId="{DB78E2AC-9B8C-48CD-AE33-D1CE202325B1}" type="pres">
      <dgm:prSet presAssocID="{972DFE7E-019E-4C34-9DB0-15BF5FB0EB12}" presName="parentText" presStyleLbl="alignNode1" presStyleIdx="1" presStyleCnt="3" custLinFactNeighborX="6138" custLinFactNeighborY="-25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92C16-64D4-403B-868F-2B1F97D3991F}" type="pres">
      <dgm:prSet presAssocID="{972DFE7E-019E-4C34-9DB0-15BF5FB0EB1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009F0-A381-4100-A5F2-9AC521D0E1EE}" type="pres">
      <dgm:prSet presAssocID="{40F07083-46C8-4280-96B7-81903AD8CEE3}" presName="sp" presStyleCnt="0"/>
      <dgm:spPr/>
    </dgm:pt>
    <dgm:pt modelId="{BA6419EE-7F81-40D6-813F-39889E29CE2A}" type="pres">
      <dgm:prSet presAssocID="{2F9349E3-4DE8-4167-AB34-A412D2ECB083}" presName="composite" presStyleCnt="0"/>
      <dgm:spPr/>
    </dgm:pt>
    <dgm:pt modelId="{AB2A2171-3D47-471F-A3E0-4EB37F72207D}" type="pres">
      <dgm:prSet presAssocID="{2F9349E3-4DE8-4167-AB34-A412D2ECB08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1B405-66B4-40A3-98B6-C756300C6CA1}" type="pres">
      <dgm:prSet presAssocID="{2F9349E3-4DE8-4167-AB34-A412D2ECB08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91CEAF-EB60-472B-8278-5248715F345B}" type="presOf" srcId="{E0EFBB5C-9F7C-4ED7-BA43-349D29CED9CF}" destId="{99892C16-64D4-403B-868F-2B1F97D3991F}" srcOrd="0" destOrd="1" presId="urn:microsoft.com/office/officeart/2005/8/layout/chevron2"/>
    <dgm:cxn modelId="{B44ADA31-85EB-470B-B69F-7FED515013FF}" type="presOf" srcId="{0275DB76-CBCF-4F62-9107-95E62089DE0D}" destId="{4871B405-66B4-40A3-98B6-C756300C6CA1}" srcOrd="0" destOrd="0" presId="urn:microsoft.com/office/officeart/2005/8/layout/chevron2"/>
    <dgm:cxn modelId="{81C3462E-0504-4A1B-89FE-5430152879F9}" type="presOf" srcId="{972DFE7E-019E-4C34-9DB0-15BF5FB0EB12}" destId="{DB78E2AC-9B8C-48CD-AE33-D1CE202325B1}" srcOrd="0" destOrd="0" presId="urn:microsoft.com/office/officeart/2005/8/layout/chevron2"/>
    <dgm:cxn modelId="{1B58844B-2705-4F14-B677-1152488457D9}" srcId="{ACD4D655-0AC0-4DAA-9FA5-D73EA2216C30}" destId="{FA46C7D8-843D-45FB-99ED-06135EF0118D}" srcOrd="0" destOrd="0" parTransId="{14CDA6EA-FBB1-4CEC-921B-367BB5A9AB94}" sibTransId="{95891F78-8C5B-4441-8E56-553740FDDAF3}"/>
    <dgm:cxn modelId="{95D22F65-5C42-402F-A99A-9A8A8FF93B4C}" srcId="{2F9349E3-4DE8-4167-AB34-A412D2ECB083}" destId="{0275DB76-CBCF-4F62-9107-95E62089DE0D}" srcOrd="0" destOrd="0" parTransId="{9761616F-DC8B-4A0E-9175-16EA091CB260}" sibTransId="{0C0B0D2A-54BE-40EC-BA13-EA8CC4EBA20C}"/>
    <dgm:cxn modelId="{4DC0E7E6-A807-42C4-837E-C602E008BF42}" srcId="{ACD4D655-0AC0-4DAA-9FA5-D73EA2216C30}" destId="{2F9349E3-4DE8-4167-AB34-A412D2ECB083}" srcOrd="2" destOrd="0" parTransId="{25B9102B-699E-4C6F-857D-CE4C718530E2}" sibTransId="{E2223176-CF6E-452A-886E-C620D59CF473}"/>
    <dgm:cxn modelId="{E3A02CEE-C36E-4154-B991-2A2355BB12AC}" srcId="{972DFE7E-019E-4C34-9DB0-15BF5FB0EB12}" destId="{E0EFBB5C-9F7C-4ED7-BA43-349D29CED9CF}" srcOrd="1" destOrd="0" parTransId="{1B4AF423-5731-4796-8F84-2E9F04088143}" sibTransId="{04AE00F2-1349-4E26-B909-DD98BAB8B215}"/>
    <dgm:cxn modelId="{02255F85-847C-4D68-BFC5-43E2A7A3C7BD}" srcId="{2F9349E3-4DE8-4167-AB34-A412D2ECB083}" destId="{BFE271BC-C7B3-4070-A719-BE683CBDC9E0}" srcOrd="1" destOrd="0" parTransId="{F7C3707B-57C3-4E78-A3F9-FADFA0969450}" sibTransId="{ECA4CDB7-BEB4-43C9-BEAC-08F24DE557FA}"/>
    <dgm:cxn modelId="{069CC569-0629-47A3-85E2-A29ADC803706}" type="presOf" srcId="{3CF2B6AC-EDDB-498E-9A73-B13521167F8A}" destId="{DAB735BB-4BC3-4F80-A861-573C9E313636}" srcOrd="0" destOrd="0" presId="urn:microsoft.com/office/officeart/2005/8/layout/chevron2"/>
    <dgm:cxn modelId="{D67D3AF9-A9B5-4234-9262-D7F97B5D9D6D}" type="presOf" srcId="{7D5148AB-D43E-41F0-A0B3-651E22159EA2}" destId="{99892C16-64D4-403B-868F-2B1F97D3991F}" srcOrd="0" destOrd="0" presId="urn:microsoft.com/office/officeart/2005/8/layout/chevron2"/>
    <dgm:cxn modelId="{F95D84E6-DDDF-41CD-BBEB-7FFA318C3DF4}" type="presOf" srcId="{76B02110-C261-44A5-BE30-BFF6E16C60EA}" destId="{DAB735BB-4BC3-4F80-A861-573C9E313636}" srcOrd="0" destOrd="1" presId="urn:microsoft.com/office/officeart/2005/8/layout/chevron2"/>
    <dgm:cxn modelId="{58D489F6-9400-45DC-B1A0-AC7350F5993F}" type="presOf" srcId="{2F9349E3-4DE8-4167-AB34-A412D2ECB083}" destId="{AB2A2171-3D47-471F-A3E0-4EB37F72207D}" srcOrd="0" destOrd="0" presId="urn:microsoft.com/office/officeart/2005/8/layout/chevron2"/>
    <dgm:cxn modelId="{6EC5D208-B9A7-455F-AAD8-3537DA3DC883}" type="presOf" srcId="{BFE271BC-C7B3-4070-A719-BE683CBDC9E0}" destId="{4871B405-66B4-40A3-98B6-C756300C6CA1}" srcOrd="0" destOrd="1" presId="urn:microsoft.com/office/officeart/2005/8/layout/chevron2"/>
    <dgm:cxn modelId="{138616AE-DFD3-4817-BF1B-29BC4C2C3E98}" srcId="{972DFE7E-019E-4C34-9DB0-15BF5FB0EB12}" destId="{7D5148AB-D43E-41F0-A0B3-651E22159EA2}" srcOrd="0" destOrd="0" parTransId="{8BC8EE6B-FC1D-4851-B02C-0E8542C5801F}" sibTransId="{CB9BD167-127B-4E4D-A2F4-D7EEC6EFCFD2}"/>
    <dgm:cxn modelId="{BE471D8E-CFD1-4FF0-BBFF-44886D7EE596}" srcId="{ACD4D655-0AC0-4DAA-9FA5-D73EA2216C30}" destId="{972DFE7E-019E-4C34-9DB0-15BF5FB0EB12}" srcOrd="1" destOrd="0" parTransId="{4CB7F238-A3EA-4702-B544-4A9AAEBD6BC8}" sibTransId="{40F07083-46C8-4280-96B7-81903AD8CEE3}"/>
    <dgm:cxn modelId="{62E62074-FA97-4D6E-A1A3-EF9F16D20691}" srcId="{FA46C7D8-843D-45FB-99ED-06135EF0118D}" destId="{3CF2B6AC-EDDB-498E-9A73-B13521167F8A}" srcOrd="0" destOrd="0" parTransId="{AF31E630-B9E2-418A-A378-7FC46F05F6E0}" sibTransId="{7EE83C56-7038-42E8-8CED-C363ED9ED4B8}"/>
    <dgm:cxn modelId="{049E2E99-10FC-4571-9DE4-D799B0FB3BEC}" type="presOf" srcId="{ACD4D655-0AC0-4DAA-9FA5-D73EA2216C30}" destId="{431466A1-F442-4CEA-8925-E98D83D34020}" srcOrd="0" destOrd="0" presId="urn:microsoft.com/office/officeart/2005/8/layout/chevron2"/>
    <dgm:cxn modelId="{7BD6F464-8220-49A6-9B58-D379FA6A7AA1}" type="presOf" srcId="{FA46C7D8-843D-45FB-99ED-06135EF0118D}" destId="{C8B2650C-9315-428E-B6E4-02F14802F91C}" srcOrd="0" destOrd="0" presId="urn:microsoft.com/office/officeart/2005/8/layout/chevron2"/>
    <dgm:cxn modelId="{06E04D14-270D-4F7E-BF26-DAED5F0A33E6}" srcId="{FA46C7D8-843D-45FB-99ED-06135EF0118D}" destId="{76B02110-C261-44A5-BE30-BFF6E16C60EA}" srcOrd="1" destOrd="0" parTransId="{CE6FEA68-C03C-4AC8-9FD8-7656AA77BF08}" sibTransId="{34A68331-89C9-430C-A1DE-7230EDC9BF0C}"/>
    <dgm:cxn modelId="{43D171B2-350F-4ECF-AE8A-37A3CACA4036}" type="presParOf" srcId="{431466A1-F442-4CEA-8925-E98D83D34020}" destId="{8F9B7EB9-A0B4-4527-AFA5-024A5E841E9A}" srcOrd="0" destOrd="0" presId="urn:microsoft.com/office/officeart/2005/8/layout/chevron2"/>
    <dgm:cxn modelId="{C4742E60-5A6D-482D-9095-FD32A3C8FF70}" type="presParOf" srcId="{8F9B7EB9-A0B4-4527-AFA5-024A5E841E9A}" destId="{C8B2650C-9315-428E-B6E4-02F14802F91C}" srcOrd="0" destOrd="0" presId="urn:microsoft.com/office/officeart/2005/8/layout/chevron2"/>
    <dgm:cxn modelId="{9247B761-24CA-4A52-99B5-ADD62C4A37D1}" type="presParOf" srcId="{8F9B7EB9-A0B4-4527-AFA5-024A5E841E9A}" destId="{DAB735BB-4BC3-4F80-A861-573C9E313636}" srcOrd="1" destOrd="0" presId="urn:microsoft.com/office/officeart/2005/8/layout/chevron2"/>
    <dgm:cxn modelId="{DB003A9B-B209-4DE6-AA1E-98F37A159908}" type="presParOf" srcId="{431466A1-F442-4CEA-8925-E98D83D34020}" destId="{CBB6DE97-F296-4602-B199-8BE0ECBC6C50}" srcOrd="1" destOrd="0" presId="urn:microsoft.com/office/officeart/2005/8/layout/chevron2"/>
    <dgm:cxn modelId="{2AE32FE6-CD64-4AF3-9271-A196053BAC0A}" type="presParOf" srcId="{431466A1-F442-4CEA-8925-E98D83D34020}" destId="{C9D82F14-713B-4FF4-B9FD-0D2595B81CE5}" srcOrd="2" destOrd="0" presId="urn:microsoft.com/office/officeart/2005/8/layout/chevron2"/>
    <dgm:cxn modelId="{CEC9393F-4EA0-4619-9BA0-D220347D9791}" type="presParOf" srcId="{C9D82F14-713B-4FF4-B9FD-0D2595B81CE5}" destId="{DB78E2AC-9B8C-48CD-AE33-D1CE202325B1}" srcOrd="0" destOrd="0" presId="urn:microsoft.com/office/officeart/2005/8/layout/chevron2"/>
    <dgm:cxn modelId="{040FDCD9-5F7C-4732-B697-B0A4541575B4}" type="presParOf" srcId="{C9D82F14-713B-4FF4-B9FD-0D2595B81CE5}" destId="{99892C16-64D4-403B-868F-2B1F97D3991F}" srcOrd="1" destOrd="0" presId="urn:microsoft.com/office/officeart/2005/8/layout/chevron2"/>
    <dgm:cxn modelId="{0C8AB831-D555-4BC8-87EC-A271CF0F4E72}" type="presParOf" srcId="{431466A1-F442-4CEA-8925-E98D83D34020}" destId="{65B009F0-A381-4100-A5F2-9AC521D0E1EE}" srcOrd="3" destOrd="0" presId="urn:microsoft.com/office/officeart/2005/8/layout/chevron2"/>
    <dgm:cxn modelId="{BF5489F0-059E-4486-93ED-7B6C873A4036}" type="presParOf" srcId="{431466A1-F442-4CEA-8925-E98D83D34020}" destId="{BA6419EE-7F81-40D6-813F-39889E29CE2A}" srcOrd="4" destOrd="0" presId="urn:microsoft.com/office/officeart/2005/8/layout/chevron2"/>
    <dgm:cxn modelId="{B25C4462-F3EE-4CA7-94A0-B8507417EED6}" type="presParOf" srcId="{BA6419EE-7F81-40D6-813F-39889E29CE2A}" destId="{AB2A2171-3D47-471F-A3E0-4EB37F72207D}" srcOrd="0" destOrd="0" presId="urn:microsoft.com/office/officeart/2005/8/layout/chevron2"/>
    <dgm:cxn modelId="{420AF924-1687-4168-8B03-5FCA6F2BD976}" type="presParOf" srcId="{BA6419EE-7F81-40D6-813F-39889E29CE2A}" destId="{4871B405-66B4-40A3-98B6-C756300C6CA1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F0501-86EA-4121-9A31-F5DFDDD7486C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3CB1A-7803-4165-A8C0-E353117C6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CB1A-7803-4165-A8C0-E353117C6DB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B070547-3B98-4E13-8182-1D4E7B7168F3}" type="datetimeFigureOut">
              <a:rPr lang="ru-RU" smtClean="0"/>
              <a:pPr>
                <a:defRPr/>
              </a:pPr>
              <a:t>07.01.2010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1EF67FD-1248-4CE6-A54F-6741A78055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0A4029-0577-408B-A66F-709AFB84A2EB}" type="datetimeFigureOut">
              <a:rPr lang="ru-RU" smtClean="0"/>
              <a:pPr>
                <a:defRPr/>
              </a:pPr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ECD886-D6B3-4F50-ADA2-0EB3317737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99F65A-EBD1-4A9A-AFEF-3D4A63CFFBB5}" type="datetimeFigureOut">
              <a:rPr lang="ru-RU" smtClean="0"/>
              <a:pPr>
                <a:defRPr/>
              </a:pPr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39F444-B3B1-42DC-9602-6712B497E5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137546-D896-4DE1-89B1-930CF0233302}" type="datetimeFigureOut">
              <a:rPr lang="ru-RU" smtClean="0"/>
              <a:pPr>
                <a:defRPr/>
              </a:pPr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E4F8D6-CB3D-4FBF-9C86-C23CBA05F4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122E2C-97E8-4A8E-A7EB-72413940AB7D}" type="datetimeFigureOut">
              <a:rPr lang="ru-RU" smtClean="0"/>
              <a:pPr>
                <a:defRPr/>
              </a:pPr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EF51FD-9FB2-4D11-8F12-E7C482BBD2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45412F-F617-414F-8784-51AA91D76131}" type="datetimeFigureOut">
              <a:rPr lang="ru-RU" smtClean="0"/>
              <a:pPr>
                <a:defRPr/>
              </a:pPr>
              <a:t>07.01.2010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A900D3-EFEC-4511-A5E5-0292B3657F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B11722-1E34-4439-B063-AF3B5491CC88}" type="datetimeFigureOut">
              <a:rPr lang="ru-RU" smtClean="0"/>
              <a:pPr>
                <a:defRPr/>
              </a:pPr>
              <a:t>07.01.2010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9D5ED3-5890-4A1F-9C73-0659C3F0E1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E9FAF4-DA4D-4146-AAD9-C4D454792199}" type="datetimeFigureOut">
              <a:rPr lang="ru-RU" smtClean="0"/>
              <a:pPr>
                <a:defRPr/>
              </a:pPr>
              <a:t>07.01.2010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962DB7-650C-441D-A4A6-410B9F7D3D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45BBBD-8433-43D9-AA00-228E39D507E6}" type="datetimeFigureOut">
              <a:rPr lang="ru-RU" smtClean="0"/>
              <a:pPr>
                <a:defRPr/>
              </a:pPr>
              <a:t>07.01.2010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5BC75-3531-457A-8C8A-486D7ADB94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AF772693-1423-4319-926C-D3F4FB5BB99B}" type="datetimeFigureOut">
              <a:rPr lang="ru-RU" smtClean="0"/>
              <a:pPr>
                <a:defRPr/>
              </a:pPr>
              <a:t>07.01.2010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09F741-9F79-4BC2-9FD8-3A6CFF404B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16B678-16C5-4A25-83E0-4FAE06CD65C1}" type="datetimeFigureOut">
              <a:rPr lang="ru-RU" smtClean="0"/>
              <a:pPr>
                <a:defRPr/>
              </a:pPr>
              <a:t>07.01.2010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95DD05-3090-4CF6-A34B-3FEDDA4A57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C552D66-B570-4DCD-B327-5055105E3053}" type="datetimeFigureOut">
              <a:rPr lang="ru-RU" smtClean="0"/>
              <a:pPr>
                <a:defRPr/>
              </a:pPr>
              <a:t>07.01.2010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B3DF34-A4D2-4F96-BF5B-EB8D6738A4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lex\&#1056;&#1072;&#1073;&#1086;&#1095;&#1080;&#1081;%20&#1089;&#1090;&#1086;&#1083;\&#1055;&#1088;&#1080;&#1083;&#1086;&#1078;&#1077;&#1085;&#1080;&#1077;\vev1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lex\&#1056;&#1072;&#1073;&#1086;&#1095;&#1080;&#1081;%20&#1089;&#1090;&#1086;&#1083;\&#1055;&#1088;&#1080;&#1083;&#1086;&#1078;&#1077;&#1085;&#1080;&#1077;\deninoc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88913"/>
            <a:ext cx="9144000" cy="13826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accent1"/>
                </a:solidFill>
                <a:latin typeface="Comic Sans MS" pitchFamily="66" charset="0"/>
              </a:rPr>
              <a:t>«…Всё, что хотел сказать писатель, заключено в тексте» </a:t>
            </a:r>
            <a:r>
              <a:rPr lang="ru-RU" sz="3100" dirty="0" smtClean="0">
                <a:solidFill>
                  <a:schemeClr val="accent1"/>
                </a:solidFill>
                <a:latin typeface="Comic Sans MS" pitchFamily="66" charset="0"/>
              </a:rPr>
              <a:t>(</a:t>
            </a:r>
            <a:r>
              <a:rPr lang="ru-RU" sz="3100" dirty="0" err="1" smtClean="0">
                <a:solidFill>
                  <a:schemeClr val="accent1"/>
                </a:solidFill>
                <a:latin typeface="Comic Sans MS" pitchFamily="66" charset="0"/>
              </a:rPr>
              <a:t>И.Золотусский</a:t>
            </a:r>
            <a:r>
              <a:rPr lang="ru-RU" sz="3100" dirty="0" smtClean="0">
                <a:solidFill>
                  <a:schemeClr val="accent1"/>
                </a:solidFill>
                <a:latin typeface="Comic Sans MS" pitchFamily="66" charset="0"/>
              </a:rPr>
              <a:t>).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32" y="2071678"/>
            <a:ext cx="6715172" cy="3500462"/>
          </a:xfrm>
        </p:spPr>
        <p:txBody>
          <a:bodyPr>
            <a:normAutofit lnSpcReduction="10000"/>
          </a:bodyPr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Franklin Gothic Medium" pitchFamily="34" charset="0"/>
              </a:rPr>
              <a:t> Урок русского  языка (2 часа)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Franklin Gothic Medium" pitchFamily="34" charset="0"/>
              </a:rPr>
              <a:t>10 класс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sz="2400" dirty="0" smtClean="0">
              <a:latin typeface="Franklin Gothic Medium" pitchFamily="34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«Не то, что мните вы, природа…» (Ф.И.Тютчев)</a:t>
            </a:r>
            <a:endParaRPr lang="en-US" sz="2400" b="1" i="1" dirty="0" smtClean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Franklin Gothic Medium" pitchFamily="34" charset="0"/>
              </a:rPr>
              <a:t>Строение текста. Абзац.      </a:t>
            </a:r>
            <a:endParaRPr lang="en-US" sz="3200" b="1" i="1" dirty="0" smtClean="0">
              <a:solidFill>
                <a:srgbClr val="C00000"/>
              </a:solidFill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900" dirty="0" smtClean="0">
                <a:latin typeface="Franklin Gothic Medium" pitchFamily="34" charset="0"/>
              </a:rPr>
              <a:t>               </a:t>
            </a:r>
            <a:endParaRPr lang="en-US" sz="1900" dirty="0" smtClean="0"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900" dirty="0" smtClean="0">
                <a:latin typeface="Franklin Gothic Medium" pitchFamily="34" charset="0"/>
              </a:rPr>
              <a:t> </a:t>
            </a:r>
            <a:endParaRPr lang="en-US" sz="1900" dirty="0" smtClean="0"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900" dirty="0" smtClean="0">
                <a:latin typeface="Franklin Gothic Medium" pitchFamily="34" charset="0"/>
              </a:rPr>
              <a:t> Учитель русского языка</a:t>
            </a:r>
            <a:r>
              <a:rPr lang="en-US" sz="1900" dirty="0" smtClean="0">
                <a:latin typeface="Franklin Gothic Medium" pitchFamily="34" charset="0"/>
              </a:rPr>
              <a:t> </a:t>
            </a:r>
            <a:r>
              <a:rPr lang="ru-RU" sz="1900" dirty="0" smtClean="0">
                <a:latin typeface="Franklin Gothic Medium" pitchFamily="34" charset="0"/>
              </a:rPr>
              <a:t>и литературы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900" dirty="0" smtClean="0">
                <a:latin typeface="Franklin Gothic Medium" pitchFamily="34" charset="0"/>
              </a:rPr>
              <a:t>МОУ СОШ №10 города Костромы</a:t>
            </a:r>
          </a:p>
          <a:p>
            <a:pPr>
              <a:lnSpc>
                <a:spcPct val="80000"/>
              </a:lnSpc>
              <a:defRPr/>
            </a:pPr>
            <a:r>
              <a:rPr lang="ru-RU" sz="1900" dirty="0" smtClean="0">
                <a:latin typeface="Franklin Gothic Medium" pitchFamily="34" charset="0"/>
              </a:rPr>
              <a:t>Круглова Ольга Владимировна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900" dirty="0" smtClean="0">
                <a:latin typeface="Franklin Gothic Medium" pitchFamily="34" charset="0"/>
              </a:rPr>
              <a:t>       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2428892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Текст</a:t>
            </a:r>
            <a:br>
              <a:rPr lang="ru-RU" sz="3600" dirty="0" smtClean="0"/>
            </a:br>
            <a:endParaRPr lang="ru-RU" sz="3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85728"/>
            <a:ext cx="6143668" cy="6072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428604"/>
            <a:ext cx="785818" cy="5786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Б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З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А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Ц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Ы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(2)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428604"/>
            <a:ext cx="785818" cy="5857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И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О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Т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Е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Т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Ы</a:t>
            </a:r>
            <a:endParaRPr lang="ru-RU" b="1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3857620" y="1357298"/>
          <a:ext cx="3762380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4643438" y="21431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643438" y="35718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643438" y="507207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571480"/>
            <a:ext cx="2143140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тема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285860"/>
            <a:ext cx="1857388" cy="20717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Абзац </a:t>
            </a:r>
            <a:r>
              <a:rPr lang="ru-RU" dirty="0" smtClean="0"/>
              <a:t>- 1) отступ в начале строки, красная строка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571876"/>
            <a:ext cx="1857388" cy="17145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Абзац</a:t>
            </a:r>
            <a:r>
              <a:rPr lang="ru-RU" dirty="0" smtClean="0"/>
              <a:t> – 2) часть текста между двумя отступами.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8" grpId="0">
        <p:bldAsOne/>
      </p:bldGraphic>
      <p:bldP spid="12" grpId="0" animBg="1"/>
      <p:bldP spid="13" grpId="0" animBg="1"/>
      <p:bldP spid="13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Строение абзаца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2143116"/>
            <a:ext cx="414340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Абзацный зачин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3857628"/>
            <a:ext cx="5143536" cy="1628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Комментирующая  часть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              .             .             .              …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4643446"/>
            <a:ext cx="91440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4643446"/>
            <a:ext cx="91440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4643446"/>
            <a:ext cx="91440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4643446"/>
            <a:ext cx="91440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86248" y="28574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6072198" y="278605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76" y="428604"/>
            <a:ext cx="8135904" cy="100013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Речеведческий</a:t>
            </a:r>
            <a:r>
              <a:rPr lang="ru-RU" sz="3200" dirty="0" smtClean="0"/>
              <a:t> анализ текста</a:t>
            </a:r>
            <a:endParaRPr lang="ru-RU" sz="32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922713" y="1857364"/>
            <a:ext cx="4572000" cy="2529236"/>
          </a:xfrm>
        </p:spPr>
        <p:txBody>
          <a:bodyPr/>
          <a:lstStyle/>
          <a:p>
            <a:pPr algn="r"/>
            <a:r>
              <a:rPr lang="ru-RU" i="1" dirty="0" smtClean="0"/>
              <a:t>	Понимание есть повторение процесса творчества  в изменённом порядке.</a:t>
            </a:r>
          </a:p>
          <a:p>
            <a:r>
              <a:rPr lang="ru-RU" dirty="0" smtClean="0"/>
              <a:t>		А.А. </a:t>
            </a:r>
            <a:r>
              <a:rPr lang="ru-RU" dirty="0" err="1" smtClean="0"/>
              <a:t>Потебня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0364" y="214290"/>
            <a:ext cx="5929354" cy="2571768"/>
          </a:xfrm>
          <a:ln>
            <a:solidFill>
              <a:schemeClr val="tx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 smtClean="0"/>
              <a:t>НЕ ТО, ЧТО МНИТЕ ВЫ, ПРИРОДА:</a:t>
            </a:r>
            <a:br>
              <a:rPr lang="ru-RU" sz="2400" dirty="0" smtClean="0"/>
            </a:br>
            <a:r>
              <a:rPr lang="ru-RU" sz="2400" dirty="0" smtClean="0"/>
              <a:t>НЕ СЛЕПОК, НЕ БЕЗДУШНЫЙ ЛИК – </a:t>
            </a:r>
            <a:br>
              <a:rPr lang="ru-RU" sz="2400" dirty="0" smtClean="0"/>
            </a:br>
            <a:r>
              <a:rPr lang="ru-RU" sz="2400" dirty="0" smtClean="0"/>
              <a:t>В НЕЙ ЕСТЬ ДУША, В НЕЙ ЕСТЬ СВОБОДА,</a:t>
            </a:r>
            <a:br>
              <a:rPr lang="ru-RU" sz="2400" dirty="0" smtClean="0"/>
            </a:br>
            <a:r>
              <a:rPr lang="ru-RU" sz="2400" dirty="0" smtClean="0"/>
              <a:t>В НЕЙ ЕСТЬ ЛЮБОВЬ, В НЕЙ ЕСТЬ ЯЗЫК…</a:t>
            </a:r>
            <a:br>
              <a:rPr lang="ru-RU" sz="2400" dirty="0" smtClean="0"/>
            </a:br>
            <a:r>
              <a:rPr lang="ru-RU" sz="2400" dirty="0" smtClean="0"/>
              <a:t>		Ф. И.Тютчев</a:t>
            </a:r>
            <a:endParaRPr lang="ru-RU" sz="2400" dirty="0"/>
          </a:p>
        </p:txBody>
      </p:sp>
      <p:pic>
        <p:nvPicPr>
          <p:cNvPr id="5" name="Рисунок 4" descr="018a71ee05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2500330" cy="3356148"/>
          </a:xfrm>
          <a:prstGeom prst="rect">
            <a:avLst/>
          </a:prstGeom>
        </p:spPr>
      </p:pic>
      <p:pic>
        <p:nvPicPr>
          <p:cNvPr id="10" name="Рисунок 9" descr="IMG_3455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1941">
            <a:off x="321919" y="3879257"/>
            <a:ext cx="367695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vesna__konets_1870-h_300_500_998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2168">
            <a:off x="3834909" y="3016682"/>
            <a:ext cx="2616942" cy="350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0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3071810"/>
            <a:ext cx="2072064" cy="3548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35719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План анализа прочитанного текста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357166"/>
            <a:ext cx="5072098" cy="621510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Доказать, что данный отрывок из статьи </a:t>
            </a:r>
            <a:r>
              <a:rPr lang="ru-RU" sz="2000" dirty="0" err="1" smtClean="0">
                <a:solidFill>
                  <a:schemeClr val="tx1"/>
                </a:solidFill>
              </a:rPr>
              <a:t>К.Пигарева</a:t>
            </a:r>
            <a:r>
              <a:rPr lang="ru-RU" sz="2000" dirty="0" smtClean="0">
                <a:solidFill>
                  <a:schemeClr val="tx1"/>
                </a:solidFill>
              </a:rPr>
              <a:t> можно считать текстом.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Сопоставить тему и содержание текста, подобрать название.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Определить </a:t>
            </a:r>
            <a:r>
              <a:rPr lang="ru-RU" sz="2000" dirty="0" err="1" smtClean="0">
                <a:solidFill>
                  <a:schemeClr val="tx1"/>
                </a:solidFill>
              </a:rPr>
              <a:t>микротему</a:t>
            </a:r>
            <a:r>
              <a:rPr lang="ru-RU" sz="2000" dirty="0" smtClean="0">
                <a:solidFill>
                  <a:schemeClr val="tx1"/>
                </a:solidFill>
              </a:rPr>
              <a:t> каждого абзаца, объяснить логику выделения абзацев, проследить за развитием мысли автора.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Сделать выводы о строении абзацев, найти абзацные зачины и комментирующие части (на примере любого абзаца).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142852"/>
            <a:ext cx="521497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Фрагмент статьи является текстом, т.к. обладает стилевым единством, относительной законченностью и смысловой цельностью, в нём можно определить основную тему; предложения и абзацы связаны цепной связью. Отрывок можно озаглавить.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1714488"/>
            <a:ext cx="521497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/>
          </a:p>
          <a:p>
            <a:endParaRPr lang="ru-RU" sz="1600" dirty="0" smtClean="0"/>
          </a:p>
          <a:p>
            <a:pPr algn="ctr"/>
            <a:r>
              <a:rPr lang="ru-RU" sz="1600" dirty="0" smtClean="0"/>
              <a:t>Тютчев – «певец природы».</a:t>
            </a:r>
          </a:p>
          <a:p>
            <a:r>
              <a:rPr lang="ru-RU" sz="1600" dirty="0" smtClean="0"/>
              <a:t>В тексте развёртывается рассуждение о влиянии мировосприятия Тютчева (сознание «всеобщей одушевлённости природы») на его поэтику, на создание характерных </a:t>
            </a:r>
            <a:r>
              <a:rPr lang="ru-RU" sz="1600" dirty="0" err="1" smtClean="0"/>
              <a:t>тютчевских</a:t>
            </a:r>
            <a:r>
              <a:rPr lang="ru-RU" sz="1600" dirty="0" smtClean="0"/>
              <a:t> образов. (</a:t>
            </a:r>
            <a:r>
              <a:rPr lang="ru-RU" sz="1600" i="1" dirty="0" smtClean="0"/>
              <a:t>тема</a:t>
            </a:r>
            <a:r>
              <a:rPr lang="ru-RU" sz="1600" dirty="0" smtClean="0"/>
              <a:t>)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1714488"/>
            <a:ext cx="521497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u="sng" dirty="0" smtClean="0"/>
              <a:t>Содержание: тема + отношение автора к теме.</a:t>
            </a:r>
          </a:p>
          <a:p>
            <a:r>
              <a:rPr lang="ru-RU" sz="1600" dirty="0" smtClean="0"/>
              <a:t>Убеждённость автора статьи в том, что Тютчев, действительно, «певец природы», верящий в её таинственную жизнь и рисующий её как «некое одушевлённое целое».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142852"/>
            <a:ext cx="5214974" cy="442915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ru-RU" sz="1600" b="1" i="1" dirty="0" smtClean="0"/>
          </a:p>
          <a:p>
            <a:pPr marL="342900" indent="-342900">
              <a:buAutoNum type="arabicPeriod"/>
            </a:pPr>
            <a:r>
              <a:rPr lang="ru-RU" sz="1600" b="1" i="1" dirty="0" smtClean="0"/>
              <a:t>Поэтика Тютчева в сравнении с творчеством других поэтов</a:t>
            </a:r>
            <a:r>
              <a:rPr lang="ru-RU" sz="1600" dirty="0" smtClean="0"/>
              <a:t>. Сопоставление явления природы с душевным состоянием человека для Тютчева  не просто изобразительное средство, а художественный приём, вытекающий из самых глубин его мировосприятия.</a:t>
            </a:r>
          </a:p>
          <a:p>
            <a:pPr marL="342900" indent="-342900">
              <a:buAutoNum type="arabicPeriod"/>
            </a:pPr>
            <a:r>
              <a:rPr lang="ru-RU" sz="1600" b="1" i="1" dirty="0" smtClean="0"/>
              <a:t>Живое и непосредственное чувство природы</a:t>
            </a:r>
            <a:r>
              <a:rPr lang="ru-RU" sz="1600" dirty="0" smtClean="0"/>
              <a:t>. Тютчев во всех своих стихах рисует природу как некое одушевлённое целое.</a:t>
            </a:r>
          </a:p>
          <a:p>
            <a:pPr marL="342900" indent="-342900">
              <a:buAutoNum type="arabicPeriod"/>
            </a:pPr>
            <a:r>
              <a:rPr lang="ru-RU" sz="1600" b="1" i="1" dirty="0" smtClean="0"/>
              <a:t>Характерные </a:t>
            </a:r>
            <a:r>
              <a:rPr lang="ru-RU" sz="1600" b="1" i="1" dirty="0" err="1" smtClean="0"/>
              <a:t>тютчевские</a:t>
            </a:r>
            <a:r>
              <a:rPr lang="ru-RU" sz="1600" b="1" i="1" dirty="0" smtClean="0"/>
              <a:t> образы. </a:t>
            </a:r>
            <a:r>
              <a:rPr lang="ru-RU" sz="1600" dirty="0" smtClean="0"/>
              <a:t>Характерные </a:t>
            </a:r>
            <a:r>
              <a:rPr lang="ru-RU" sz="1600" dirty="0" err="1" smtClean="0"/>
              <a:t>тютчевские</a:t>
            </a:r>
            <a:r>
              <a:rPr lang="ru-RU" sz="1600" dirty="0" smtClean="0"/>
              <a:t> образы порождены  подобным  восприятием поэтом природы.</a:t>
            </a:r>
          </a:p>
          <a:p>
            <a:pPr marL="342900" indent="-342900">
              <a:buAutoNum type="arabicPeriod"/>
            </a:pPr>
            <a:r>
              <a:rPr lang="ru-RU" sz="1600" b="1" i="1" dirty="0" smtClean="0"/>
              <a:t>Тютчев – певец природы. </a:t>
            </a:r>
            <a:r>
              <a:rPr lang="ru-RU" sz="1600" dirty="0" smtClean="0"/>
              <a:t>Тютчев  в самых разных своих произведениях всегда предстаёт перед читателем как «певец природы».</a:t>
            </a:r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643446"/>
            <a:ext cx="5214974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Первые предложения всех абзацев являются абзацными зачинами, содержащими наиболее важное содержание каждой </a:t>
            </a:r>
            <a:r>
              <a:rPr lang="ru-RU" sz="1600" dirty="0" err="1" smtClean="0"/>
              <a:t>микротемы</a:t>
            </a:r>
            <a:r>
              <a:rPr lang="ru-RU" sz="1600" dirty="0" smtClean="0"/>
              <a:t>. Последующие предложения разъясняют, комментируют то, о чём говорится в первом предложении.</a:t>
            </a:r>
            <a:endParaRPr lang="ru-RU" sz="1600" dirty="0"/>
          </a:p>
        </p:txBody>
      </p:sp>
      <p:pic>
        <p:nvPicPr>
          <p:cNvPr id="16" name="Рисунок 15" descr="39ad055c2c4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2"/>
            <a:ext cx="3013792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gro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571876"/>
            <a:ext cx="4143404" cy="283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1246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142984"/>
            <a:ext cx="3236836" cy="4572032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642910" y="2928934"/>
            <a:ext cx="3357586" cy="2571768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Прочитайте выразительно стихотворение Ф.И.Тютчева (упр.539).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Найдите в нём характерные для Тютчева художественные приёмы.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14810" y="1142985"/>
            <a:ext cx="4714908" cy="2214578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СТРОФА </a:t>
            </a:r>
            <a:r>
              <a:rPr lang="ru-RU" sz="1800" dirty="0" smtClean="0"/>
              <a:t> - сочетание стихов, объединённых общей рифмовкой и представляющих ритмико-синтаксическое целое, резко отделённое от смежных </a:t>
            </a:r>
            <a:r>
              <a:rPr lang="ru-RU" sz="1800" dirty="0" err="1" smtClean="0"/>
              <a:t>стихосочетаний</a:t>
            </a:r>
            <a:r>
              <a:rPr lang="ru-RU" sz="1800" dirty="0" smtClean="0"/>
              <a:t> большой паузой… </a:t>
            </a:r>
            <a:r>
              <a:rPr lang="ru-RU" sz="1800" i="1" dirty="0" smtClean="0"/>
              <a:t>(Словарь литературоведческих терминов)</a:t>
            </a:r>
            <a:endParaRPr lang="ru-RU" sz="1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Ф.И.Тютчев «Весенняя гроза»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1000108"/>
            <a:ext cx="4572032" cy="53578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ОЛИЦЕТВОРЕНИЯ, МЕТАФОРЫ, МЕТАФОРИЧЕСКИЕ ЭПИТЕТЫ: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Первый гром грохочет, «</a:t>
            </a:r>
            <a:r>
              <a:rPr lang="ru-RU" dirty="0" err="1" smtClean="0">
                <a:solidFill>
                  <a:schemeClr val="bg1"/>
                </a:solidFill>
              </a:rPr>
              <a:t>резвяся</a:t>
            </a:r>
            <a:r>
              <a:rPr lang="ru-RU" dirty="0" smtClean="0">
                <a:solidFill>
                  <a:schemeClr val="bg1"/>
                </a:solidFill>
              </a:rPr>
              <a:t> и играя»;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«С горы бежит поток проворный»;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вторят громам «и гам лесной и шум нагорный».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«Раскаты молодые», «дождик брызнул, пыль летит»,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Повисли перлы дождевые,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солнце нити золотит.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Природа – одушевлённое целое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Справка: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Перлы – жемчужины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1000108"/>
            <a:ext cx="4572032" cy="557216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МИФОЛОГИЧЕСКИЕ ОБРАЗЫ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…ветреная Геба,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Кормя </a:t>
            </a:r>
            <a:r>
              <a:rPr lang="ru-RU" b="1" dirty="0" err="1" smtClean="0">
                <a:solidFill>
                  <a:schemeClr val="bg1"/>
                </a:solidFill>
              </a:rPr>
              <a:t>Зевесова</a:t>
            </a:r>
            <a:r>
              <a:rPr lang="ru-RU" b="1" dirty="0" smtClean="0">
                <a:solidFill>
                  <a:schemeClr val="bg1"/>
                </a:solidFill>
              </a:rPr>
              <a:t> орла,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Громокипящий кубок с неба,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Смеясь, не землю пролила.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Справка:</a:t>
            </a:r>
            <a:endParaRPr lang="ru-RU" i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Геба- </a:t>
            </a:r>
            <a:r>
              <a:rPr lang="ru-RU" dirty="0" smtClean="0">
                <a:solidFill>
                  <a:schemeClr val="bg1"/>
                </a:solidFill>
              </a:rPr>
              <a:t>греч. богиня юности, дочь Зевса и Геры. На горе Олимп </a:t>
            </a:r>
            <a:r>
              <a:rPr lang="ru-RU" i="1" dirty="0" smtClean="0">
                <a:solidFill>
                  <a:schemeClr val="bg1"/>
                </a:solidFill>
              </a:rPr>
              <a:t>прислуживает богам как виночерпий, </a:t>
            </a:r>
            <a:r>
              <a:rPr lang="ru-RU" dirty="0" smtClean="0">
                <a:solidFill>
                  <a:schemeClr val="bg1"/>
                </a:solidFill>
              </a:rPr>
              <a:t>подаёт амброзию и нектар.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Зевс </a:t>
            </a:r>
            <a:r>
              <a:rPr lang="ru-RU" dirty="0" smtClean="0">
                <a:solidFill>
                  <a:schemeClr val="bg1"/>
                </a:solidFill>
              </a:rPr>
              <a:t>– верховный бог греков, отец и царь всех богов, поселившихся вместе с ним на горе Олимп.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На Олимпе не бывает ни дождя, ни снега, ни бурь, высоко над ним раскинулось </a:t>
            </a:r>
            <a:r>
              <a:rPr lang="ru-RU" dirty="0" err="1" smtClean="0">
                <a:solidFill>
                  <a:schemeClr val="bg1"/>
                </a:solidFill>
              </a:rPr>
              <a:t>голубое</a:t>
            </a:r>
            <a:r>
              <a:rPr lang="ru-RU" dirty="0" smtClean="0">
                <a:solidFill>
                  <a:schemeClr val="bg1"/>
                </a:solidFill>
              </a:rPr>
              <a:t> бесконечное небо, сияет золотой свет.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868346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i="1" dirty="0" smtClean="0"/>
              <a:t>«Образы природы служат поэту для воплощения его дум о человеке…» </a:t>
            </a:r>
            <a:br>
              <a:rPr lang="ru-RU" sz="2800" i="1" dirty="0" smtClean="0"/>
            </a:br>
            <a:r>
              <a:rPr lang="ru-RU" sz="2200" i="1" dirty="0" smtClean="0"/>
              <a:t>(</a:t>
            </a:r>
            <a:r>
              <a:rPr lang="ru-RU" sz="2200" i="1" dirty="0" err="1" smtClean="0"/>
              <a:t>К.Пигарев</a:t>
            </a:r>
            <a:r>
              <a:rPr lang="ru-RU" sz="2200" i="1" dirty="0" smtClean="0"/>
              <a:t>)</a:t>
            </a:r>
            <a:endParaRPr lang="ru-RU" sz="2200" i="1" dirty="0"/>
          </a:p>
        </p:txBody>
      </p:sp>
      <p:pic>
        <p:nvPicPr>
          <p:cNvPr id="8" name="Рисунок 7" descr="lev_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071810"/>
            <a:ext cx="2714624" cy="3619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37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928670"/>
            <a:ext cx="4214842" cy="293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spirit_winter-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714752"/>
            <a:ext cx="2263013" cy="292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artlib_gallery-7673-b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00562" y="1214422"/>
            <a:ext cx="333043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86050" y="4429132"/>
            <a:ext cx="3357586" cy="1714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86050" y="4500570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Лишь жить в себе самом умей – </a:t>
            </a:r>
          </a:p>
          <a:p>
            <a:r>
              <a:rPr lang="ru-RU" sz="1600" dirty="0" smtClean="0"/>
              <a:t>Есть целый мир в душе твоей</a:t>
            </a:r>
          </a:p>
          <a:p>
            <a:r>
              <a:rPr lang="ru-RU" sz="1600" dirty="0" smtClean="0"/>
              <a:t>Таинственно-волшебных дум;</a:t>
            </a:r>
          </a:p>
          <a:p>
            <a:r>
              <a:rPr lang="ru-RU" sz="1600" dirty="0" smtClean="0"/>
              <a:t>Их оглушит наружный шум,</a:t>
            </a:r>
          </a:p>
          <a:p>
            <a:r>
              <a:rPr lang="ru-RU" sz="1600" dirty="0" smtClean="0"/>
              <a:t>Дневные разгонят лучи, -</a:t>
            </a:r>
          </a:p>
          <a:p>
            <a:r>
              <a:rPr lang="ru-RU" sz="1600" dirty="0" smtClean="0"/>
              <a:t>Внимай их пенью – и молчи!..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3857628"/>
            <a:ext cx="4143404" cy="557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«Как хорошо ты, о море ночное…»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«Святая ночь на небосклон взошла…»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6215082"/>
            <a:ext cx="321471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«Осенний вечер»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«Весенняя гроза»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01024" y="1357298"/>
            <a:ext cx="914400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/>
                </a:solidFill>
              </a:rPr>
              <a:t>Упр. 533, 536, 539 </a:t>
            </a:r>
            <a:endParaRPr lang="ru-RU" sz="16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81329"/>
            <a:ext cx="8715436" cy="1876234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Напишите небольшой текст из 3-4 абзацев, соблюдая правила построения абзаца. Устанавливайте логическую и грамматическую связь между предложениями и абзацами. Текст озаглавьте. (Упр. 298)</a:t>
            </a:r>
          </a:p>
          <a:p>
            <a:r>
              <a:rPr lang="ru-RU" sz="1800" dirty="0" smtClean="0"/>
              <a:t>Содержание текста: интерпретация одного из названных стихотворений Ф.И.Тютчева (тема, основная мысль, художественные приёмы, собственное отношение).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Абзац «углубляет предшествующую точку и открывает совершенно новый ход мысли» (Л.В.Щерба).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00438"/>
            <a:ext cx="8715436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5"/>
                </a:solidFill>
              </a:rPr>
              <a:t>Основные фразы абзаца (абзацные зачины) должны быть логически однородными, взаимно связанными и в совокупности своей составлять единое целое. Если в зачинах такого единства не получается, значит, абзацы построены неправильно или же неправильно определены их границы.</a:t>
            </a:r>
          </a:p>
          <a:p>
            <a:pPr algn="ctr"/>
            <a:r>
              <a:rPr lang="ru-RU" i="1" dirty="0" smtClean="0">
                <a:solidFill>
                  <a:schemeClr val="accent5"/>
                </a:solidFill>
              </a:rPr>
              <a:t>Началом абзаца не может служить предложение, имеющее второстепенное значение в последующем тексте или по содержанию мало с ним связанное.</a:t>
            </a:r>
            <a:endParaRPr lang="ru-RU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928670"/>
            <a:ext cx="3600450" cy="40005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6" y="1071547"/>
            <a:ext cx="4929222" cy="285751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1. Прочитать текст, определить его тему и </a:t>
            </a:r>
            <a:r>
              <a:rPr lang="ru-RU" sz="1600" dirty="0" err="1" smtClean="0"/>
              <a:t>микротемы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2. Выделить абзацы, найдя абзацные зачины, проследив логику развития мысли автора статьи.</a:t>
            </a:r>
          </a:p>
          <a:p>
            <a:r>
              <a:rPr lang="ru-RU" sz="1600" dirty="0" smtClean="0"/>
              <a:t>3.  Озаглавить текст.</a:t>
            </a:r>
          </a:p>
          <a:p>
            <a:r>
              <a:rPr lang="ru-RU" sz="1600" dirty="0" smtClean="0"/>
              <a:t>4. Переписать текст, делая отступы в начале абзацев, </a:t>
            </a:r>
            <a:r>
              <a:rPr lang="ru-RU" sz="1600" smtClean="0"/>
              <a:t>вставляя пропущенные буквы </a:t>
            </a:r>
            <a:r>
              <a:rPr lang="ru-RU" sz="1600" dirty="0" smtClean="0"/>
              <a:t>и знаки препинания.</a:t>
            </a:r>
          </a:p>
          <a:p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Самостоятельная работа</a:t>
            </a:r>
            <a:endParaRPr lang="ru-RU" sz="2400" dirty="0"/>
          </a:p>
        </p:txBody>
      </p:sp>
      <p:pic>
        <p:nvPicPr>
          <p:cNvPr id="9" name="Рисунок 8" descr="11135035_wesna-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643314"/>
            <a:ext cx="2571768" cy="30256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1472" y="5214950"/>
            <a:ext cx="5643602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«Читая их, чувствуешь весну, когда сам не знаешь, почему делается весело и легко на душе, как будто несколько лет свалилось  долой с плеч…» (Н.Некрасов о стихотворении Ф.Тютчева «Весенние воды»)</a:t>
            </a:r>
            <a:endParaRPr lang="ru-RU" sz="1600" dirty="0"/>
          </a:p>
        </p:txBody>
      </p:sp>
      <p:pic>
        <p:nvPicPr>
          <p:cNvPr id="8" name="vev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2214578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Обобщение и закрепление знаний о тексте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i="1" dirty="0" smtClean="0"/>
              <a:t>Проверка домашнего задания</a:t>
            </a:r>
            <a:endParaRPr lang="ru-RU" sz="28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14290"/>
            <a:ext cx="8715436" cy="2643206"/>
          </a:xfrm>
        </p:spPr>
        <p:txBody>
          <a:bodyPr lIns="45720" rIns="45720">
            <a:normAutofit fontScale="90000"/>
          </a:bodyPr>
          <a:lstStyle/>
          <a:p>
            <a:pPr algn="r" eaLnBrk="1" hangingPunct="1"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/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/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/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Процесс создания текста – это всегда творчество, одновременно и радостное, и мучительное…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Достигнутого торжества</a:t>
            </a:r>
            <a:b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игра и мука –</a:t>
            </a:r>
            <a:b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натянутая тетива</a:t>
            </a:r>
            <a:b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тугого лука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(Борис Пастернак)</a:t>
            </a:r>
            <a:r>
              <a:rPr lang="ru-RU" sz="2000" dirty="0" smtClean="0">
                <a:solidFill>
                  <a:srgbClr val="FFC000"/>
                </a:solidFill>
              </a:rPr>
              <a:t/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3900" dirty="0" smtClean="0">
                <a:solidFill>
                  <a:srgbClr val="FF6600"/>
                </a:solidFill>
              </a:rPr>
              <a:t/>
            </a:r>
            <a:br>
              <a:rPr lang="ru-RU" sz="3900" dirty="0" smtClean="0">
                <a:solidFill>
                  <a:srgbClr val="FF6600"/>
                </a:solidFill>
              </a:rPr>
            </a:br>
            <a:endParaRPr lang="ru-RU" sz="3900" dirty="0" smtClean="0">
              <a:solidFill>
                <a:srgbClr val="FF66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2928934"/>
            <a:ext cx="7929618" cy="3643316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Текст -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«словесная ткань»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(описательный оборот, перифраза).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Текст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smtClean="0"/>
              <a:t>- от латинского </a:t>
            </a:r>
            <a:r>
              <a:rPr lang="en-US" dirty="0" err="1" smtClean="0"/>
              <a:t>textum</a:t>
            </a:r>
            <a:r>
              <a:rPr lang="ru-RU" dirty="0" smtClean="0"/>
              <a:t> - </a:t>
            </a:r>
            <a:r>
              <a:rPr lang="en-US" dirty="0" smtClean="0"/>
              <a:t>”</a:t>
            </a:r>
            <a:r>
              <a:rPr lang="ru-RU" dirty="0" smtClean="0"/>
              <a:t>ткань, связь,</a:t>
            </a:r>
            <a:r>
              <a:rPr lang="en-US" dirty="0" smtClean="0"/>
              <a:t> </a:t>
            </a:r>
            <a:r>
              <a:rPr lang="ru-RU" dirty="0" smtClean="0"/>
              <a:t>соединение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</a:rPr>
              <a:t>Текст</a:t>
            </a:r>
            <a:r>
              <a:rPr lang="en-US" b="1" i="1" dirty="0" smtClean="0"/>
              <a:t> </a:t>
            </a:r>
            <a:r>
              <a:rPr lang="ru-RU" b="1" i="1" dirty="0" smtClean="0"/>
              <a:t>-</a:t>
            </a:r>
            <a:r>
              <a:rPr lang="en-US" b="1" i="1" dirty="0" smtClean="0"/>
              <a:t> </a:t>
            </a:r>
            <a:r>
              <a:rPr lang="ru-RU" b="1" i="1" dirty="0" smtClean="0"/>
              <a:t>это несколько предложений и абзацев, расположенных в определённой последовательности и связанных в целое темой и основной мыслью.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304801"/>
            <a:ext cx="8572560" cy="1123936"/>
          </a:xfrm>
        </p:spPr>
        <p:txBody>
          <a:bodyPr lIns="45720" rIns="45720">
            <a:normAutofit/>
          </a:bodyPr>
          <a:lstStyle/>
          <a:p>
            <a:pPr algn="ctr" eaLnBrk="1" hangingPunct="1">
              <a:defRPr/>
            </a:pPr>
            <a:r>
              <a:rPr lang="ru-RU" sz="3900" dirty="0" smtClean="0">
                <a:solidFill>
                  <a:srgbClr val="FF6600"/>
                </a:solidFill>
              </a:rPr>
              <a:t>Основные  признаки  текста: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214422"/>
            <a:ext cx="8501122" cy="514351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тематическое  и  композиционное  единство  всех  его  частей;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смысловая  цельность;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относительная  законченность;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наличие  грамматической  связи между  частями (цепная,  параллельная);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 smtClean="0"/>
              <a:t>стилевое  единство</a:t>
            </a:r>
            <a:r>
              <a:rPr lang="ru-RU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Текст</a:t>
            </a:r>
            <a:r>
              <a:rPr lang="ru-RU" sz="2800" dirty="0" smtClean="0"/>
              <a:t> имеет  или  может  иметь  заголовок.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Минимальная  единица  текста – </a:t>
            </a:r>
            <a:r>
              <a:rPr lang="ru-RU" sz="2800" i="1" dirty="0" smtClean="0"/>
              <a:t>предложение.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Текстом является и небольшой отрывок из произведения, если в нём есть перечисленные признаки текста (упр. 291)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3000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81518" cy="4525963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ПОЭТИЧЕСКИЕ ТЕКСТЫ</a:t>
            </a:r>
          </a:p>
          <a:p>
            <a:endParaRPr lang="ru-RU" sz="2400" dirty="0" smtClean="0"/>
          </a:p>
          <a:p>
            <a:pPr>
              <a:buNone/>
              <a:defRPr/>
            </a:pPr>
            <a:r>
              <a:rPr lang="ru-RU" sz="2400" dirty="0" smtClean="0"/>
              <a:t>Умом Россию не понять,</a:t>
            </a:r>
          </a:p>
          <a:p>
            <a:pPr>
              <a:buNone/>
              <a:defRPr/>
            </a:pPr>
            <a:r>
              <a:rPr lang="ru-RU" sz="2400" dirty="0" smtClean="0"/>
              <a:t>Аршином общим не измерить:</a:t>
            </a:r>
          </a:p>
          <a:p>
            <a:pPr>
              <a:buNone/>
              <a:defRPr/>
            </a:pPr>
            <a:r>
              <a:rPr lang="ru-RU" sz="2400" dirty="0" smtClean="0"/>
              <a:t>У ней особенная стать –</a:t>
            </a:r>
          </a:p>
          <a:p>
            <a:pPr>
              <a:buNone/>
              <a:defRPr/>
            </a:pPr>
            <a:r>
              <a:rPr lang="ru-RU" sz="2400" dirty="0" smtClean="0"/>
              <a:t>В Россию можно только верить.</a:t>
            </a:r>
          </a:p>
          <a:p>
            <a:pPr>
              <a:buNone/>
              <a:defRPr/>
            </a:pPr>
            <a:r>
              <a:rPr lang="ru-RU" sz="2400" dirty="0" smtClean="0"/>
              <a:t>							</a:t>
            </a:r>
            <a:r>
              <a:rPr lang="ru-RU" sz="2400" i="1" dirty="0" smtClean="0"/>
              <a:t>Ф.И.Тютчев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Текст может состоять из одного предложения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14282" y="1481328"/>
            <a:ext cx="4281518" cy="4525963"/>
          </a:xfrm>
          <a:ln>
            <a:solidFill>
              <a:schemeClr val="tx2">
                <a:lumMod val="9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ПОСЛОВИЦЫ</a:t>
            </a:r>
            <a:r>
              <a:rPr lang="ru-RU" sz="2400" dirty="0" smtClean="0"/>
              <a:t> – </a:t>
            </a:r>
            <a:r>
              <a:rPr lang="ru-RU" sz="2400" i="1" dirty="0" smtClean="0"/>
              <a:t>маленькие тексты</a:t>
            </a:r>
            <a:r>
              <a:rPr lang="ru-RU" sz="2400" dirty="0" smtClean="0"/>
              <a:t>, которые, как правило, несут самые мудрые народные мысли.</a:t>
            </a:r>
          </a:p>
          <a:p>
            <a:r>
              <a:rPr lang="ru-RU" sz="2400" dirty="0" smtClean="0"/>
              <a:t>В таком виде им  легче сохраниться в памяти поколений.</a:t>
            </a:r>
          </a:p>
          <a:p>
            <a:r>
              <a:rPr lang="ru-RU" sz="2000" i="1" dirty="0" smtClean="0">
                <a:solidFill>
                  <a:srgbClr val="FFFF00"/>
                </a:solidFill>
              </a:rPr>
              <a:t>Коня узнают по зубам, человека – по речам.</a:t>
            </a:r>
          </a:p>
          <a:p>
            <a:r>
              <a:rPr lang="ru-RU" sz="2000" i="1" dirty="0" smtClean="0">
                <a:solidFill>
                  <a:srgbClr val="FFFF00"/>
                </a:solidFill>
              </a:rPr>
              <a:t>Много звёзд – украшение неба, много знаний – украшение ума.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29420" cy="15112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«Однажды… человек захочет постичь искусство слова… Это счастливый человек».  </a:t>
            </a:r>
            <a:br>
              <a:rPr lang="ru-RU" sz="2800" dirty="0" smtClean="0"/>
            </a:br>
            <a:r>
              <a:rPr lang="ru-RU" sz="2800" dirty="0" smtClean="0"/>
              <a:t>		(</a:t>
            </a:r>
            <a:r>
              <a:rPr lang="ru-RU" sz="2200" dirty="0" smtClean="0"/>
              <a:t>Л.Васильева «Созвучья»)</a:t>
            </a:r>
            <a:endParaRPr lang="ru-RU" sz="2200" dirty="0"/>
          </a:p>
        </p:txBody>
      </p:sp>
      <p:pic>
        <p:nvPicPr>
          <p:cNvPr id="5" name="Содержимое 4" descr="tutchev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500306"/>
            <a:ext cx="3101452" cy="3792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0240"/>
            <a:ext cx="4286280" cy="4572032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«Конечно, самый трудный род поэтических произведений – это те произведения, в которых, по-видимому, нет никакого содержания, никакой мысли; это пейзаж в стихах, картинка, обозначенная двумя-тремя чертами» (Н.А.Некрасов).</a:t>
            </a:r>
            <a:endParaRPr lang="ru-RU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oifp1_cont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57356" y="1571612"/>
            <a:ext cx="7097712" cy="500066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428728" y="1428736"/>
            <a:ext cx="7572428" cy="521497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«Главное достоинство произведений </a:t>
            </a:r>
            <a:r>
              <a:rPr lang="ru-RU" sz="2400" b="1" u="sng" dirty="0" smtClean="0"/>
              <a:t>г.Ф.Т. </a:t>
            </a:r>
            <a:r>
              <a:rPr lang="ru-RU" sz="2400" b="1" dirty="0" smtClean="0"/>
              <a:t>заключается в живом, грациозном, пластически верном изображении </a:t>
            </a:r>
            <a:r>
              <a:rPr lang="ru-RU" sz="2400" b="1" u="sng" dirty="0" smtClean="0"/>
              <a:t>природы</a:t>
            </a:r>
            <a:r>
              <a:rPr lang="ru-RU" sz="2400" b="1" dirty="0" smtClean="0"/>
              <a:t>. </a:t>
            </a:r>
            <a:r>
              <a:rPr lang="ru-RU" sz="2400" b="1" u="sng" dirty="0" smtClean="0"/>
              <a:t>Он </a:t>
            </a:r>
            <a:r>
              <a:rPr lang="ru-RU" sz="2400" b="1" dirty="0" smtClean="0"/>
              <a:t>горячо любит </a:t>
            </a:r>
            <a:r>
              <a:rPr lang="ru-RU" sz="2400" b="1" u="sng" dirty="0" smtClean="0"/>
              <a:t>её</a:t>
            </a:r>
            <a:r>
              <a:rPr lang="ru-RU" sz="2400" b="1" dirty="0" smtClean="0"/>
              <a:t>, прекрасно понимает, </a:t>
            </a:r>
            <a:r>
              <a:rPr lang="ru-RU" sz="2400" b="1" u="sng" dirty="0" smtClean="0"/>
              <a:t>ему</a:t>
            </a:r>
            <a:r>
              <a:rPr lang="ru-RU" sz="2400" b="1" dirty="0" smtClean="0"/>
              <a:t> доступны самые тонкие, неуловимые черты и оттенки </a:t>
            </a:r>
            <a:r>
              <a:rPr lang="ru-RU" sz="2400" b="1" u="sng" dirty="0" smtClean="0"/>
              <a:t>её</a:t>
            </a:r>
            <a:r>
              <a:rPr lang="ru-RU" sz="2400" b="1" dirty="0" smtClean="0"/>
              <a:t>…» (Н.А.Некрасов)</a:t>
            </a:r>
          </a:p>
          <a:p>
            <a:endParaRPr lang="en-US" sz="2400" b="1" dirty="0" smtClean="0"/>
          </a:p>
          <a:p>
            <a:pPr lvl="1"/>
            <a:r>
              <a:rPr lang="ru-RU" sz="1800" b="1" i="1" dirty="0" smtClean="0">
                <a:solidFill>
                  <a:schemeClr val="tx1">
                    <a:lumMod val="95000"/>
                  </a:schemeClr>
                </a:solidFill>
              </a:rPr>
              <a:t>Способ – цепная связь; средство – личные местоимения.</a:t>
            </a:r>
            <a:endParaRPr lang="ru-RU" sz="18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44365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Способы и средства связи предложений в тексте</a:t>
            </a:r>
            <a:endParaRPr lang="ru-RU" sz="2800" dirty="0"/>
          </a:p>
        </p:txBody>
      </p:sp>
      <p:pic>
        <p:nvPicPr>
          <p:cNvPr id="6" name="Рисунок 5" descr="image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1928826" cy="237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denino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23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492919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Абзац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76" y="0"/>
            <a:ext cx="7772400" cy="1142984"/>
          </a:xfrm>
        </p:spPr>
        <p:txBody>
          <a:bodyPr/>
          <a:lstStyle/>
          <a:p>
            <a:r>
              <a:rPr lang="ru-RU" dirty="0" smtClean="0"/>
              <a:t>Содержание текста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29058" y="1071546"/>
            <a:ext cx="4572000" cy="14548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Заключённая в тексте информация – </a:t>
            </a:r>
            <a:r>
              <a:rPr lang="ru-RU" b="1" i="1" dirty="0" smtClean="0"/>
              <a:t>содержание</a:t>
            </a:r>
            <a:r>
              <a:rPr lang="ru-RU" dirty="0" smtClean="0"/>
              <a:t>, которое находит выражение в словесной форме.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857496"/>
            <a:ext cx="46434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Соотношение содержания текста и его темы: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14678" y="4786322"/>
            <a:ext cx="5286412" cy="164307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Отношение автора к теме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14876" y="5500702"/>
            <a:ext cx="2214578" cy="842962"/>
          </a:xfrm>
          <a:prstGeom prst="ellipse">
            <a:avLst/>
          </a:prstGeom>
          <a:solidFill>
            <a:srgbClr val="DEDE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4500570"/>
            <a:ext cx="257176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СОДЕРЖАНИЕ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72330" y="6215082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ТЕКСТА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214686"/>
            <a:ext cx="2071702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ТЕМА – то, что описывается в тексте, о чём развёртывается рассуждение, ведётся диалог и т.д.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3799</TotalTime>
  <Words>1274</Words>
  <Application>Microsoft Office PowerPoint</Application>
  <PresentationFormat>Экран (4:3)</PresentationFormat>
  <Paragraphs>201</Paragraphs>
  <Slides>19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«…Всё, что хотел сказать писатель, заключено в тексте» (И.Золотусский).</vt:lpstr>
      <vt:lpstr>Обобщение и закрепление знаний о тексте  Проверка домашнего задания</vt:lpstr>
      <vt:lpstr>    Процесс создания текста – это всегда творчество, одновременно и радостное, и мучительное…  Достигнутого торжества игра и мука – натянутая тетива тугого лука.  (Борис Пастернак)  </vt:lpstr>
      <vt:lpstr>Основные  признаки  текста:</vt:lpstr>
      <vt:lpstr>Текст может состоять из одного предложения</vt:lpstr>
      <vt:lpstr>«Однажды… человек захочет постичь искусство слова… Это счастливый человек».     (Л.Васильева «Созвучья»)</vt:lpstr>
      <vt:lpstr>Способы и средства связи предложений в тексте</vt:lpstr>
      <vt:lpstr>Абзац</vt:lpstr>
      <vt:lpstr>Содержание текста</vt:lpstr>
      <vt:lpstr> Текст </vt:lpstr>
      <vt:lpstr>Строение абзаца</vt:lpstr>
      <vt:lpstr>Речеведческий анализ текста</vt:lpstr>
      <vt:lpstr>НЕ ТО, ЧТО МНИТЕ ВЫ, ПРИРОДА: НЕ СЛЕПОК, НЕ БЕЗДУШНЫЙ ЛИК –  В НЕЙ ЕСТЬ ДУША, В НЕЙ ЕСТЬ СВОБОДА, В НЕЙ ЕСТЬ ЛЮБОВЬ, В НЕЙ ЕСТЬ ЯЗЫК…   Ф. И.Тютчев</vt:lpstr>
      <vt:lpstr>План анализа прочитанного текста</vt:lpstr>
      <vt:lpstr>Ф.И.Тютчев «Весенняя гроза»</vt:lpstr>
      <vt:lpstr>«Образы природы служат поэту для воплощения его дум о человеке…»  (К.Пигарев)</vt:lpstr>
      <vt:lpstr>Абзац «углубляет предшествующую точку и открывает совершенно новый ход мысли» (Л.В.Щерба).</vt:lpstr>
      <vt:lpstr>Самостоятельная работа</vt:lpstr>
      <vt:lpstr>Слайд 19</vt:lpstr>
    </vt:vector>
  </TitlesOfParts>
  <Company>МОУ СОШ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Родина-Россия.Имя нам-Россия</dc:title>
  <dc:creator>Круглов</dc:creator>
  <cp:lastModifiedBy>Александр</cp:lastModifiedBy>
  <cp:revision>98</cp:revision>
  <dcterms:created xsi:type="dcterms:W3CDTF">2008-05-14T05:00:37Z</dcterms:created>
  <dcterms:modified xsi:type="dcterms:W3CDTF">2010-01-07T11:48:54Z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