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strips dir="ru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Геометрическая прогрессия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>
                <a:latin typeface="a_LCDNovaObl" pitchFamily="34" charset="-52"/>
              </a:rPr>
              <a:t>Числовая последовательность </a:t>
            </a:r>
            <a:r>
              <a:rPr lang="en-US" dirty="0" smtClean="0">
                <a:solidFill>
                  <a:srgbClr val="0000CC"/>
                </a:solidFill>
              </a:rPr>
              <a:t>b</a:t>
            </a:r>
            <a:r>
              <a:rPr lang="en-US" baseline="-25000" dirty="0" smtClean="0">
                <a:solidFill>
                  <a:srgbClr val="0000CC"/>
                </a:solidFill>
              </a:rPr>
              <a:t>1</a:t>
            </a:r>
            <a:r>
              <a:rPr lang="en-US" dirty="0" smtClean="0">
                <a:solidFill>
                  <a:srgbClr val="0000CC"/>
                </a:solidFill>
              </a:rPr>
              <a:t>,b</a:t>
            </a:r>
            <a:r>
              <a:rPr lang="en-US" baseline="-25000" dirty="0" smtClean="0">
                <a:solidFill>
                  <a:srgbClr val="0000CC"/>
                </a:solidFill>
              </a:rPr>
              <a:t>2</a:t>
            </a:r>
            <a:r>
              <a:rPr lang="en-US" dirty="0" smtClean="0">
                <a:solidFill>
                  <a:srgbClr val="0000CC"/>
                </a:solidFill>
              </a:rPr>
              <a:t>,b</a:t>
            </a:r>
            <a:r>
              <a:rPr lang="en-US" baseline="-25000" dirty="0" smtClean="0">
                <a:solidFill>
                  <a:srgbClr val="0000CC"/>
                </a:solidFill>
              </a:rPr>
              <a:t>3</a:t>
            </a:r>
            <a:r>
              <a:rPr lang="en-US" dirty="0" smtClean="0">
                <a:solidFill>
                  <a:srgbClr val="0000CC"/>
                </a:solidFill>
              </a:rPr>
              <a:t>,…</a:t>
            </a:r>
            <a:r>
              <a:rPr lang="en-US" dirty="0" err="1" smtClean="0">
                <a:solidFill>
                  <a:srgbClr val="0000CC"/>
                </a:solidFill>
              </a:rPr>
              <a:t>b</a:t>
            </a:r>
            <a:r>
              <a:rPr lang="en-US" baseline="-25000" dirty="0" err="1" smtClean="0">
                <a:solidFill>
                  <a:srgbClr val="0000CC"/>
                </a:solidFill>
              </a:rPr>
              <a:t>n</a:t>
            </a:r>
            <a:r>
              <a:rPr lang="en-US" dirty="0" smtClean="0">
                <a:solidFill>
                  <a:srgbClr val="0000CC"/>
                </a:solidFill>
              </a:rPr>
              <a:t>,…</a:t>
            </a:r>
            <a:r>
              <a:rPr lang="en-US" baseline="-25000" dirty="0" smtClean="0"/>
              <a:t> </a:t>
            </a:r>
            <a:endParaRPr lang="ru-RU" baseline="-25000" dirty="0" smtClean="0"/>
          </a:p>
          <a:p>
            <a:pPr>
              <a:buFont typeface="Wingdings" pitchFamily="2" charset="2"/>
              <a:buNone/>
            </a:pPr>
            <a:r>
              <a:rPr lang="ru-RU" baseline="-25000" dirty="0" smtClean="0">
                <a:latin typeface="a_LCDNovaObl" pitchFamily="34" charset="-52"/>
              </a:rPr>
              <a:t>называется </a:t>
            </a:r>
            <a:r>
              <a:rPr lang="ru-RU" sz="4800" baseline="-25000" dirty="0" smtClean="0">
                <a:solidFill>
                  <a:srgbClr val="FF0000"/>
                </a:solidFill>
                <a:latin typeface="a_LCDNovaObl" pitchFamily="34" charset="-52"/>
              </a:rPr>
              <a:t>геометрической </a:t>
            </a:r>
            <a:r>
              <a:rPr lang="ru-RU" sz="4800" baseline="-25000" dirty="0" smtClean="0">
                <a:solidFill>
                  <a:srgbClr val="FF0000"/>
                </a:solidFill>
                <a:latin typeface="a_LCDNovaObl" pitchFamily="34" charset="-52"/>
              </a:rPr>
              <a:t>прогрессией</a:t>
            </a:r>
            <a:r>
              <a:rPr lang="ru-RU" sz="4800" baseline="-25000" dirty="0" smtClean="0">
                <a:latin typeface="a_LCDNovaObl" pitchFamily="34" charset="-52"/>
              </a:rPr>
              <a:t>,</a:t>
            </a:r>
            <a:r>
              <a:rPr lang="ru-RU" sz="4800" baseline="-25000" dirty="0" smtClean="0">
                <a:solidFill>
                  <a:srgbClr val="FF0000"/>
                </a:solidFill>
                <a:latin typeface="a_LCDNovaObl" pitchFamily="34" charset="-52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baseline="-25000" dirty="0" smtClean="0">
                <a:latin typeface="a_LCDNovaObl" pitchFamily="34" charset="-52"/>
              </a:rPr>
              <a:t>если  </a:t>
            </a: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a_LCDNovaObl" pitchFamily="34" charset="-52"/>
              </a:rPr>
              <a:t>для всех натуральных </a:t>
            </a:r>
            <a:r>
              <a:rPr lang="en-US" dirty="0" smtClean="0"/>
              <a:t>n</a:t>
            </a:r>
            <a:endParaRPr lang="ru-RU" dirty="0" smtClean="0">
              <a:latin typeface="a_LCDNovaObl" pitchFamily="34" charset="-52"/>
            </a:endParaRPr>
          </a:p>
          <a:p>
            <a:pPr>
              <a:buFont typeface="Wingdings" pitchFamily="2" charset="2"/>
              <a:buNone/>
            </a:pPr>
            <a:r>
              <a:rPr lang="ru-RU" dirty="0" smtClean="0">
                <a:latin typeface="a_LCDNovaObl" pitchFamily="34" charset="-52"/>
              </a:rPr>
              <a:t>                 выполняется равенство</a:t>
            </a:r>
          </a:p>
          <a:p>
            <a:pPr algn="ctr">
              <a:buFont typeface="Wingdings" pitchFamily="2" charset="2"/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b</a:t>
            </a:r>
            <a:r>
              <a:rPr lang="en-US" baseline="-25000" dirty="0" smtClean="0">
                <a:solidFill>
                  <a:srgbClr val="0000CC"/>
                </a:solidFill>
              </a:rPr>
              <a:t>n+1</a:t>
            </a:r>
            <a:r>
              <a:rPr lang="en-US" dirty="0" smtClean="0">
                <a:solidFill>
                  <a:srgbClr val="0000CC"/>
                </a:solidFill>
              </a:rPr>
              <a:t>= </a:t>
            </a:r>
            <a:r>
              <a:rPr lang="en-US" dirty="0" err="1" smtClean="0">
                <a:solidFill>
                  <a:srgbClr val="0000CC"/>
                </a:solidFill>
              </a:rPr>
              <a:t>b</a:t>
            </a:r>
            <a:r>
              <a:rPr lang="en-US" baseline="-25000" dirty="0" err="1" smtClean="0">
                <a:solidFill>
                  <a:srgbClr val="0000CC"/>
                </a:solidFill>
              </a:rPr>
              <a:t>n</a:t>
            </a:r>
            <a:r>
              <a:rPr lang="en-US" dirty="0" smtClean="0">
                <a:solidFill>
                  <a:srgbClr val="0000CC"/>
                </a:solidFill>
              </a:rPr>
              <a:t>* q</a:t>
            </a:r>
            <a:endParaRPr lang="ru-RU" dirty="0" smtClean="0">
              <a:latin typeface="a_LCDNovaObl" pitchFamily="34" charset="-52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Определение.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dirty="0" smtClean="0">
              <a:solidFill>
                <a:srgbClr val="0000CC"/>
              </a:solidFill>
            </a:endParaRPr>
          </a:p>
          <a:p>
            <a:pPr algn="ctr">
              <a:buNone/>
            </a:pPr>
            <a:r>
              <a:rPr lang="en-US" sz="4800" dirty="0" err="1" smtClean="0">
                <a:solidFill>
                  <a:srgbClr val="0000CC"/>
                </a:solidFill>
              </a:rPr>
              <a:t>b</a:t>
            </a:r>
            <a:r>
              <a:rPr lang="en-US" sz="4800" baseline="-25000" dirty="0" err="1" smtClean="0">
                <a:solidFill>
                  <a:srgbClr val="0000CC"/>
                </a:solidFill>
              </a:rPr>
              <a:t>n</a:t>
            </a:r>
            <a:r>
              <a:rPr lang="en-US" sz="4800" dirty="0" smtClean="0">
                <a:solidFill>
                  <a:srgbClr val="0000CC"/>
                </a:solidFill>
              </a:rPr>
              <a:t>= b</a:t>
            </a:r>
            <a:r>
              <a:rPr lang="en-US" sz="4800" baseline="-25000" dirty="0" smtClean="0">
                <a:solidFill>
                  <a:srgbClr val="0000CC"/>
                </a:solidFill>
              </a:rPr>
              <a:t>1</a:t>
            </a:r>
            <a:r>
              <a:rPr lang="en-US" sz="4800" dirty="0" smtClean="0">
                <a:solidFill>
                  <a:srgbClr val="0000CC"/>
                </a:solidFill>
              </a:rPr>
              <a:t>* </a:t>
            </a:r>
            <a:r>
              <a:rPr lang="en-US" sz="4800" dirty="0" smtClean="0">
                <a:solidFill>
                  <a:srgbClr val="0000CC"/>
                </a:solidFill>
              </a:rPr>
              <a:t>q</a:t>
            </a:r>
            <a:r>
              <a:rPr lang="en-US" sz="4800" baseline="30000" dirty="0" smtClean="0">
                <a:solidFill>
                  <a:srgbClr val="0000CC"/>
                </a:solidFill>
              </a:rPr>
              <a:t>n-1</a:t>
            </a:r>
            <a:r>
              <a:rPr lang="ru-RU" sz="4800" dirty="0" smtClean="0"/>
              <a:t>,</a:t>
            </a:r>
          </a:p>
          <a:p>
            <a:pPr algn="ctr">
              <a:buNone/>
            </a:pPr>
            <a:r>
              <a:rPr lang="en-US" sz="3600" dirty="0" smtClean="0"/>
              <a:t>q</a:t>
            </a:r>
            <a:r>
              <a:rPr lang="ru-RU" sz="3600" dirty="0" smtClean="0"/>
              <a:t> - знаменатель</a:t>
            </a:r>
            <a:r>
              <a:rPr lang="ru-RU" sz="3600" dirty="0" smtClean="0"/>
              <a:t> геометрической прогрессии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Формула </a:t>
            </a:r>
            <a:r>
              <a:rPr lang="en-US" dirty="0" smtClean="0"/>
              <a:t>n</a:t>
            </a:r>
            <a:r>
              <a:rPr lang="ru-RU" dirty="0" smtClean="0"/>
              <a:t>-го члена </a:t>
            </a:r>
            <a:br>
              <a:rPr lang="ru-RU" dirty="0" smtClean="0"/>
            </a:br>
            <a:r>
              <a:rPr lang="ru-RU" baseline="-25000" dirty="0" smtClean="0">
                <a:solidFill>
                  <a:srgbClr val="FF0000"/>
                </a:solidFill>
              </a:rPr>
              <a:t>геометрической </a:t>
            </a:r>
            <a:r>
              <a:rPr lang="ru-RU" baseline="-25000" dirty="0" smtClean="0">
                <a:solidFill>
                  <a:srgbClr val="FF0000"/>
                </a:solidFill>
              </a:rPr>
              <a:t>прогрессии</a:t>
            </a:r>
            <a:r>
              <a:rPr lang="ru-RU" baseline="-25000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1)Найти седьмой </a:t>
            </a:r>
            <a:r>
              <a:rPr lang="ru-RU" dirty="0" smtClean="0"/>
              <a:t>член геометрической прогрессии, если </a:t>
            </a:r>
            <a:r>
              <a:rPr lang="en-US" dirty="0" smtClean="0"/>
              <a:t>b</a:t>
            </a:r>
            <a:r>
              <a:rPr lang="ru-RU" baseline="-25000" dirty="0" smtClean="0"/>
              <a:t>1</a:t>
            </a:r>
            <a:r>
              <a:rPr lang="ru-RU" dirty="0" smtClean="0"/>
              <a:t>=3; </a:t>
            </a:r>
            <a:r>
              <a:rPr lang="en-US" dirty="0" smtClean="0"/>
              <a:t>q</a:t>
            </a:r>
            <a:r>
              <a:rPr lang="ru-RU" dirty="0" smtClean="0"/>
              <a:t>=2.</a:t>
            </a:r>
          </a:p>
          <a:p>
            <a:pPr marL="514350" indent="-514350">
              <a:buNone/>
            </a:pPr>
            <a:r>
              <a:rPr lang="ru-RU" dirty="0" smtClean="0"/>
              <a:t>Решение:</a:t>
            </a:r>
          </a:p>
          <a:p>
            <a:pPr marL="514350" indent="-514350">
              <a:buNone/>
            </a:pPr>
            <a:r>
              <a:rPr lang="en-US" dirty="0" err="1" smtClean="0">
                <a:solidFill>
                  <a:srgbClr val="0000CC"/>
                </a:solidFill>
              </a:rPr>
              <a:t>b</a:t>
            </a:r>
            <a:r>
              <a:rPr lang="en-US" baseline="-25000" dirty="0" err="1" smtClean="0">
                <a:solidFill>
                  <a:srgbClr val="0000CC"/>
                </a:solidFill>
              </a:rPr>
              <a:t>n</a:t>
            </a:r>
            <a:r>
              <a:rPr lang="en-US" dirty="0" smtClean="0">
                <a:solidFill>
                  <a:srgbClr val="0000CC"/>
                </a:solidFill>
              </a:rPr>
              <a:t>= b</a:t>
            </a:r>
            <a:r>
              <a:rPr lang="en-US" baseline="-25000" dirty="0" smtClean="0">
                <a:solidFill>
                  <a:srgbClr val="0000CC"/>
                </a:solidFill>
              </a:rPr>
              <a:t>1</a:t>
            </a:r>
            <a:r>
              <a:rPr lang="en-US" dirty="0" smtClean="0">
                <a:solidFill>
                  <a:srgbClr val="0000CC"/>
                </a:solidFill>
              </a:rPr>
              <a:t>* </a:t>
            </a:r>
            <a:r>
              <a:rPr lang="en-US" dirty="0" smtClean="0">
                <a:solidFill>
                  <a:srgbClr val="0000CC"/>
                </a:solidFill>
              </a:rPr>
              <a:t>q</a:t>
            </a:r>
            <a:r>
              <a:rPr lang="en-US" baseline="30000" dirty="0" smtClean="0">
                <a:solidFill>
                  <a:srgbClr val="0000CC"/>
                </a:solidFill>
              </a:rPr>
              <a:t>n-1</a:t>
            </a:r>
            <a:r>
              <a:rPr lang="ru-RU" baseline="30000" dirty="0" smtClean="0">
                <a:solidFill>
                  <a:srgbClr val="0000CC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/>
              <a:t>b</a:t>
            </a:r>
            <a:r>
              <a:rPr lang="ru-RU" baseline="-25000" dirty="0" smtClean="0"/>
              <a:t>7</a:t>
            </a:r>
            <a:r>
              <a:rPr lang="en-US" dirty="0" smtClean="0"/>
              <a:t>= </a:t>
            </a:r>
            <a:r>
              <a:rPr lang="ru-RU" dirty="0" smtClean="0"/>
              <a:t>3</a:t>
            </a:r>
            <a:r>
              <a:rPr lang="en-US" dirty="0" smtClean="0"/>
              <a:t>* </a:t>
            </a:r>
            <a:r>
              <a:rPr lang="ru-RU" dirty="0" smtClean="0"/>
              <a:t>2</a:t>
            </a:r>
            <a:r>
              <a:rPr lang="ru-RU" baseline="30000" dirty="0" smtClean="0"/>
              <a:t>7</a:t>
            </a:r>
            <a:r>
              <a:rPr lang="en-US" baseline="30000" dirty="0" smtClean="0"/>
              <a:t>-1</a:t>
            </a:r>
            <a:endParaRPr lang="ru-RU" baseline="30000" dirty="0" smtClean="0"/>
          </a:p>
          <a:p>
            <a:pPr marL="514350" indent="-514350">
              <a:buNone/>
            </a:pPr>
            <a:r>
              <a:rPr lang="en-US" dirty="0" smtClean="0"/>
              <a:t>b</a:t>
            </a:r>
            <a:r>
              <a:rPr lang="ru-RU" baseline="-25000" dirty="0" smtClean="0"/>
              <a:t>7</a:t>
            </a:r>
            <a:r>
              <a:rPr lang="en-US" dirty="0" smtClean="0"/>
              <a:t>=</a:t>
            </a:r>
            <a:r>
              <a:rPr lang="ru-RU" dirty="0" smtClean="0"/>
              <a:t>192</a:t>
            </a:r>
          </a:p>
          <a:p>
            <a:pPr marL="514350" indent="-514350">
              <a:buNone/>
            </a:pPr>
            <a:r>
              <a:rPr lang="ru-RU" dirty="0" smtClean="0"/>
              <a:t>Ответ: 192.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3579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2)</a:t>
            </a:r>
            <a:r>
              <a:rPr lang="ru-RU" dirty="0" smtClean="0"/>
              <a:t> Найти номер подчеркнутого члена геометрической прогрессии:</a:t>
            </a:r>
          </a:p>
          <a:p>
            <a:pPr>
              <a:buNone/>
            </a:pPr>
            <a:r>
              <a:rPr lang="ru-RU" dirty="0" smtClean="0"/>
              <a:t>2; 6; </a:t>
            </a:r>
            <a:r>
              <a:rPr lang="ru-RU" dirty="0" smtClean="0"/>
              <a:t>…; </a:t>
            </a:r>
            <a:r>
              <a:rPr lang="ru-RU" u="sng" dirty="0" smtClean="0"/>
              <a:t>162</a:t>
            </a:r>
            <a:r>
              <a:rPr lang="ru-RU" dirty="0" smtClean="0"/>
              <a:t>; …</a:t>
            </a:r>
          </a:p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en-US" dirty="0" smtClean="0"/>
              <a:t>=2</a:t>
            </a:r>
            <a:r>
              <a:rPr lang="ru-RU" dirty="0" smtClean="0"/>
              <a:t>; </a:t>
            </a:r>
            <a:r>
              <a:rPr lang="en-US" dirty="0" smtClean="0"/>
              <a:t>q=</a:t>
            </a:r>
            <a:r>
              <a:rPr lang="ru-RU" dirty="0" smtClean="0"/>
              <a:t>6:2=3;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=162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err="1" smtClean="0">
                <a:solidFill>
                  <a:srgbClr val="0000CC"/>
                </a:solidFill>
              </a:rPr>
              <a:t>b</a:t>
            </a:r>
            <a:r>
              <a:rPr lang="en-US" baseline="-25000" dirty="0" err="1" smtClean="0">
                <a:solidFill>
                  <a:srgbClr val="0000CC"/>
                </a:solidFill>
              </a:rPr>
              <a:t>n</a:t>
            </a:r>
            <a:r>
              <a:rPr lang="en-US" dirty="0" smtClean="0">
                <a:solidFill>
                  <a:srgbClr val="0000CC"/>
                </a:solidFill>
              </a:rPr>
              <a:t>= b</a:t>
            </a:r>
            <a:r>
              <a:rPr lang="en-US" baseline="-25000" dirty="0" smtClean="0">
                <a:solidFill>
                  <a:srgbClr val="0000CC"/>
                </a:solidFill>
              </a:rPr>
              <a:t>1</a:t>
            </a:r>
            <a:r>
              <a:rPr lang="en-US" dirty="0" smtClean="0">
                <a:solidFill>
                  <a:srgbClr val="0000CC"/>
                </a:solidFill>
              </a:rPr>
              <a:t>* </a:t>
            </a:r>
            <a:r>
              <a:rPr lang="en-US" dirty="0" smtClean="0">
                <a:solidFill>
                  <a:srgbClr val="0000CC"/>
                </a:solidFill>
              </a:rPr>
              <a:t>q</a:t>
            </a:r>
            <a:r>
              <a:rPr lang="en-US" baseline="30000" dirty="0" smtClean="0">
                <a:solidFill>
                  <a:srgbClr val="0000CC"/>
                </a:solidFill>
              </a:rPr>
              <a:t>n-1</a:t>
            </a:r>
            <a:endParaRPr lang="ru-RU" baseline="30000" dirty="0" smtClean="0">
              <a:solidFill>
                <a:srgbClr val="0000CC"/>
              </a:solidFill>
            </a:endParaRPr>
          </a:p>
          <a:p>
            <a:pPr>
              <a:buNone/>
            </a:pPr>
            <a:r>
              <a:rPr lang="ru-RU" dirty="0" smtClean="0"/>
              <a:t>162=2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smtClean="0"/>
              <a:t>* </a:t>
            </a:r>
            <a:r>
              <a:rPr lang="ru-RU" dirty="0" smtClean="0"/>
              <a:t>3</a:t>
            </a:r>
            <a:r>
              <a:rPr lang="en-US" baseline="30000" dirty="0" smtClean="0"/>
              <a:t>n-1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81=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ru-RU" dirty="0" smtClean="0"/>
              <a:t>3</a:t>
            </a:r>
            <a:r>
              <a:rPr lang="en-US" baseline="30000" dirty="0" smtClean="0"/>
              <a:t>n-1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</a:t>
            </a:r>
            <a:r>
              <a:rPr lang="ru-RU" baseline="30000" dirty="0" smtClean="0"/>
              <a:t>4</a:t>
            </a:r>
            <a:r>
              <a:rPr lang="ru-RU" dirty="0" smtClean="0"/>
              <a:t>=</a:t>
            </a:r>
            <a:r>
              <a:rPr lang="ru-RU" dirty="0" smtClean="0"/>
              <a:t> </a:t>
            </a:r>
            <a:r>
              <a:rPr lang="ru-RU" dirty="0" smtClean="0"/>
              <a:t>3</a:t>
            </a:r>
            <a:r>
              <a:rPr lang="en-US" baseline="30000" dirty="0" smtClean="0"/>
              <a:t>n-1</a:t>
            </a:r>
            <a:endParaRPr lang="ru-RU" baseline="30000" dirty="0" smtClean="0"/>
          </a:p>
          <a:p>
            <a:pPr>
              <a:buNone/>
            </a:pPr>
            <a:r>
              <a:rPr lang="en-US" dirty="0" smtClean="0"/>
              <a:t>n-1=4</a:t>
            </a:r>
          </a:p>
          <a:p>
            <a:pPr>
              <a:buNone/>
            </a:pPr>
            <a:r>
              <a:rPr lang="en-US" dirty="0" smtClean="0"/>
              <a:t>n=5</a:t>
            </a:r>
            <a:r>
              <a:rPr lang="ru-RU" dirty="0" smtClean="0"/>
              <a:t>. Ответ:</a:t>
            </a:r>
            <a:r>
              <a:rPr lang="en-US" dirty="0" smtClean="0"/>
              <a:t> </a:t>
            </a:r>
            <a:r>
              <a:rPr lang="en-US" dirty="0" smtClean="0"/>
              <a:t>n=5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3) Найти знаменатель геометрической прогрессии, если </a:t>
            </a:r>
            <a:r>
              <a:rPr lang="en-US" dirty="0" smtClean="0"/>
              <a:t>b</a:t>
            </a:r>
            <a:r>
              <a:rPr lang="ru-RU" baseline="-25000" dirty="0" smtClean="0"/>
              <a:t>10</a:t>
            </a:r>
            <a:r>
              <a:rPr lang="ru-RU" dirty="0" smtClean="0"/>
              <a:t> </a:t>
            </a:r>
            <a:r>
              <a:rPr lang="ru-RU" dirty="0" smtClean="0"/>
              <a:t>=2; </a:t>
            </a:r>
            <a:r>
              <a:rPr lang="en-US" dirty="0" smtClean="0"/>
              <a:t>b</a:t>
            </a:r>
            <a:r>
              <a:rPr lang="ru-RU" baseline="-25000" dirty="0" smtClean="0"/>
              <a:t>8</a:t>
            </a:r>
            <a:r>
              <a:rPr lang="ru-RU" dirty="0" smtClean="0"/>
              <a:t>=32.</a:t>
            </a:r>
          </a:p>
          <a:p>
            <a:pPr>
              <a:buNone/>
            </a:pPr>
            <a:r>
              <a:rPr lang="ru-RU" dirty="0" smtClean="0"/>
              <a:t>Решение:</a:t>
            </a:r>
          </a:p>
          <a:p>
            <a:pPr>
              <a:buNone/>
            </a:pPr>
            <a:r>
              <a:rPr lang="en-US" dirty="0" err="1" smtClean="0">
                <a:solidFill>
                  <a:srgbClr val="006EC0"/>
                </a:solidFill>
              </a:rPr>
              <a:t>q</a:t>
            </a:r>
            <a:r>
              <a:rPr lang="en-US" baseline="30000" dirty="0" err="1" smtClean="0">
                <a:solidFill>
                  <a:srgbClr val="006EC0"/>
                </a:solidFill>
              </a:rPr>
              <a:t>m</a:t>
            </a:r>
            <a:r>
              <a:rPr lang="en-US" baseline="30000" dirty="0" smtClean="0">
                <a:solidFill>
                  <a:srgbClr val="006EC0"/>
                </a:solidFill>
              </a:rPr>
              <a:t>-n</a:t>
            </a:r>
            <a:r>
              <a:rPr lang="en-US" dirty="0" smtClean="0">
                <a:solidFill>
                  <a:srgbClr val="006EC0"/>
                </a:solidFill>
              </a:rPr>
              <a:t>=</a:t>
            </a:r>
            <a:r>
              <a:rPr lang="en-US" dirty="0" err="1" smtClean="0">
                <a:solidFill>
                  <a:srgbClr val="006EC0"/>
                </a:solidFill>
              </a:rPr>
              <a:t>b</a:t>
            </a:r>
            <a:r>
              <a:rPr lang="en-US" baseline="30000" dirty="0" err="1" smtClean="0">
                <a:solidFill>
                  <a:srgbClr val="006EC0"/>
                </a:solidFill>
              </a:rPr>
              <a:t>m</a:t>
            </a:r>
            <a:r>
              <a:rPr lang="en-US" dirty="0" smtClean="0">
                <a:solidFill>
                  <a:srgbClr val="006EC0"/>
                </a:solidFill>
              </a:rPr>
              <a:t>/</a:t>
            </a:r>
            <a:r>
              <a:rPr lang="en-US" dirty="0" err="1" smtClean="0">
                <a:solidFill>
                  <a:srgbClr val="006EC0"/>
                </a:solidFill>
              </a:rPr>
              <a:t>b</a:t>
            </a:r>
            <a:r>
              <a:rPr lang="en-US" baseline="30000" dirty="0" err="1" smtClean="0">
                <a:solidFill>
                  <a:srgbClr val="006EC0"/>
                </a:solidFill>
              </a:rPr>
              <a:t>n</a:t>
            </a:r>
            <a:endParaRPr lang="en-US" baseline="30000" dirty="0" smtClean="0">
              <a:solidFill>
                <a:srgbClr val="006EC0"/>
              </a:solidFill>
            </a:endParaRPr>
          </a:p>
          <a:p>
            <a:pPr>
              <a:buNone/>
            </a:pPr>
            <a:r>
              <a:rPr lang="en-US" dirty="0" smtClean="0"/>
              <a:t>q</a:t>
            </a:r>
            <a:r>
              <a:rPr lang="en-US" baseline="30000" dirty="0" smtClean="0"/>
              <a:t>10-8</a:t>
            </a:r>
            <a:r>
              <a:rPr lang="en-US" dirty="0" smtClean="0"/>
              <a:t>=b</a:t>
            </a:r>
            <a:r>
              <a:rPr lang="en-US" baseline="30000" dirty="0" smtClean="0"/>
              <a:t>10</a:t>
            </a:r>
            <a:r>
              <a:rPr lang="en-US" dirty="0" smtClean="0"/>
              <a:t>/b</a:t>
            </a:r>
            <a:r>
              <a:rPr lang="en-US" baseline="30000" dirty="0" smtClean="0"/>
              <a:t>8</a:t>
            </a:r>
            <a:endParaRPr lang="en-US" baseline="30000" dirty="0" smtClean="0"/>
          </a:p>
          <a:p>
            <a:pPr>
              <a:buNone/>
            </a:pPr>
            <a:r>
              <a:rPr lang="en-US" dirty="0" smtClean="0"/>
              <a:t>q</a:t>
            </a:r>
            <a:r>
              <a:rPr lang="en-US" baseline="30000" dirty="0" smtClean="0"/>
              <a:t>2</a:t>
            </a:r>
            <a:r>
              <a:rPr lang="en-US" dirty="0" smtClean="0"/>
              <a:t>=2/32=1/16</a:t>
            </a:r>
          </a:p>
          <a:p>
            <a:pPr>
              <a:buNone/>
            </a:pPr>
            <a:r>
              <a:rPr lang="en-US" dirty="0" smtClean="0"/>
              <a:t>q=±1/4</a:t>
            </a:r>
          </a:p>
          <a:p>
            <a:pPr>
              <a:buNone/>
            </a:pPr>
            <a:r>
              <a:rPr lang="ru-RU" dirty="0" smtClean="0"/>
              <a:t>Ответ:</a:t>
            </a:r>
            <a:r>
              <a:rPr lang="en-US" dirty="0" smtClean="0"/>
              <a:t>q=±1/4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</TotalTime>
  <Words>157</Words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Геометрическая прогрессия</vt:lpstr>
      <vt:lpstr>Определение.</vt:lpstr>
      <vt:lpstr>Формула n-го члена  геометрической прогрессии.</vt:lpstr>
      <vt:lpstr>Примеры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Геометрическая прогрессия</dc:title>
  <cp:lastModifiedBy>роман</cp:lastModifiedBy>
  <cp:revision>6</cp:revision>
  <dcterms:modified xsi:type="dcterms:W3CDTF">2009-12-29T06:59:42Z</dcterms:modified>
</cp:coreProperties>
</file>