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6" r:id="rId3"/>
    <p:sldId id="262" r:id="rId4"/>
    <p:sldId id="257" r:id="rId5"/>
    <p:sldId id="258" r:id="rId6"/>
    <p:sldId id="271" r:id="rId7"/>
    <p:sldId id="279" r:id="rId8"/>
    <p:sldId id="280" r:id="rId9"/>
    <p:sldId id="281" r:id="rId10"/>
    <p:sldId id="282" r:id="rId11"/>
    <p:sldId id="283" r:id="rId12"/>
    <p:sldId id="284" r:id="rId13"/>
    <p:sldId id="286" r:id="rId14"/>
    <p:sldId id="287" r:id="rId15"/>
    <p:sldId id="288" r:id="rId16"/>
    <p:sldId id="289" r:id="rId17"/>
    <p:sldId id="292" r:id="rId18"/>
    <p:sldId id="290" r:id="rId19"/>
    <p:sldId id="291" r:id="rId20"/>
    <p:sldId id="276" r:id="rId21"/>
    <p:sldId id="261" r:id="rId22"/>
    <p:sldId id="294" r:id="rId23"/>
    <p:sldId id="263" r:id="rId24"/>
    <p:sldId id="275" r:id="rId25"/>
    <p:sldId id="264" r:id="rId26"/>
    <p:sldId id="267" r:id="rId27"/>
    <p:sldId id="293" r:id="rId28"/>
    <p:sldId id="273" r:id="rId29"/>
    <p:sldId id="270" r:id="rId30"/>
    <p:sldId id="278" r:id="rId31"/>
    <p:sldId id="277" r:id="rId32"/>
    <p:sldId id="29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A238-5A9C-4070-8094-1E44E907FAF7}" type="datetimeFigureOut">
              <a:rPr lang="ru-RU" smtClean="0"/>
              <a:pPr/>
              <a:t>19.03.2010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C2D21-FF9F-499F-82A8-01F64284D4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5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6" Type="http://schemas.openxmlformats.org/officeDocument/2006/relationships/slide" Target="slide3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Презентация</a:t>
            </a:r>
            <a:br>
              <a:rPr lang="ru-RU" sz="3600" dirty="0" smtClean="0"/>
            </a:br>
            <a:r>
              <a:rPr lang="ru-RU" sz="3600" dirty="0" smtClean="0"/>
              <a:t> к уроку-исследованию</a:t>
            </a:r>
            <a:br>
              <a:rPr lang="ru-RU" sz="3600" dirty="0" smtClean="0"/>
            </a:br>
            <a:r>
              <a:rPr lang="ru-RU" sz="3600" dirty="0" smtClean="0"/>
              <a:t> в форме деловой игры.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dirty="0" smtClean="0"/>
              <a:t>Тема: «Песок и глина»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Автор: Волкова Елена Валерьевна</a:t>
            </a:r>
          </a:p>
          <a:p>
            <a:pPr>
              <a:buNone/>
            </a:pPr>
            <a:r>
              <a:rPr lang="ru-RU" dirty="0" smtClean="0"/>
              <a:t>                            учитель начальных классов </a:t>
            </a:r>
          </a:p>
          <a:p>
            <a:pPr>
              <a:buNone/>
            </a:pPr>
            <a:r>
              <a:rPr lang="ru-RU" dirty="0" smtClean="0"/>
              <a:t>                            МОУ лицея №1	</a:t>
            </a:r>
          </a:p>
          <a:p>
            <a:pPr>
              <a:buNone/>
            </a:pPr>
            <a:r>
              <a:rPr lang="ru-RU" dirty="0" smtClean="0"/>
              <a:t>                            города Волгограда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dk1"/>
                </a:solidFill>
              </a:rPr>
              <a:t>Опыт 2. Определение вязкости</a:t>
            </a:r>
            <a:br>
              <a:rPr lang="ru-RU" sz="3600" dirty="0" smtClean="0">
                <a:solidFill>
                  <a:schemeClr val="dk1"/>
                </a:solidFill>
              </a:rPr>
            </a:br>
            <a:r>
              <a:rPr lang="ru-RU" sz="3600" dirty="0" smtClean="0">
                <a:solidFill>
                  <a:schemeClr val="dk1"/>
                </a:solidFill>
              </a:rPr>
              <a:t>песка и глины.</a:t>
            </a:r>
            <a:br>
              <a:rPr lang="ru-RU" sz="3600" dirty="0" smtClean="0">
                <a:solidFill>
                  <a:schemeClr val="dk1"/>
                </a:solidFill>
              </a:rPr>
            </a:br>
            <a:r>
              <a:rPr lang="ru-RU" sz="3600" dirty="0" smtClean="0"/>
              <a:t>Запиши результаты в таблицу.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2344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76"/>
                <a:gridCol w="4800624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№ </a:t>
                      </a:r>
                      <a:r>
                        <a:rPr lang="ru-RU" dirty="0" err="1" smtClean="0"/>
                        <a:t>п\п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</a:t>
                      </a:r>
                      <a:r>
                        <a:rPr lang="ru-RU" baseline="0" dirty="0" smtClean="0"/>
                        <a:t> делали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наблюдали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Цель: узнать, что прочнее связывается друг с другом – частицы песка или глины.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Смешать песок и глину и сделать шарики, колбаску, калачик.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Глина легко скатывается в шарик. Он прочный, пластичный, из него можно сделать колбаску, согнуть калачик. Из песка шар, колбаску сделать нельзя, он рассыпается. Песок не обладает вязкостью, его частицы плохо прилипают друг к другу, частицы глины очень хорошо прилипают друг к другу.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dk1"/>
                </a:solidFill>
              </a:rPr>
              <a:t>Опыт 3. Установить водопроницаемость песка и глины.</a:t>
            </a:r>
            <a:br>
              <a:rPr lang="ru-RU" dirty="0" smtClean="0">
                <a:solidFill>
                  <a:schemeClr val="dk1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29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4943500"/>
                <a:gridCol w="2743200"/>
              </a:tblGrid>
              <a:tr h="865826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dirty="0" err="1" smtClean="0"/>
                        <a:t>п\п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делали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наблюдали</a:t>
                      </a:r>
                      <a:endParaRPr lang="ru-RU" dirty="0"/>
                    </a:p>
                  </a:txBody>
                  <a:tcPr/>
                </a:tc>
              </a:tr>
              <a:tr h="34633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Цель: выяснить, что лучше пропускает воду – песок или глина. 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воронку положить фильтровальную бумагу, а сверху в одну воронку засыпать песок, а в другую – глину. Все это вставить в пустой стакан. Налить воду.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Пронаблюдать, в каком стакане раньше появились капли воды. Какой стакан быстрее наполнится водой.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Вывод: раньше появились капли из воронки с песком.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Вода в этом стакане собирается быстрее, чем в воронке с глиной.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Песок хорошо пропускает воду. Глина – хуже.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Сравни свойства песка и глины.</a:t>
            </a:r>
            <a:br>
              <a:rPr lang="ru-RU" dirty="0" smtClean="0"/>
            </a:br>
            <a:r>
              <a:rPr lang="ru-RU" dirty="0" smtClean="0"/>
              <a:t>Заполни таблицу.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02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Основные свойства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Песок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Глина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Сыпучесть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Вязкость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Водопроницаемость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Организация исследования.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Проблема: </a:t>
            </a:r>
            <a:r>
              <a:rPr lang="ru-RU" dirty="0" smtClean="0"/>
              <a:t>отличие свойств песка и глины.</a:t>
            </a:r>
          </a:p>
          <a:p>
            <a:r>
              <a:rPr lang="ru-RU" b="1" dirty="0" smtClean="0"/>
              <a:t>Предмет исследования</a:t>
            </a:r>
            <a:r>
              <a:rPr lang="ru-RU" dirty="0" smtClean="0"/>
              <a:t>: песок и глина.</a:t>
            </a:r>
          </a:p>
          <a:p>
            <a:r>
              <a:rPr lang="ru-RU" b="1" dirty="0" smtClean="0"/>
              <a:t>Задача: </a:t>
            </a:r>
            <a:r>
              <a:rPr lang="ru-RU" dirty="0" smtClean="0"/>
              <a:t>узнать в чем причина отличий свойств песка и глины.</a:t>
            </a:r>
          </a:p>
          <a:p>
            <a:r>
              <a:rPr lang="ru-RU" b="1" dirty="0" smtClean="0"/>
              <a:t>Предположение:</a:t>
            </a:r>
          </a:p>
          <a:p>
            <a:r>
              <a:rPr lang="ru-RU" dirty="0" smtClean="0"/>
              <a:t>А) строение частиц</a:t>
            </a:r>
          </a:p>
          <a:p>
            <a:r>
              <a:rPr lang="ru-RU" dirty="0" smtClean="0"/>
              <a:t>Б) размер частиц</a:t>
            </a:r>
          </a:p>
          <a:p>
            <a:r>
              <a:rPr lang="ru-RU" dirty="0" smtClean="0"/>
              <a:t>В) расположение частиц.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 исследования: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Изучим внешний вид песка и глины.</a:t>
            </a:r>
          </a:p>
          <a:p>
            <a:pPr lvl="0"/>
            <a:r>
              <a:rPr lang="ru-RU" dirty="0" smtClean="0"/>
              <a:t>Изучим строение песка и глины при помощи лупы.</a:t>
            </a:r>
          </a:p>
          <a:p>
            <a:pPr lvl="0"/>
            <a:r>
              <a:rPr lang="ru-RU" dirty="0" smtClean="0"/>
              <a:t>Проведем моделирование.</a:t>
            </a:r>
          </a:p>
          <a:p>
            <a:pPr lvl="0"/>
            <a:r>
              <a:rPr lang="ru-RU" dirty="0" smtClean="0"/>
              <a:t>Сделаем вывод, верно ли наше предположение.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 исследования: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Песок и глина состоят из отдельных частиц, но форма, размеры, расстояние между ними различны.</a:t>
            </a:r>
          </a:p>
          <a:p>
            <a:pPr lvl="0"/>
            <a:r>
              <a:rPr lang="ru-RU" dirty="0" smtClean="0"/>
              <a:t>Песок состоит из кружочков разного размера, глина состоит из мелких частиц, похожих на чешуйки, сильно скрепленные между собой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Моделирование.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а)         Песок 			     Глина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б) Моделирование частиц из пластилина.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357430"/>
            <a:ext cx="242889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2357430"/>
            <a:ext cx="242889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143108" y="4071942"/>
            <a:ext cx="642942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786050" y="37147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85852" y="364331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071670" y="3286124"/>
            <a:ext cx="857256" cy="771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071802" y="3071810"/>
            <a:ext cx="628648" cy="628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357422" y="2428868"/>
            <a:ext cx="91440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285852" y="3000372"/>
            <a:ext cx="714380" cy="628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785918" y="2428868"/>
            <a:ext cx="571504" cy="628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285852" y="2571744"/>
            <a:ext cx="50006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86116" y="2643182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000232" y="3071810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000628" y="4429132"/>
            <a:ext cx="171451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15140" y="4429132"/>
            <a:ext cx="71438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715008" y="4214818"/>
            <a:ext cx="155734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00628" y="4071942"/>
            <a:ext cx="107157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072198" y="4071942"/>
            <a:ext cx="135732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5072066" y="2500306"/>
            <a:ext cx="192882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5000628" y="3929066"/>
            <a:ext cx="142876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429388" y="3929066"/>
            <a:ext cx="1000132" cy="117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000628" y="378619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Вывод: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 lvl="0" algn="just"/>
            <a:r>
              <a:rPr lang="ru-RU" sz="2100" dirty="0" smtClean="0"/>
              <a:t>Песок пересыпается легко, т.к. крупные округлые частицы легко скользят, не задевают друг друга. У глины плоские, мелкие частицы задевают друг друга и мешают пересыпаться.</a:t>
            </a:r>
          </a:p>
          <a:p>
            <a:pPr lvl="0" algn="just"/>
            <a:r>
              <a:rPr lang="ru-RU" sz="2100" dirty="0" smtClean="0"/>
              <a:t>Круглые частицы песка плохо прилипают друг к другу, поэтому песок не обладает вязкостью. Глина обладает хорошей вязкостью, т.к. мелкие плоские частички легко и прочно прилипают друг к другу.</a:t>
            </a:r>
          </a:p>
          <a:p>
            <a:pPr lvl="0" algn="just"/>
            <a:r>
              <a:rPr lang="ru-RU" sz="2100" dirty="0" smtClean="0"/>
              <a:t>Песок состоит из более круглых частиц, они расположены рыхло, между ними более крупные промежутки. Вода через них проходит легко. Между мелкими, плоскими частицами глины промежутки маленькие. Вода проходит плохо и медленно.</a:t>
            </a:r>
          </a:p>
          <a:p>
            <a:pPr lvl="0" algn="just"/>
            <a:r>
              <a:rPr lang="ru-RU" sz="2100" b="1" dirty="0" smtClean="0"/>
              <a:t> Строение частиц песка и глины объясняет особенности вязкости, водопроницаемости, сыпучести.</a:t>
            </a:r>
          </a:p>
          <a:p>
            <a:pPr lvl="0" algn="just"/>
            <a:r>
              <a:rPr lang="ru-RU" sz="2100" b="1" dirty="0" smtClean="0"/>
              <a:t> Наше предположение было верно.</a:t>
            </a:r>
          </a:p>
          <a:p>
            <a:pPr algn="just">
              <a:buNone/>
            </a:pPr>
            <a:r>
              <a:rPr lang="ru-RU" sz="2200" b="1" dirty="0" smtClean="0"/>
              <a:t> </a:t>
            </a:r>
          </a:p>
          <a:p>
            <a:pPr algn="just"/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Песок                          А. Водопроницаемость</a:t>
            </a:r>
          </a:p>
          <a:p>
            <a:r>
              <a:rPr lang="ru-RU" dirty="0" smtClean="0"/>
              <a:t>Глина 			 Б. Сыпучесть 		                             				 В. Вязкость.</a:t>
            </a:r>
          </a:p>
          <a:p>
            <a:pPr lvl="0">
              <a:buNone/>
            </a:pPr>
            <a:r>
              <a:rPr lang="ru-RU" dirty="0" smtClean="0"/>
              <a:t>			</a:t>
            </a:r>
          </a:p>
          <a:p>
            <a:pPr lvl="0">
              <a:buNone/>
            </a:pPr>
            <a:r>
              <a:rPr lang="ru-RU" dirty="0" smtClean="0"/>
              <a:t>			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 к тесту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				1-А,Б, </a:t>
            </a:r>
          </a:p>
          <a:p>
            <a:pPr>
              <a:buNone/>
            </a:pPr>
            <a:r>
              <a:rPr lang="ru-RU" sz="4800" dirty="0" smtClean="0"/>
              <a:t>		             2-В</a:t>
            </a:r>
          </a:p>
          <a:p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8000" dirty="0" smtClean="0">
                <a:solidFill>
                  <a:schemeClr val="bg2">
                    <a:lumMod val="25000"/>
                  </a:schemeClr>
                </a:solidFill>
              </a:rPr>
              <a:t>Песок и глина</a:t>
            </a:r>
            <a:endParaRPr lang="ru-RU" sz="8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9" name="Picture 3" descr="C:\Users\Учитель\Documents\песок\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</p:spPr>
      </p:pic>
      <p:pic>
        <p:nvPicPr>
          <p:cNvPr id="1026" name="Picture 2" descr="F:\песок\800px-Libya_4983_Tadrart_Acacus_Luca_Galuzzi_200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357430"/>
            <a:ext cx="3714776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Использование песка и глины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Где они могут использоваться?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Что можно получить из  них?</a:t>
            </a:r>
            <a:endParaRPr lang="ru-RU" dirty="0"/>
          </a:p>
        </p:txBody>
      </p:sp>
      <p:pic>
        <p:nvPicPr>
          <p:cNvPr id="7" name="Picture 2" descr="C:\Users\Учитель\Documents\песок\geaculan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2786050" y="3929066"/>
            <a:ext cx="1654642" cy="2214578"/>
          </a:xfrm>
          <a:prstGeom prst="rect">
            <a:avLst/>
          </a:prstGeom>
          <a:noFill/>
        </p:spPr>
      </p:pic>
      <p:pic>
        <p:nvPicPr>
          <p:cNvPr id="8" name="Picture 3" descr="C:\Users\Учитель\Documents\песок\H1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428868"/>
            <a:ext cx="2571768" cy="2525854"/>
          </a:xfrm>
          <a:prstGeom prst="rect">
            <a:avLst/>
          </a:prstGeom>
          <a:noFill/>
        </p:spPr>
      </p:pic>
      <p:pic>
        <p:nvPicPr>
          <p:cNvPr id="9" name="Picture 2" descr="C:\Users\Учитель\Documents\песок\a8cc685b75ad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5025" y="2632608"/>
            <a:ext cx="2141553" cy="1608544"/>
          </a:xfrm>
          <a:prstGeom prst="rect">
            <a:avLst/>
          </a:prstGeom>
          <a:noFill/>
        </p:spPr>
      </p:pic>
      <p:pic>
        <p:nvPicPr>
          <p:cNvPr id="10" name="Picture 2" descr="C:\Users\Учитель\Documents\песок\70132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4143380"/>
            <a:ext cx="2428892" cy="1868378"/>
          </a:xfrm>
          <a:prstGeom prst="rect">
            <a:avLst/>
          </a:prstGeom>
          <a:noFill/>
        </p:spPr>
      </p:pic>
      <p:pic>
        <p:nvPicPr>
          <p:cNvPr id="11" name="Picture 4" descr="Смайлик - Внимание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571480"/>
            <a:ext cx="1143008" cy="839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Это интересно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58204" cy="53656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Скульптуры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из песка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8572528" y="1535113"/>
            <a:ext cx="114272" cy="63976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Users\Учитель\Documents\песок\post-3-1213596908201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2633612"/>
            <a:ext cx="2471726" cy="3033814"/>
          </a:xfrm>
          <a:prstGeom prst="rect">
            <a:avLst/>
          </a:prstGeom>
          <a:noFill/>
        </p:spPr>
      </p:pic>
      <p:pic>
        <p:nvPicPr>
          <p:cNvPr id="4099" name="Picture 3" descr="C:\Users\Учитель\Documents\песок\1215798356_2494726131_779f1d8b08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2774897"/>
            <a:ext cx="3400420" cy="2751243"/>
          </a:xfrm>
          <a:prstGeom prst="rect">
            <a:avLst/>
          </a:prstGeom>
          <a:noFill/>
        </p:spPr>
      </p:pic>
      <p:pic>
        <p:nvPicPr>
          <p:cNvPr id="4100" name="Picture 4" descr="C:\Users\Учитель\Documents\песок\aP1019734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2571744"/>
            <a:ext cx="2571761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dirty="0" smtClean="0"/>
              <a:t>Это интересно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58204" cy="6397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Город целиком построенный из глины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" name="Picture 3" descr="C:\Users\Учитель\Documents\песок\x_8fe94cfc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500306"/>
            <a:ext cx="7000924" cy="3714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Добыча полезных ископаемых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8662" y="1535113"/>
            <a:ext cx="7215238" cy="1322384"/>
          </a:xfrm>
        </p:spPr>
        <p:txBody>
          <a:bodyPr>
            <a:normAutofit/>
          </a:bodyPr>
          <a:lstStyle/>
          <a:p>
            <a:r>
              <a:rPr lang="ru-RU" dirty="0" smtClean="0"/>
              <a:t>Песок и глина обычно залегают неглубоко, поэтому их добывают открытым способом в карьерах</a:t>
            </a:r>
            <a:endParaRPr lang="ru-RU" dirty="0"/>
          </a:p>
        </p:txBody>
      </p:sp>
      <p:pic>
        <p:nvPicPr>
          <p:cNvPr id="6147" name="Picture 3" descr="C:\Users\Учитель\Documents\песок\117653242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000372"/>
            <a:ext cx="3379786" cy="2714644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  <a:p>
            <a:endParaRPr lang="ru-RU" dirty="0" smtClean="0"/>
          </a:p>
          <a:p>
            <a:r>
              <a:rPr lang="ru-RU" dirty="0" smtClean="0"/>
              <a:t>Человек должен думать о том, как добывать  пользоваться полезными ископаемыми как можно дольше. Ведь залежи их в земле небезграничны.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Экологическая страничка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Чтобы добыть песок и глину роют карьеры. Этим нарушают поверхность почвы</a:t>
            </a:r>
          </a:p>
          <a:p>
            <a:r>
              <a:rPr lang="ru-RU" dirty="0" smtClean="0"/>
              <a:t>Если экономно расходовать добытые полезные ископаемые, потребуется меньше новых карьеров и сохранится больше  земель</a:t>
            </a:r>
            <a:endParaRPr lang="ru-RU" dirty="0"/>
          </a:p>
        </p:txBody>
      </p:sp>
      <p:pic>
        <p:nvPicPr>
          <p:cNvPr id="7" name="Picture 2" descr="C:\Users\Учитель\Documents\песок\geo_pic_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648200" y="2347153"/>
            <a:ext cx="4038600" cy="3032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Обширные пространства Земли покрыты песками</a:t>
            </a:r>
            <a:endParaRPr lang="ru-RU" dirty="0"/>
          </a:p>
        </p:txBody>
      </p:sp>
      <p:pic>
        <p:nvPicPr>
          <p:cNvPr id="7170" name="Picture 2" descr="C:\Users\Учитель\Documents\песок\600px-Morocco_Africa_Flickr_Rosino_December_2005_8452721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899311" y="2285992"/>
            <a:ext cx="2886871" cy="2491589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Если мы полетим на самолете над пустынями, то увидим необъятные  песчаные моря.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Полезные ископаемые Волгоградской области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Пески и глины – важный строительный материл, широко распространен в Волгоградской области.</a:t>
            </a:r>
          </a:p>
          <a:p>
            <a:r>
              <a:rPr lang="ru-RU" dirty="0" smtClean="0"/>
              <a:t>Наиболее крупные месторождения песков </a:t>
            </a:r>
            <a:r>
              <a:rPr lang="ru-RU" dirty="0" err="1" smtClean="0"/>
              <a:t>Чапурниковское</a:t>
            </a:r>
            <a:r>
              <a:rPr lang="ru-RU" dirty="0" smtClean="0"/>
              <a:t>, </a:t>
            </a:r>
            <a:r>
              <a:rPr lang="ru-RU" dirty="0" err="1" smtClean="0"/>
              <a:t>Латашинское</a:t>
            </a:r>
            <a:r>
              <a:rPr lang="ru-RU" dirty="0" smtClean="0"/>
              <a:t>, </a:t>
            </a:r>
            <a:r>
              <a:rPr lang="ru-RU" dirty="0" err="1" smtClean="0"/>
              <a:t>Гумракское</a:t>
            </a:r>
            <a:r>
              <a:rPr lang="ru-RU" dirty="0" smtClean="0"/>
              <a:t>, Орловское, </a:t>
            </a:r>
            <a:r>
              <a:rPr lang="ru-RU" dirty="0" err="1" smtClean="0"/>
              <a:t>Себряковское</a:t>
            </a:r>
            <a:endParaRPr lang="ru-RU" dirty="0" smtClean="0"/>
          </a:p>
          <a:p>
            <a:r>
              <a:rPr lang="ru-RU" dirty="0" smtClean="0"/>
              <a:t>Стекольные пески </a:t>
            </a:r>
            <a:r>
              <a:rPr lang="ru-RU" dirty="0" err="1" smtClean="0"/>
              <a:t>Камышинского</a:t>
            </a:r>
            <a:r>
              <a:rPr lang="ru-RU" dirty="0" smtClean="0"/>
              <a:t> месторождения не содержат примесей.</a:t>
            </a:r>
            <a:endParaRPr lang="ru-RU" dirty="0"/>
          </a:p>
        </p:txBody>
      </p:sp>
      <p:pic>
        <p:nvPicPr>
          <p:cNvPr id="7" name="Picture 3" descr="F:\пески\p0811p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124450" y="2434431"/>
            <a:ext cx="30861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01014" cy="158431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Памятник природы</a:t>
            </a:r>
            <a:br>
              <a:rPr lang="ru-RU" sz="3600" dirty="0" smtClean="0"/>
            </a:br>
            <a:r>
              <a:rPr lang="ru-RU" sz="3600" dirty="0" smtClean="0"/>
              <a:t>Волгоградской области:</a:t>
            </a:r>
            <a:br>
              <a:rPr lang="ru-RU" sz="3600" dirty="0" smtClean="0"/>
            </a:br>
            <a:r>
              <a:rPr lang="ru-RU" sz="3600" dirty="0" smtClean="0"/>
              <a:t>Голубинские пески</a:t>
            </a:r>
            <a:endParaRPr lang="ru-RU" sz="3600" dirty="0"/>
          </a:p>
        </p:txBody>
      </p:sp>
      <p:pic>
        <p:nvPicPr>
          <p:cNvPr id="9218" name="Picture 2" descr="F:\пески\588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786314" y="2071678"/>
            <a:ext cx="3643338" cy="3286148"/>
          </a:xfrm>
          <a:prstGeom prst="rect">
            <a:avLst/>
          </a:prstGeom>
          <a:noFill/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14348" y="1714488"/>
            <a:ext cx="4000528" cy="426243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Необычный уголок природы Волгоградской области свое название получил от реки Голубой.</a:t>
            </a:r>
          </a:p>
          <a:p>
            <a:r>
              <a:rPr lang="ru-RU" sz="2400" dirty="0" smtClean="0"/>
              <a:t>Песчаные долины никогда не зарастают. Здесь могут наблюдаться настоящие барханы, которые можно увидеть в пустынях. Высота пустынных гряд достигает</a:t>
            </a:r>
          </a:p>
          <a:p>
            <a:r>
              <a:rPr lang="ru-RU" sz="2400" dirty="0" smtClean="0"/>
              <a:t> 14 м, а длина до 300м.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Глина.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1. По цвету бывает оранжевая, белая и серая.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2. Состоит из мелких частичек.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3. Она вязкая, пластичная.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4. Глина используется для изготовления кирпича, посуды, игрушек.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Песок.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1. По цвету бывает жёлтым или белым.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2. Состоит из мелких песчинок.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3. Он рыхлый.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4. Используется в строительстве  для изготовления стекла.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1214445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Подсказка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400800" cy="2495552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2">
                    <a:lumMod val="25000"/>
                  </a:schemeClr>
                </a:solidFill>
              </a:rPr>
              <a:t>Песок и глина – продукты распада гранита</a:t>
            </a:r>
            <a:endParaRPr lang="ru-RU" sz="48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 descr="Смайлик - Вним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643050"/>
            <a:ext cx="1439862" cy="839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4" name="Picture 4" descr="C:\Users\Учитель\Documents\песок\7fee171cd603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5025" y="2634853"/>
            <a:ext cx="4041775" cy="3031331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 раз вы пересыпали песок на берегу реки, делали куличики в песочнице.</a:t>
            </a:r>
          </a:p>
          <a:p>
            <a:r>
              <a:rPr lang="ru-RU" dirty="0" smtClean="0"/>
              <a:t>Песок и глина – одни из самых распространенных и интересных  горных пород.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dirty="0" smtClean="0">
                <a:hlinkClick r:id="rId2" action="ppaction://hlinksldjump"/>
              </a:rPr>
              <a:t>Подсказка </a:t>
            </a:r>
            <a:endParaRPr lang="ru-RU" dirty="0">
              <a:hlinkClick r:id="rId2" action="ppaction://hlinksldjump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Лаборатория – это помещение, где проводятся исследования и опыты.</a:t>
            </a:r>
          </a:p>
          <a:p>
            <a:r>
              <a:rPr lang="ru-RU" dirty="0" smtClean="0"/>
              <a:t>Опыт – проверка какого-либо предположения (гипотезы)на практике.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Опыты интереснее и лучше проводить самому, своими руками, а не смотреть, как их делают другие.</a:t>
            </a:r>
          </a:p>
          <a:p>
            <a:r>
              <a:rPr lang="ru-RU" dirty="0" smtClean="0"/>
              <a:t>Вопросы, которые  должен задавать себе самому каждый исследователь:</a:t>
            </a:r>
          </a:p>
          <a:p>
            <a:r>
              <a:rPr lang="ru-RU" dirty="0" smtClean="0"/>
              <a:t>Что? Как? Где? Почему? Зачем? Когда? Отчего? А что из этого   следует?</a:t>
            </a:r>
          </a:p>
          <a:p>
            <a:endParaRPr lang="ru-RU" dirty="0"/>
          </a:p>
        </p:txBody>
      </p:sp>
      <p:pic>
        <p:nvPicPr>
          <p:cNvPr id="4" name="Picture 4" descr="Смайлик - Внимание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428604"/>
            <a:ext cx="1439862" cy="839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Подсказка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224" y="2000240"/>
            <a:ext cx="7572428" cy="85725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Вывод:     Песок и глину человек широко использует в народном хозяйстве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214685"/>
            <a:ext cx="4040188" cy="2911477"/>
          </a:xfrm>
        </p:spPr>
        <p:txBody>
          <a:bodyPr/>
          <a:lstStyle/>
          <a:p>
            <a:r>
              <a:rPr lang="ru-RU" dirty="0" smtClean="0"/>
              <a:t>Песок  и глина используются</a:t>
            </a:r>
          </a:p>
          <a:p>
            <a:r>
              <a:rPr lang="ru-RU" dirty="0" smtClean="0"/>
              <a:t> в строительстве,</a:t>
            </a:r>
          </a:p>
          <a:p>
            <a:r>
              <a:rPr lang="ru-RU" dirty="0" smtClean="0"/>
              <a:t>при очистке воды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4876" y="3000371"/>
            <a:ext cx="3971924" cy="3125791"/>
          </a:xfrm>
        </p:spPr>
        <p:txBody>
          <a:bodyPr/>
          <a:lstStyle/>
          <a:p>
            <a:r>
              <a:rPr lang="ru-RU" dirty="0" smtClean="0"/>
              <a:t>При изготовлении кирпича, стекла</a:t>
            </a:r>
          </a:p>
          <a:p>
            <a:r>
              <a:rPr lang="ru-RU" dirty="0" smtClean="0"/>
              <a:t>Керамической посуды, облицовочной плитки, черепицы.</a:t>
            </a:r>
            <a:endParaRPr lang="ru-RU" dirty="0"/>
          </a:p>
        </p:txBody>
      </p:sp>
      <p:pic>
        <p:nvPicPr>
          <p:cNvPr id="7" name="Picture 4" descr="Смайлик - Вним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28604"/>
            <a:ext cx="1500198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  <a:t>Вспомни материал урока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  <a:t>«Как разрушаются скалы»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  <a:t> и ответь на вопрос: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28868"/>
            <a:ext cx="4038600" cy="369729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Почему песок и глина – «дети» гранита, а стакан и чашка – его родные «внуки»?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F:\песок\kar2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</p:spPr>
      </p:pic>
      <p:pic>
        <p:nvPicPr>
          <p:cNvPr id="5" name="Picture 4" descr="Смайлик - Внимание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929198"/>
            <a:ext cx="1439862" cy="839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Проведи исследование.</a:t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Изучи свойства песка и глины.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Учитель\Documents\песок\3_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071678"/>
            <a:ext cx="5143536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Вспомни: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ru-RU" dirty="0" smtClean="0"/>
              <a:t>Что такое лаборатория?</a:t>
            </a:r>
          </a:p>
          <a:p>
            <a:r>
              <a:rPr lang="ru-RU" dirty="0" smtClean="0"/>
              <a:t>Что такое опыт?</a:t>
            </a:r>
          </a:p>
          <a:p>
            <a:r>
              <a:rPr lang="ru-RU" dirty="0" smtClean="0"/>
              <a:t>Какие вопросы должен задавать себе самому каждый исследователь?</a:t>
            </a:r>
            <a:endParaRPr lang="ru-RU" dirty="0"/>
          </a:p>
        </p:txBody>
      </p:sp>
      <p:pic>
        <p:nvPicPr>
          <p:cNvPr id="4" name="Picture 4" descr="Смайлик - Внимание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500042"/>
            <a:ext cx="1439862" cy="839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Все участвуют в работе, у каждого своя роль.</a:t>
            </a:r>
          </a:p>
          <a:p>
            <a:pPr lvl="0"/>
            <a:r>
              <a:rPr lang="ru-RU" dirty="0" smtClean="0"/>
              <a:t>Все друг другу помогают.</a:t>
            </a:r>
          </a:p>
          <a:p>
            <a:pPr lvl="0"/>
            <a:r>
              <a:rPr lang="ru-RU" dirty="0" smtClean="0"/>
              <a:t>Конфликты решаются мирным путем.</a:t>
            </a:r>
          </a:p>
          <a:p>
            <a:pPr lvl="0"/>
            <a:r>
              <a:rPr lang="ru-RU" dirty="0" smtClean="0"/>
              <a:t>Когда один говорит, все внимательно слушают.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Должностные обязанности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Организатор</a:t>
            </a:r>
            <a:r>
              <a:rPr lang="ru-RU" dirty="0" smtClean="0"/>
              <a:t> - организует работу группы, собирает все мнения, идеи, следит, чтобы все участвовали в работе, предоставляет каждому возможность высказаться, распределяет последовательность выступлений, разрешает конфликтные ситуации, следит за соблюдением законов.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Секретарь</a:t>
            </a:r>
            <a:r>
              <a:rPr lang="ru-RU" dirty="0" smtClean="0"/>
              <a:t> – записывает все мнения, выводы, составляет таблицы, ведет журнал исследований, следит, чтобы всё поняли.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Художник</a:t>
            </a:r>
            <a:r>
              <a:rPr lang="ru-RU" dirty="0" smtClean="0"/>
              <a:t> – составляет схемы, рисует, вместе с секретарем ведет журнал исследований, следит, чтобы все </a:t>
            </a:r>
            <a:r>
              <a:rPr lang="ru-RU" dirty="0" err="1" smtClean="0"/>
              <a:t>всё</a:t>
            </a:r>
            <a:r>
              <a:rPr lang="ru-RU" dirty="0" smtClean="0"/>
              <a:t> поняли.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i="1" dirty="0" smtClean="0"/>
              <a:t>Докладчик</a:t>
            </a:r>
            <a:r>
              <a:rPr lang="ru-RU" dirty="0" smtClean="0"/>
              <a:t> – убеждается, что все </a:t>
            </a:r>
            <a:r>
              <a:rPr lang="ru-RU" dirty="0" err="1" smtClean="0"/>
              <a:t>всё</a:t>
            </a:r>
            <a:r>
              <a:rPr lang="ru-RU" dirty="0" smtClean="0"/>
              <a:t> сделали, докладывает о готовности группы и о выполнении задания.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Опыт 1. Установление сыпучести.</a:t>
            </a:r>
            <a:br>
              <a:rPr lang="ru-RU" dirty="0" smtClean="0"/>
            </a:br>
            <a:r>
              <a:rPr lang="ru-RU" dirty="0" smtClean="0"/>
              <a:t>Запиши результаты в таблицу.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76"/>
                <a:gridCol w="3286148"/>
                <a:gridCol w="4257676"/>
              </a:tblGrid>
              <a:tr h="49220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</a:p>
                    <a:p>
                      <a:r>
                        <a:rPr lang="ru-RU" dirty="0" err="1" smtClean="0"/>
                        <a:t>п\п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делали.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наблюдали.</a:t>
                      </a:r>
                      <a:endParaRPr lang="ru-RU" dirty="0"/>
                    </a:p>
                  </a:txBody>
                  <a:tcPr/>
                </a:tc>
              </a:tr>
              <a:tr h="13623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Цель: узнать, что легче пересыпается песок или глина.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Песок легче пересыпается струйкой. Песок сыпучий.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Глина струйку не образует.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Глина  не обладает сыпучестью.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1060</Words>
  <Application>Microsoft Office PowerPoint</Application>
  <PresentationFormat>Экран (4:3)</PresentationFormat>
  <Paragraphs>178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  к уроку-исследованию  в форме деловой игры.</vt:lpstr>
      <vt:lpstr>Песок и глина</vt:lpstr>
      <vt:lpstr>Слайд 3</vt:lpstr>
      <vt:lpstr>Вспомни материал урока «Как разрушаются скалы»  и ответь на вопрос: </vt:lpstr>
      <vt:lpstr>Проведи исследование. Изучи свойства песка и глины.</vt:lpstr>
      <vt:lpstr>Вспомни:</vt:lpstr>
      <vt:lpstr>Законы </vt:lpstr>
      <vt:lpstr>Должностные обязанности</vt:lpstr>
      <vt:lpstr>Опыт 1. Установление сыпучести. Запиши результаты в таблицу.</vt:lpstr>
      <vt:lpstr>Опыт 2. Определение вязкости песка и глины. Запиши результаты в таблицу.</vt:lpstr>
      <vt:lpstr>Опыт 3. Установить водопроницаемость песка и глины. </vt:lpstr>
      <vt:lpstr>Сравни свойства песка и глины. Заполни таблицу.</vt:lpstr>
      <vt:lpstr>Организация исследования.</vt:lpstr>
      <vt:lpstr>План исследования: </vt:lpstr>
      <vt:lpstr>Результат исследования: </vt:lpstr>
      <vt:lpstr>Моделирование.</vt:lpstr>
      <vt:lpstr> Вывод:  </vt:lpstr>
      <vt:lpstr>Тест </vt:lpstr>
      <vt:lpstr>Ключ к тесту</vt:lpstr>
      <vt:lpstr>Использование песка и глины</vt:lpstr>
      <vt:lpstr>Это интересно</vt:lpstr>
      <vt:lpstr>Это интересно</vt:lpstr>
      <vt:lpstr>Добыча полезных ископаемых</vt:lpstr>
      <vt:lpstr>Экологическая страничка </vt:lpstr>
      <vt:lpstr>Обширные пространства Земли покрыты песками</vt:lpstr>
      <vt:lpstr>Полезные ископаемые Волгоградской области</vt:lpstr>
      <vt:lpstr>Памятник природы Волгоградской области: Голубинские пески</vt:lpstr>
      <vt:lpstr>Выводы </vt:lpstr>
      <vt:lpstr>Подсказка </vt:lpstr>
      <vt:lpstr>Подсказка </vt:lpstr>
      <vt:lpstr>Подсказка 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Песок и глина</dc:title>
  <dc:creator>Учитель</dc:creator>
  <cp:lastModifiedBy>TATA</cp:lastModifiedBy>
  <cp:revision>28</cp:revision>
  <dcterms:created xsi:type="dcterms:W3CDTF">2008-11-23T14:35:51Z</dcterms:created>
  <dcterms:modified xsi:type="dcterms:W3CDTF">2010-03-18T22:33:57Z</dcterms:modified>
</cp:coreProperties>
</file>