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74" r:id="rId3"/>
    <p:sldId id="275" r:id="rId4"/>
    <p:sldId id="257" r:id="rId5"/>
    <p:sldId id="269" r:id="rId6"/>
    <p:sldId id="270" r:id="rId7"/>
    <p:sldId id="271" r:id="rId8"/>
    <p:sldId id="272" r:id="rId9"/>
    <p:sldId id="258" r:id="rId10"/>
    <p:sldId id="273" r:id="rId11"/>
    <p:sldId id="259" r:id="rId12"/>
    <p:sldId id="260" r:id="rId13"/>
    <p:sldId id="267" r:id="rId14"/>
    <p:sldId id="268" r:id="rId15"/>
    <p:sldId id="261" r:id="rId16"/>
    <p:sldId id="262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3BAC-E6D9-4F31-BF91-17E9F1EF6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B3BD-47A7-4613-97E9-6C4EFFE7A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DE62-9441-4223-9E73-5FA4F0CC6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C66B-6BDC-41C7-8597-F7A1511F3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293B-AE46-4D37-96A7-A7D78C3C8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5B6B-1AAA-496A-A311-95CE3168F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E1D6-6553-42BE-A6CE-45E2A275C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CA1D-9416-48B7-99C8-A86D5E72E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D40EE-53E6-4D77-8B92-1F251D5CD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F10C-5DFA-426E-A273-3A23DA4D1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69D3-00F2-4450-A86A-81DE4BBA3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680CB13-38E7-4B30-A06D-5C11EBA07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1" r:id="rId2"/>
    <p:sldLayoutId id="2147484010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11" r:id="rId9"/>
    <p:sldLayoutId id="2147484007" r:id="rId10"/>
    <p:sldLayoutId id="21474840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857232"/>
            <a:ext cx="7851648" cy="307183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9600" dirty="0" smtClean="0"/>
              <a:t>Человек</a:t>
            </a:r>
            <a:r>
              <a:rPr lang="en-US" sz="9600" dirty="0" smtClean="0"/>
              <a:t> </a:t>
            </a:r>
            <a:r>
              <a:rPr lang="ru-RU" sz="9600" dirty="0" smtClean="0"/>
              <a:t> </a:t>
            </a:r>
            <a:br>
              <a:rPr lang="ru-RU" sz="9600" dirty="0" smtClean="0"/>
            </a:br>
            <a:r>
              <a:rPr lang="ru-RU" sz="9600" dirty="0" smtClean="0"/>
              <a:t> </a:t>
            </a:r>
            <a:r>
              <a:rPr lang="ru-RU" sz="9600" dirty="0"/>
              <a:t>у </a:t>
            </a:r>
            <a:r>
              <a:rPr lang="ru-RU" sz="9600" dirty="0" smtClean="0"/>
              <a:t>    моря</a:t>
            </a:r>
            <a:endParaRPr lang="ru-RU" sz="9600" dirty="0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43375" y="47148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Презентация </a:t>
            </a:r>
          </a:p>
          <a:p>
            <a:r>
              <a:rPr lang="ru-RU" sz="2400" b="1"/>
              <a:t>учащихся  4 класса</a:t>
            </a:r>
          </a:p>
          <a:p>
            <a:r>
              <a:rPr lang="ru-RU" sz="2400" b="1"/>
              <a:t>Никифорова Михаила</a:t>
            </a:r>
          </a:p>
          <a:p>
            <a:r>
              <a:rPr lang="ru-RU" sz="2400" b="1"/>
              <a:t>Поликарпова Алексея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Изображение:GelendzhikTemple23July2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313" y="856839"/>
            <a:ext cx="4413249" cy="5885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272088" y="1285875"/>
            <a:ext cx="3673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Общий  вид  храма </a:t>
            </a:r>
          </a:p>
          <a:p>
            <a:r>
              <a:rPr lang="ru-RU" sz="2400" b="1">
                <a:solidFill>
                  <a:srgbClr val="0070C0"/>
                </a:solidFill>
              </a:rPr>
              <a:t>Вознесения  Господня</a:t>
            </a:r>
            <a:r>
              <a:rPr lang="ru-RU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Изображение:Gelendzhik. Cablewa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642918"/>
            <a:ext cx="3815922" cy="508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9388" y="5929313"/>
            <a:ext cx="3892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002060"/>
                </a:solidFill>
              </a:rPr>
              <a:t>Геленджикская  восточная </a:t>
            </a:r>
          </a:p>
          <a:p>
            <a:r>
              <a:rPr lang="ru-RU" b="1" i="1">
                <a:solidFill>
                  <a:srgbClr val="002060"/>
                </a:solidFill>
              </a:rPr>
              <a:t> канатная  дорога</a:t>
            </a:r>
            <a:r>
              <a:rPr lang="ru-RU" i="1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126" name="Picture 6" descr="Изображение:RussianKnights08Sep2006Gelendzh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6272" y="1285860"/>
            <a:ext cx="4726441" cy="5432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643438" y="428625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i="1">
                <a:solidFill>
                  <a:srgbClr val="002060"/>
                </a:solidFill>
              </a:rPr>
              <a:t>Авиационная  группа высшего пилотажа в небе над Геленджиком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b="1" u="sng" dirty="0">
                <a:solidFill>
                  <a:srgbClr val="002060"/>
                </a:solidFill>
              </a:rPr>
              <a:t>Сочи</a:t>
            </a:r>
            <a:r>
              <a:rPr lang="ru-RU" sz="5300" b="1" dirty="0">
                <a:solidFill>
                  <a:srgbClr val="002060"/>
                </a:solidFill>
              </a:rPr>
              <a:t> </a:t>
            </a:r>
            <a:r>
              <a:rPr lang="ru-RU" sz="4000" b="1" dirty="0"/>
              <a:t>— </a:t>
            </a:r>
            <a:r>
              <a:rPr lang="ru-RU" sz="4000" b="1" i="1" dirty="0" smtClean="0"/>
              <a:t>самый</a:t>
            </a:r>
            <a:r>
              <a:rPr lang="en-US" sz="4000" b="1" i="1" dirty="0" smtClean="0"/>
              <a:t>  </a:t>
            </a:r>
            <a:r>
              <a:rPr lang="ru-RU" sz="4000" b="1" i="1" dirty="0" smtClean="0"/>
              <a:t> крупный</a:t>
            </a:r>
            <a:r>
              <a:rPr lang="en-US" sz="4000" b="1" i="1" dirty="0" smtClean="0"/>
              <a:t> </a:t>
            </a:r>
            <a:r>
              <a:rPr lang="ru-RU" sz="4000" b="1" i="1" dirty="0" smtClean="0"/>
              <a:t> </a:t>
            </a:r>
            <a:r>
              <a:rPr lang="ru-RU" sz="4000" b="1" i="1" dirty="0"/>
              <a:t>курортный город </a:t>
            </a:r>
            <a:r>
              <a:rPr lang="ru-RU" sz="4000" b="1" i="1" dirty="0" smtClean="0"/>
              <a:t>  России</a:t>
            </a:r>
            <a:r>
              <a:rPr lang="ru-RU" sz="4000" i="1" dirty="0" smtClean="0"/>
              <a:t> </a:t>
            </a:r>
            <a:endParaRPr lang="ru-RU" sz="4000" i="1" dirty="0"/>
          </a:p>
        </p:txBody>
      </p:sp>
      <p:pic>
        <p:nvPicPr>
          <p:cNvPr id="6148" name="Picture 4" descr="Изображение:Dscn27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849" y="1785926"/>
            <a:ext cx="4834342" cy="364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9113" y="5608638"/>
            <a:ext cx="39354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Монумент  </a:t>
            </a:r>
          </a:p>
          <a:p>
            <a:r>
              <a:rPr lang="ru-RU" sz="2800" b="1" i="1">
                <a:solidFill>
                  <a:srgbClr val="002060"/>
                </a:solidFill>
              </a:rPr>
              <a:t>Архангела  Михаила</a:t>
            </a:r>
            <a:r>
              <a:rPr lang="ru-RU" sz="2800"/>
              <a:t> </a:t>
            </a:r>
          </a:p>
        </p:txBody>
      </p:sp>
      <p:pic>
        <p:nvPicPr>
          <p:cNvPr id="6150" name="Picture 6" descr="Изображение:Sochi circ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587" y="3714752"/>
            <a:ext cx="4001078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64250" y="2571750"/>
            <a:ext cx="221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Сочинский </a:t>
            </a:r>
          </a:p>
          <a:p>
            <a:r>
              <a:rPr lang="ru-RU" sz="2800" b="1" i="1">
                <a:solidFill>
                  <a:srgbClr val="002060"/>
                </a:solidFill>
              </a:rPr>
              <a:t> цирк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отдых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49" y="814388"/>
            <a:ext cx="8893207" cy="5923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578850" cy="2663825"/>
          </a:xfrm>
        </p:spPr>
        <p:txBody>
          <a:bodyPr/>
          <a:lstStyle/>
          <a:p>
            <a:pPr eaLnBrk="1" hangingPunct="1"/>
            <a:r>
              <a:rPr lang="ru-RU" sz="2800" b="1" smtClean="0"/>
              <a:t>Постоянное  население  города — 402,043 человека (2007). Во  время курортного  сезона  население  города многократно  увеличивается  за  счет отдыхающих.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Изображение:View on Sotsji from black sea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-19050"/>
            <a:ext cx="9144000" cy="685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419475" y="6040438"/>
            <a:ext cx="554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Вид  на  Сочи  и  Кавказские  горы  с  моря</a:t>
            </a:r>
          </a:p>
          <a:p>
            <a:r>
              <a:rPr lang="ru-RU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2089150"/>
          </a:xfrm>
        </p:spPr>
        <p:txBody>
          <a:bodyPr/>
          <a:lstStyle/>
          <a:p>
            <a:pPr eaLnBrk="1" hangingPunct="1"/>
            <a:r>
              <a:rPr lang="ru-RU" sz="2000" b="1" smtClean="0"/>
              <a:t>В  окрестностях  Сочи  находятся </a:t>
            </a:r>
          </a:p>
          <a:p>
            <a:pPr eaLnBrk="1" hangingPunct="1"/>
            <a:r>
              <a:rPr lang="ru-RU" sz="2000" b="1" smtClean="0"/>
              <a:t>гора Фишт  (2867 м), </a:t>
            </a:r>
          </a:p>
          <a:p>
            <a:pPr eaLnBrk="1" hangingPunct="1"/>
            <a:r>
              <a:rPr lang="ru-RU" sz="2000" b="1" smtClean="0"/>
              <a:t>гора Чугуш (3238 м),</a:t>
            </a:r>
          </a:p>
          <a:p>
            <a:pPr eaLnBrk="1" hangingPunct="1"/>
            <a:r>
              <a:rPr lang="ru-RU" sz="2000" b="1" smtClean="0"/>
              <a:t> гора Пшиш (3790 м). </a:t>
            </a:r>
          </a:p>
          <a:p>
            <a:pPr eaLnBrk="1" hangingPunct="1"/>
            <a:r>
              <a:rPr lang="ru-RU" sz="2000" b="1" smtClean="0"/>
              <a:t>Эти вершины хорошо видны из города.</a:t>
            </a:r>
          </a:p>
        </p:txBody>
      </p:sp>
      <p:pic>
        <p:nvPicPr>
          <p:cNvPr id="19459" name="Picture 4" descr="г Фиш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3" y="3397250"/>
            <a:ext cx="4643437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малый ледник г Фиш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2349500"/>
            <a:ext cx="428466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92138" y="5661025"/>
            <a:ext cx="255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2060"/>
                </a:solidFill>
              </a:rPr>
              <a:t>Ледник  Фишт</a:t>
            </a:r>
          </a:p>
        </p:txBody>
      </p:sp>
      <p:pic>
        <p:nvPicPr>
          <p:cNvPr id="19462" name="Picture 7" descr="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3663" y="0"/>
            <a:ext cx="25177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Изображение:Sochi-Adler autobah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1546"/>
            <a:ext cx="4808483" cy="3819548"/>
          </a:xfrm>
          <a:prstGeom prst="rect">
            <a:avLst/>
          </a:prstGeom>
          <a:solidFill>
            <a:srgbClr val="0070C0"/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47675" y="5072063"/>
            <a:ext cx="3330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Автострада  </a:t>
            </a:r>
          </a:p>
          <a:p>
            <a:r>
              <a:rPr lang="ru-RU" sz="2800" b="1" i="1">
                <a:solidFill>
                  <a:srgbClr val="002060"/>
                </a:solidFill>
              </a:rPr>
              <a:t>Сочи - Адлер</a:t>
            </a:r>
          </a:p>
        </p:txBody>
      </p:sp>
      <p:pic>
        <p:nvPicPr>
          <p:cNvPr id="8198" name="Picture 6" descr="Изображение:Neptun Soch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357298"/>
            <a:ext cx="3981480" cy="5317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919788" y="428625"/>
            <a:ext cx="2517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Скульптура </a:t>
            </a:r>
          </a:p>
          <a:p>
            <a:r>
              <a:rPr lang="ru-RU" sz="2800" b="1" i="1">
                <a:solidFill>
                  <a:srgbClr val="002060"/>
                </a:solidFill>
              </a:rPr>
              <a:t> Непт</a:t>
            </a:r>
            <a:r>
              <a:rPr lang="ru-RU" sz="2800" b="1">
                <a:solidFill>
                  <a:srgbClr val="002060"/>
                </a:solidFill>
              </a:rPr>
              <a:t>уна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Изображение:Zapfendorf-Rutsch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132"/>
            <a:ext cx="5292756" cy="3969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3" name="Picture 7" descr="Изображение:Surfing in Hawai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3575050"/>
            <a:ext cx="4932362" cy="3282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795963" y="785813"/>
            <a:ext cx="3097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Водяная  горка                      в  аквапарке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79388" y="4673600"/>
            <a:ext cx="38877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rgbClr val="0070C0"/>
                </a:solidFill>
              </a:rPr>
              <a:t>Сёрфинг</a:t>
            </a:r>
            <a:r>
              <a:rPr lang="ru-RU" sz="2800">
                <a:solidFill>
                  <a:srgbClr val="0070C0"/>
                </a:solidFill>
              </a:rPr>
              <a:t> </a:t>
            </a:r>
            <a:r>
              <a:rPr lang="ru-RU"/>
              <a:t> — </a:t>
            </a:r>
          </a:p>
          <a:p>
            <a:pPr algn="r"/>
            <a:r>
              <a:rPr lang="ru-RU"/>
              <a:t> </a:t>
            </a:r>
            <a:r>
              <a:rPr lang="ru-RU" b="1" i="1">
                <a:solidFill>
                  <a:srgbClr val="002060"/>
                </a:solidFill>
              </a:rPr>
              <a:t>катание на  волне </a:t>
            </a:r>
          </a:p>
          <a:p>
            <a:pPr algn="r"/>
            <a:r>
              <a:rPr lang="ru-RU" b="1" i="1">
                <a:solidFill>
                  <a:srgbClr val="002060"/>
                </a:solidFill>
              </a:rPr>
              <a:t>с  применением </a:t>
            </a:r>
          </a:p>
          <a:p>
            <a:pPr algn="r"/>
            <a:r>
              <a:rPr lang="ru-RU" b="1" i="1">
                <a:solidFill>
                  <a:srgbClr val="002060"/>
                </a:solidFill>
              </a:rPr>
              <a:t>технических  средств</a:t>
            </a:r>
            <a:r>
              <a:rPr lang="ru-RU" i="1">
                <a:solidFill>
                  <a:srgbClr val="002060"/>
                </a:solidFill>
              </a:rPr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Изображение:TV-Tower Soch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3267075"/>
            <a:ext cx="4787900" cy="359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724525" y="2214563"/>
            <a:ext cx="3095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Телевизионная  башня</a:t>
            </a:r>
            <a:r>
              <a:rPr lang="ru-RU" sz="2800" i="1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46" name="Picture 6" descr="Изображение:Airport Soch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76825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76238" y="3643313"/>
            <a:ext cx="22574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Новый  терминал </a:t>
            </a:r>
          </a:p>
          <a:p>
            <a:r>
              <a:rPr lang="ru-RU" sz="2800" b="1" i="1">
                <a:solidFill>
                  <a:srgbClr val="002060"/>
                </a:solidFill>
              </a:rPr>
              <a:t>аэропорта  Сочи</a:t>
            </a:r>
            <a:r>
              <a:rPr lang="ru-RU" sz="2800" i="1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Изображение:Sochi 2014 logo.sv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75" y="0"/>
            <a:ext cx="2382946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916238" y="1196975"/>
            <a:ext cx="56403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</a:rPr>
              <a:t>В  Сочи </a:t>
            </a:r>
            <a:r>
              <a:rPr lang="en-US" sz="3600" b="1">
                <a:solidFill>
                  <a:srgbClr val="002060"/>
                </a:solidFill>
              </a:rPr>
              <a:t>                </a:t>
            </a:r>
            <a:r>
              <a:rPr lang="ru-RU" sz="3600" b="1">
                <a:solidFill>
                  <a:srgbClr val="002060"/>
                </a:solidFill>
              </a:rPr>
              <a:t>(вместе   с </a:t>
            </a:r>
            <a:r>
              <a:rPr lang="en-US" sz="3600" b="1">
                <a:solidFill>
                  <a:srgbClr val="002060"/>
                </a:solidFill>
              </a:rPr>
              <a:t> </a:t>
            </a:r>
            <a:r>
              <a:rPr lang="ru-RU" sz="3600" b="1">
                <a:solidFill>
                  <a:srgbClr val="002060"/>
                </a:solidFill>
              </a:rPr>
              <a:t>посёлком Красная </a:t>
            </a:r>
            <a:r>
              <a:rPr lang="en-US" sz="3600" b="1">
                <a:solidFill>
                  <a:srgbClr val="002060"/>
                </a:solidFill>
              </a:rPr>
              <a:t> </a:t>
            </a:r>
            <a:r>
              <a:rPr lang="ru-RU" sz="3600" b="1">
                <a:solidFill>
                  <a:srgbClr val="002060"/>
                </a:solidFill>
              </a:rPr>
              <a:t>Поляна, </a:t>
            </a:r>
          </a:p>
          <a:p>
            <a:r>
              <a:rPr lang="ru-RU" sz="3600" b="1">
                <a:solidFill>
                  <a:srgbClr val="002060"/>
                </a:solidFill>
              </a:rPr>
              <a:t>находящимся</a:t>
            </a:r>
            <a:r>
              <a:rPr lang="en-US" sz="3600" b="1">
                <a:solidFill>
                  <a:srgbClr val="002060"/>
                </a:solidFill>
              </a:rPr>
              <a:t> </a:t>
            </a:r>
            <a:r>
              <a:rPr lang="ru-RU" sz="3600" b="1">
                <a:solidFill>
                  <a:srgbClr val="002060"/>
                </a:solidFill>
              </a:rPr>
              <a:t> в  39 км от Сочи) </a:t>
            </a:r>
          </a:p>
          <a:p>
            <a:r>
              <a:rPr lang="ru-RU" sz="3600" b="1">
                <a:solidFill>
                  <a:srgbClr val="002060"/>
                </a:solidFill>
              </a:rPr>
              <a:t>будут  проведены первые  Зимние Олимпийские  игры       в  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Черноморский   регион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428728" y="1000108"/>
            <a:ext cx="7559675" cy="5757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Изображение:Krasnaya Polyana 05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4266852" y="0"/>
            <a:ext cx="4877148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3213" y="1214438"/>
            <a:ext cx="3295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 i="1">
                <a:solidFill>
                  <a:srgbClr val="002060"/>
                </a:solidFill>
              </a:rPr>
              <a:t>На  горнолыжных  трассах </a:t>
            </a:r>
          </a:p>
          <a:p>
            <a:r>
              <a:rPr lang="ru-RU" sz="2800" b="1" i="1">
                <a:solidFill>
                  <a:srgbClr val="002060"/>
                </a:solidFill>
              </a:rPr>
              <a:t>Красной  Поляны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357188" y="857250"/>
            <a:ext cx="7786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/>
              <a:t>Чёрное  море  —  важный  район </a:t>
            </a:r>
          </a:p>
          <a:p>
            <a:pPr>
              <a:buFont typeface="Wingdings 2" pitchFamily="18" charset="2"/>
              <a:buNone/>
            </a:pPr>
            <a:r>
              <a:rPr lang="ru-RU" sz="2800" b="1"/>
              <a:t> </a:t>
            </a:r>
            <a:r>
              <a:rPr lang="ru-RU" sz="2800" b="1" i="1"/>
              <a:t>транспортных</a:t>
            </a:r>
            <a:r>
              <a:rPr lang="ru-RU" sz="2800" b="1"/>
              <a:t> </a:t>
            </a:r>
            <a:r>
              <a:rPr lang="ru-RU" sz="2800" b="1" i="1"/>
              <a:t>перевозок</a:t>
            </a:r>
            <a:r>
              <a:rPr lang="ru-RU" sz="2800" b="1"/>
              <a:t>, </a:t>
            </a:r>
          </a:p>
          <a:p>
            <a:pPr>
              <a:buFont typeface="Wingdings 2" pitchFamily="18" charset="2"/>
              <a:buNone/>
            </a:pPr>
            <a:r>
              <a:rPr lang="ru-RU" sz="2800" b="1"/>
              <a:t> а  также  </a:t>
            </a:r>
            <a:r>
              <a:rPr lang="ru-RU" sz="2800" b="1" i="1"/>
              <a:t>один  из  крупнейших</a:t>
            </a:r>
          </a:p>
          <a:p>
            <a:pPr>
              <a:buFont typeface="Wingdings 2" pitchFamily="18" charset="2"/>
              <a:buNone/>
            </a:pPr>
            <a:r>
              <a:rPr lang="ru-RU" sz="2800" b="1" i="1"/>
              <a:t> курортных  регионов  Евразии.</a:t>
            </a:r>
          </a:p>
          <a:p>
            <a:pPr>
              <a:buFont typeface="Wingdings 2" pitchFamily="18" charset="2"/>
              <a:buNone/>
            </a:pPr>
            <a:endParaRPr lang="ru-RU" sz="2800" b="1" i="1"/>
          </a:p>
          <a:p>
            <a:pPr>
              <a:buFont typeface="Arial" charset="0"/>
              <a:buChar char="•"/>
            </a:pPr>
            <a:r>
              <a:rPr lang="ru-RU" sz="2800" b="1"/>
              <a:t>Чёрное  море  </a:t>
            </a:r>
          </a:p>
          <a:p>
            <a:r>
              <a:rPr lang="ru-RU" sz="2800" b="1"/>
              <a:t>сохраняет  </a:t>
            </a:r>
            <a:r>
              <a:rPr lang="ru-RU" sz="2800" b="1" i="1"/>
              <a:t>важное </a:t>
            </a:r>
          </a:p>
          <a:p>
            <a:r>
              <a:rPr lang="ru-RU" sz="2800" b="1" i="1"/>
              <a:t>стратегическое                                           </a:t>
            </a:r>
            <a:r>
              <a:rPr lang="ru-RU" sz="2800" b="1"/>
              <a:t>и   </a:t>
            </a:r>
            <a:r>
              <a:rPr lang="ru-RU" sz="2800" b="1" i="1"/>
              <a:t>военное  значение</a:t>
            </a:r>
            <a:r>
              <a:rPr lang="ru-RU" sz="2800" b="1"/>
              <a:t>.                </a:t>
            </a:r>
          </a:p>
          <a:p>
            <a:endParaRPr lang="ru-RU" b="1"/>
          </a:p>
          <a:p>
            <a:endParaRPr lang="ru-RU" b="1" i="1"/>
          </a:p>
        </p:txBody>
      </p:sp>
      <p:pic>
        <p:nvPicPr>
          <p:cNvPr id="6" name="Picture 8" descr="C:\Documents and Settings\дом\Мои документы\Черное море\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5" y="3071813"/>
            <a:ext cx="4714875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Изображение:Anapa. Beac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142984"/>
            <a:ext cx="7416800" cy="557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64294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accent2"/>
                </a:solidFill>
              </a:rPr>
              <a:t>Анапа</a:t>
            </a:r>
            <a:r>
              <a:rPr lang="ru-RU" sz="2800" b="1" dirty="0" smtClean="0"/>
              <a:t> —</a:t>
            </a:r>
            <a:r>
              <a:rPr lang="en-US" sz="2800" b="1" dirty="0" smtClean="0"/>
              <a:t> 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самое  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солнечное 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  место   </a:t>
            </a:r>
            <a:r>
              <a:rPr lang="en-US" sz="2800" b="1" i="1" dirty="0" smtClean="0"/>
              <a:t>                             </a:t>
            </a:r>
            <a:r>
              <a:rPr lang="ru-RU" sz="2800" b="1" i="1" dirty="0" smtClean="0"/>
              <a:t> на 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 Черноморском 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побережье   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Кавказа</a:t>
            </a:r>
            <a:r>
              <a:rPr lang="ru-RU" sz="2800" i="1" dirty="0" smtClean="0"/>
              <a:t> </a:t>
            </a:r>
            <a:r>
              <a:rPr lang="en-US" sz="2800" i="1" dirty="0" smtClean="0"/>
              <a:t>   </a:t>
            </a:r>
            <a:endParaRPr lang="ru-RU" sz="28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Изображение:Black sea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124075" y="6040438"/>
            <a:ext cx="7329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Чёрное море в районе Анапы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Изображение:Anapa. Svyato-Onufrievsky hra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838" y="1147977"/>
            <a:ext cx="4689476" cy="5594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795963" y="1431925"/>
            <a:ext cx="3536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Свято - Онуфриевский </a:t>
            </a:r>
          </a:p>
          <a:p>
            <a:r>
              <a:rPr lang="ru-RU" sz="2000" b="1">
                <a:solidFill>
                  <a:srgbClr val="002060"/>
                </a:solidFill>
              </a:rPr>
              <a:t>храм. </a:t>
            </a:r>
          </a:p>
          <a:p>
            <a:r>
              <a:rPr lang="ru-RU" sz="2000" b="1">
                <a:solidFill>
                  <a:srgbClr val="002060"/>
                </a:solidFill>
              </a:rPr>
              <a:t>Заложен в 1829г.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Изображение:Anapa. Russian ga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857232"/>
            <a:ext cx="6610706" cy="4959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58750" y="5943600"/>
            <a:ext cx="8199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</a:rPr>
              <a:t>      Русские  ворота  –  остатки  турецкой  крепости, </a:t>
            </a:r>
          </a:p>
          <a:p>
            <a:pPr algn="ctr"/>
            <a:r>
              <a:rPr lang="ru-RU" sz="2000" b="1" i="1">
                <a:solidFill>
                  <a:srgbClr val="002060"/>
                </a:solidFill>
              </a:rPr>
              <a:t> построенной  в  1783г.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Изображение:Anapa. Lighthous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428604"/>
            <a:ext cx="4754595" cy="6340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200650" y="5824538"/>
            <a:ext cx="103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Маяк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b="1" u="sng" dirty="0">
                <a:solidFill>
                  <a:srgbClr val="002060"/>
                </a:solidFill>
              </a:rPr>
              <a:t>Геленджик </a:t>
            </a:r>
            <a:r>
              <a:rPr lang="ru-RU" sz="3200" b="1" dirty="0" smtClean="0"/>
              <a:t>– </a:t>
            </a:r>
            <a:r>
              <a:rPr lang="ru-RU" sz="3200" b="1" i="1" dirty="0" smtClean="0">
                <a:solidFill>
                  <a:srgbClr val="0070C0"/>
                </a:solidFill>
              </a:rPr>
              <a:t>популярный  </a:t>
            </a:r>
            <a:r>
              <a:rPr lang="ru-RU" sz="3200" b="1" i="1" dirty="0">
                <a:solidFill>
                  <a:srgbClr val="0070C0"/>
                </a:solidFill>
              </a:rPr>
              <a:t>курорт</a:t>
            </a:r>
            <a:r>
              <a:rPr lang="ru-RU" sz="3200" b="1" i="1" u="sng" dirty="0">
                <a:solidFill>
                  <a:srgbClr val="0070C0"/>
                </a:solidFill>
              </a:rPr>
              <a:t> </a:t>
            </a:r>
            <a:br>
              <a:rPr lang="ru-RU" sz="3200" b="1" i="1" u="sng" dirty="0">
                <a:solidFill>
                  <a:srgbClr val="0070C0"/>
                </a:solidFill>
              </a:rPr>
            </a:br>
            <a:r>
              <a:rPr lang="ru-RU" sz="3200" b="1" i="1" dirty="0">
                <a:solidFill>
                  <a:srgbClr val="0070C0"/>
                </a:solidFill>
              </a:rPr>
              <a:t>на  </a:t>
            </a:r>
            <a:r>
              <a:rPr lang="ru-RU" sz="3200" b="1" i="1" dirty="0" smtClean="0">
                <a:solidFill>
                  <a:srgbClr val="0070C0"/>
                </a:solidFill>
              </a:rPr>
              <a:t>Черноморском  </a:t>
            </a:r>
            <a:r>
              <a:rPr lang="ru-RU" sz="3200" b="1" i="1" dirty="0">
                <a:solidFill>
                  <a:srgbClr val="0070C0"/>
                </a:solidFill>
              </a:rPr>
              <a:t>побережье </a:t>
            </a:r>
            <a:r>
              <a:rPr lang="ru-RU" sz="3200" b="1" i="1" dirty="0" smtClean="0">
                <a:solidFill>
                  <a:srgbClr val="0070C0"/>
                </a:solidFill>
              </a:rPr>
              <a:t> Кавказа</a:t>
            </a:r>
            <a:r>
              <a:rPr lang="ru-RU" sz="3200" i="1" dirty="0">
                <a:solidFill>
                  <a:srgbClr val="0070C0"/>
                </a:solidFill>
              </a:rPr>
              <a:t/>
            </a:r>
            <a:br>
              <a:rPr lang="ru-RU" sz="3200" i="1" dirty="0">
                <a:solidFill>
                  <a:srgbClr val="0070C0"/>
                </a:solidFill>
              </a:rPr>
            </a:b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Изображение:GelendzhikMonumentToLermontoff15Jan2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96975"/>
            <a:ext cx="3833813" cy="511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03213" y="6429375"/>
            <a:ext cx="355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2060"/>
                </a:solidFill>
              </a:rPr>
              <a:t>Памятник М.Ю.Лермонтову</a:t>
            </a:r>
            <a:r>
              <a:rPr lang="ru-RU" b="1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102" name="Picture 6" descr="Изображение:GelendzhikLermontoffBoulevard15Jan2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3313113"/>
            <a:ext cx="4814887" cy="332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479925" y="2297113"/>
            <a:ext cx="3386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</a:rPr>
              <a:t>Арка, отмечающая начало </a:t>
            </a:r>
          </a:p>
          <a:p>
            <a:r>
              <a:rPr lang="ru-RU" b="1" i="1">
                <a:solidFill>
                  <a:srgbClr val="002060"/>
                </a:solidFill>
              </a:rPr>
              <a:t>Лермонтовского бульвара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</TotalTime>
  <Words>231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Поток</vt:lpstr>
      <vt:lpstr> Человек    у     моря</vt:lpstr>
      <vt:lpstr>Черноморский   регион</vt:lpstr>
      <vt:lpstr>Слайд 3</vt:lpstr>
      <vt:lpstr>Анапа —  самое   солнечное    место                                 на   Черноморском  побережье    Кавказа    </vt:lpstr>
      <vt:lpstr>Слайд 5</vt:lpstr>
      <vt:lpstr>Слайд 6</vt:lpstr>
      <vt:lpstr>Слайд 7</vt:lpstr>
      <vt:lpstr>Слайд 8</vt:lpstr>
      <vt:lpstr>Геленджик – популярный  курорт  на  Черноморском  побережье  Кавказа </vt:lpstr>
      <vt:lpstr>Слайд 10</vt:lpstr>
      <vt:lpstr>Слайд 11</vt:lpstr>
      <vt:lpstr>Сочи — самый   крупный  курортный город   России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llk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человек  у моря</dc:title>
  <dc:creator>дом</dc:creator>
  <cp:lastModifiedBy>Сергей</cp:lastModifiedBy>
  <cp:revision>41</cp:revision>
  <dcterms:created xsi:type="dcterms:W3CDTF">2008-11-27T19:46:45Z</dcterms:created>
  <dcterms:modified xsi:type="dcterms:W3CDTF">2010-03-13T15:12:04Z</dcterms:modified>
</cp:coreProperties>
</file>