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375" r:id="rId2"/>
    <p:sldId id="394" r:id="rId3"/>
    <p:sldId id="351" r:id="rId4"/>
    <p:sldId id="349" r:id="rId5"/>
    <p:sldId id="270" r:id="rId6"/>
    <p:sldId id="376" r:id="rId7"/>
    <p:sldId id="371" r:id="rId8"/>
    <p:sldId id="377" r:id="rId9"/>
    <p:sldId id="259" r:id="rId10"/>
    <p:sldId id="361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50B91"/>
    <a:srgbClr val="FCEB10"/>
    <a:srgbClr val="95BD03"/>
    <a:srgbClr val="FC10BE"/>
    <a:srgbClr val="C60AA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3969" autoAdjust="0"/>
  </p:normalViewPr>
  <p:slideViewPr>
    <p:cSldViewPr>
      <p:cViewPr>
        <p:scale>
          <a:sx n="100" d="100"/>
          <a:sy n="100" d="100"/>
        </p:scale>
        <p:origin x="-300" y="-4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3031FC-FF7F-4922-9DA1-8E516CA1C5F8}" type="datetimeFigureOut">
              <a:rPr lang="ru-RU" smtClean="0"/>
              <a:pPr/>
              <a:t>06.05.2009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5148FE-BDCC-4F98-9C92-61491983B3B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C9F1E-1531-4905-91FF-1152D3BE8794}" type="datetimeFigureOut">
              <a:rPr lang="ru-RU" smtClean="0"/>
              <a:pPr/>
              <a:t>06.05.2009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63560-5DDE-4222-8C5D-DDE2551A0B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C9F1E-1531-4905-91FF-1152D3BE8794}" type="datetimeFigureOut">
              <a:rPr lang="ru-RU" smtClean="0"/>
              <a:pPr/>
              <a:t>06.05.2009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63560-5DDE-4222-8C5D-DDE2551A0B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C9F1E-1531-4905-91FF-1152D3BE8794}" type="datetimeFigureOut">
              <a:rPr lang="ru-RU" smtClean="0"/>
              <a:pPr/>
              <a:t>06.05.2009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63560-5DDE-4222-8C5D-DDE2551A0B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91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4AFE537F-9559-47EF-901C-1512AE7D7BE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C9F1E-1531-4905-91FF-1152D3BE8794}" type="datetimeFigureOut">
              <a:rPr lang="ru-RU" smtClean="0"/>
              <a:pPr/>
              <a:t>06.05.2009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63560-5DDE-4222-8C5D-DDE2551A0B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C9F1E-1531-4905-91FF-1152D3BE8794}" type="datetimeFigureOut">
              <a:rPr lang="ru-RU" smtClean="0"/>
              <a:pPr/>
              <a:t>06.05.2009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63560-5DDE-4222-8C5D-DDE2551A0B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C9F1E-1531-4905-91FF-1152D3BE8794}" type="datetimeFigureOut">
              <a:rPr lang="ru-RU" smtClean="0"/>
              <a:pPr/>
              <a:t>06.05.2009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63560-5DDE-4222-8C5D-DDE2551A0B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C9F1E-1531-4905-91FF-1152D3BE8794}" type="datetimeFigureOut">
              <a:rPr lang="ru-RU" smtClean="0"/>
              <a:pPr/>
              <a:t>06.05.2009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63560-5DDE-4222-8C5D-DDE2551A0B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C9F1E-1531-4905-91FF-1152D3BE8794}" type="datetimeFigureOut">
              <a:rPr lang="ru-RU" smtClean="0"/>
              <a:pPr/>
              <a:t>06.05.2009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63560-5DDE-4222-8C5D-DDE2551A0B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C9F1E-1531-4905-91FF-1152D3BE8794}" type="datetimeFigureOut">
              <a:rPr lang="ru-RU" smtClean="0"/>
              <a:pPr/>
              <a:t>06.05.2009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63560-5DDE-4222-8C5D-DDE2551A0B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C9F1E-1531-4905-91FF-1152D3BE8794}" type="datetimeFigureOut">
              <a:rPr lang="ru-RU" smtClean="0"/>
              <a:pPr/>
              <a:t>06.05.2009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63560-5DDE-4222-8C5D-DDE2551A0B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C9F1E-1531-4905-91FF-1152D3BE8794}" type="datetimeFigureOut">
              <a:rPr lang="ru-RU" smtClean="0"/>
              <a:pPr/>
              <a:t>06.05.2009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63560-5DDE-4222-8C5D-DDE2551A0B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2C9F1E-1531-4905-91FF-1152D3BE8794}" type="datetimeFigureOut">
              <a:rPr lang="ru-RU" smtClean="0"/>
              <a:pPr/>
              <a:t>06.05.2009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763560-5DDE-4222-8C5D-DDE2551A0BD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slide" Target="slide5.xml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slide" Target="slid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         </a:t>
            </a:r>
            <a:r>
              <a:rPr lang="ru-RU" sz="3600" dirty="0" smtClean="0"/>
              <a:t>Обобщающий урок по теме:</a:t>
            </a:r>
            <a:r>
              <a:rPr lang="en-US" sz="3600" dirty="0" smtClean="0"/>
              <a:t> </a:t>
            </a:r>
            <a:endParaRPr lang="ru-RU" sz="3600" dirty="0" smtClean="0"/>
          </a:p>
          <a:p>
            <a:pPr>
              <a:buNone/>
            </a:pPr>
            <a:endParaRPr lang="en-US" sz="1400" dirty="0" smtClean="0"/>
          </a:p>
          <a:p>
            <a:pPr>
              <a:buNone/>
            </a:pPr>
            <a:r>
              <a:rPr lang="ru-RU" sz="3600" dirty="0" smtClean="0"/>
              <a:t> «Сила Архимеда. Условие плавания                                             тел»</a:t>
            </a:r>
            <a:endParaRPr lang="en-US" sz="3600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en-US" dirty="0" smtClean="0"/>
              <a:t>                             </a:t>
            </a:r>
            <a:r>
              <a:rPr lang="ru-RU" sz="3600" dirty="0" smtClean="0"/>
              <a:t>7 класс.</a:t>
            </a:r>
          </a:p>
        </p:txBody>
      </p:sp>
      <p:pic>
        <p:nvPicPr>
          <p:cNvPr id="5" name="Picture 37" descr="pe00014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10400" y="0"/>
            <a:ext cx="2133600" cy="1454150"/>
          </a:xfrm>
          <a:prstGeom prst="rect">
            <a:avLst/>
          </a:prstGeom>
          <a:noFill/>
        </p:spPr>
      </p:pic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1214414" y="285728"/>
            <a:ext cx="59293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ru-RU" dirty="0"/>
              <a:t> </a:t>
            </a:r>
            <a:r>
              <a:rPr lang="ru-RU" dirty="0">
                <a:solidFill>
                  <a:srgbClr val="FF3300"/>
                </a:solidFill>
              </a:rPr>
              <a:t>«Знания – дети удивления и любопытства» </a:t>
            </a: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4857752" y="857232"/>
            <a:ext cx="16668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ru-RU" sz="1800" dirty="0">
                <a:solidFill>
                  <a:srgbClr val="FF3300"/>
                </a:solidFill>
              </a:rPr>
              <a:t>Луи де Бройль</a:t>
            </a:r>
            <a:r>
              <a:rPr lang="ru-RU" sz="1800" dirty="0"/>
              <a:t> </a:t>
            </a:r>
          </a:p>
        </p:txBody>
      </p:sp>
      <p:pic>
        <p:nvPicPr>
          <p:cNvPr id="8" name="Picture 8" descr="11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57224" y="4786322"/>
            <a:ext cx="1719263" cy="14271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WordArt 2"/>
          <p:cNvSpPr>
            <a:spLocks noGrp="1" noChangeArrowheads="1" noChangeShapeType="1" noTextEdit="1"/>
          </p:cNvSpPr>
          <p:nvPr>
            <p:ph type="ctrTitle"/>
          </p:nvPr>
        </p:nvSpPr>
        <p:spPr bwMode="auto">
          <a:xfrm>
            <a:off x="928662" y="857232"/>
            <a:ext cx="7358114" cy="2743219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lstStyle/>
          <a:p>
            <a:pPr algn="ctr"/>
            <a:r>
              <a:rPr lang="ru-RU" sz="3600" kern="10" dirty="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C0C0C0"/>
                  </a:outerShdw>
                </a:effectLst>
                <a:latin typeface="Times New Roman"/>
                <a:cs typeface="Times New Roman"/>
              </a:rPr>
              <a:t>Если сам решил</a:t>
            </a:r>
          </a:p>
          <a:p>
            <a:pPr algn="ctr"/>
            <a:r>
              <a:rPr lang="ru-RU" sz="3600" kern="10" dirty="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C0C0C0"/>
                  </a:outerShdw>
                </a:effectLst>
                <a:latin typeface="Times New Roman"/>
                <a:cs typeface="Times New Roman"/>
              </a:rPr>
              <a:t> задачу, </a:t>
            </a:r>
          </a:p>
          <a:p>
            <a:pPr algn="ctr"/>
            <a:r>
              <a:rPr lang="ru-RU" sz="3600" kern="10" dirty="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C0C0C0"/>
                  </a:outerShdw>
                </a:effectLst>
                <a:latin typeface="Times New Roman"/>
                <a:cs typeface="Times New Roman"/>
              </a:rPr>
              <a:t>эту тему знаешь </a:t>
            </a:r>
          </a:p>
          <a:p>
            <a:pPr algn="ctr"/>
            <a:r>
              <a:rPr lang="ru-RU" sz="3600" kern="10" dirty="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C0C0C0"/>
                  </a:outerShdw>
                </a:effectLst>
                <a:latin typeface="Times New Roman"/>
                <a:cs typeface="Times New Roman"/>
              </a:rPr>
              <a:t>значит!</a:t>
            </a:r>
          </a:p>
        </p:txBody>
      </p:sp>
      <p:pic>
        <p:nvPicPr>
          <p:cNvPr id="10" name="Picture 3" descr="BS02064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0600" y="3962400"/>
            <a:ext cx="2438400" cy="24272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dirty="0" smtClean="0">
                <a:solidFill>
                  <a:srgbClr val="0033CC"/>
                </a:solidFill>
              </a:rPr>
              <a:t>Цель </a:t>
            </a:r>
            <a:r>
              <a:rPr lang="ru-RU" sz="3600" b="1" dirty="0">
                <a:solidFill>
                  <a:srgbClr val="0033CC"/>
                </a:solidFill>
              </a:rPr>
              <a:t>урока: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57298"/>
            <a:ext cx="8229600" cy="4768865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dirty="0" smtClean="0">
                <a:solidFill>
                  <a:srgbClr val="3366FF"/>
                </a:solidFill>
                <a:latin typeface="Symbol" pitchFamily="18" charset="2"/>
              </a:rPr>
              <a:t>   </a:t>
            </a:r>
            <a:r>
              <a:rPr lang="ru-RU" sz="2400" dirty="0" smtClean="0"/>
              <a:t>Закрепить понимание закона Архимеда, условий для плавания тел различной плотности. Проверка умений учащихся решать расчетные задачи на нахождение силы Архимеда; проверка экспериментальных умений нахождения силы Архимеда, умений дать характеристику поведения тел в жидкости;  </a:t>
            </a:r>
          </a:p>
          <a:p>
            <a:pPr algn="just">
              <a:buNone/>
            </a:pPr>
            <a:endParaRPr lang="en-US" dirty="0" smtClean="0">
              <a:solidFill>
                <a:srgbClr val="3366FF"/>
              </a:solidFill>
              <a:latin typeface="Symbol" pitchFamily="18" charset="2"/>
            </a:endParaRPr>
          </a:p>
          <a:p>
            <a:pPr>
              <a:buFontTx/>
              <a:buNone/>
            </a:pPr>
            <a:endParaRPr lang="en-US" b="1" dirty="0" smtClean="0">
              <a:solidFill>
                <a:srgbClr val="3366FF"/>
              </a:solidFill>
              <a:latin typeface="Symbol" pitchFamily="18" charset="2"/>
            </a:endParaRPr>
          </a:p>
          <a:p>
            <a:pPr>
              <a:buFontTx/>
              <a:buNone/>
            </a:pPr>
            <a:endParaRPr lang="ru-RU" b="1" dirty="0"/>
          </a:p>
        </p:txBody>
      </p:sp>
      <p:pic>
        <p:nvPicPr>
          <p:cNvPr id="8197" name="Picture 5" descr="03f-i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18000"/>
          </a:blip>
          <a:srcRect/>
          <a:stretch>
            <a:fillRect/>
          </a:stretch>
        </p:blipFill>
        <p:spPr bwMode="auto">
          <a:xfrm>
            <a:off x="1547813" y="4797425"/>
            <a:ext cx="6985000" cy="1412875"/>
          </a:xfrm>
          <a:prstGeom prst="rect">
            <a:avLst/>
          </a:prstGeom>
          <a:noFill/>
        </p:spPr>
      </p:pic>
      <p:pic>
        <p:nvPicPr>
          <p:cNvPr id="8198" name="Picture 6" descr="kniga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58888" y="620713"/>
            <a:ext cx="1008062" cy="8159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142844" y="214290"/>
            <a:ext cx="2928958" cy="1928827"/>
          </a:xfrm>
          <a:prstGeom prst="flowChartPunchedTape">
            <a:avLst/>
          </a:prstGeom>
          <a:solidFill>
            <a:srgbClr val="C60AA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62500" lnSpcReduction="20000"/>
          </a:bodyPr>
          <a:lstStyle/>
          <a:p>
            <a:pPr lvl="0">
              <a:buNone/>
            </a:pPr>
            <a:r>
              <a:rPr lang="ru-RU" dirty="0" smtClean="0"/>
              <a:t>От чего же зависит величина выталкивающей силы?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571604" y="5715016"/>
            <a:ext cx="2643206" cy="571504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  <a:hlinkClick r:id="rId3" action="ppaction://hlinksldjump"/>
              </a:rPr>
              <a:t>Чему равна эта сила?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072198" y="285728"/>
            <a:ext cx="2500330" cy="1700218"/>
          </a:xfrm>
          <a:prstGeom prst="roundRect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От каких величин она не зависит?</a:t>
            </a:r>
            <a:endParaRPr lang="ru-RU" dirty="0"/>
          </a:p>
        </p:txBody>
      </p:sp>
      <p:sp>
        <p:nvSpPr>
          <p:cNvPr id="11" name="Овал 10"/>
          <p:cNvSpPr/>
          <p:nvPr/>
        </p:nvSpPr>
        <p:spPr>
          <a:xfrm>
            <a:off x="142844" y="2857496"/>
            <a:ext cx="2571768" cy="2000264"/>
          </a:xfrm>
          <a:prstGeom prst="ellipse">
            <a:avLst/>
          </a:prstGeom>
          <a:solidFill>
            <a:srgbClr val="95BD0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428596" y="3357562"/>
            <a:ext cx="207170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1. объёма тела, </a:t>
            </a:r>
            <a:r>
              <a:rPr lang="ru-RU" dirty="0" err="1" smtClean="0"/>
              <a:t>Vт</a:t>
            </a:r>
            <a:r>
              <a:rPr lang="ru-RU" dirty="0" smtClean="0"/>
              <a:t> </a:t>
            </a:r>
          </a:p>
          <a:p>
            <a:r>
              <a:rPr lang="ru-RU" dirty="0" smtClean="0"/>
              <a:t>2. плотности жидкости, 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6357950" y="2928934"/>
            <a:ext cx="2286016" cy="1785950"/>
          </a:xfrm>
          <a:prstGeom prst="rect">
            <a:avLst/>
          </a:prstGeom>
          <a:solidFill>
            <a:srgbClr val="FC10B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6500826" y="3071810"/>
            <a:ext cx="192882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1. формы тела </a:t>
            </a:r>
          </a:p>
          <a:p>
            <a:r>
              <a:rPr lang="ru-RU" dirty="0" smtClean="0"/>
              <a:t>2. плотности тела</a:t>
            </a:r>
          </a:p>
          <a:p>
            <a:r>
              <a:rPr lang="ru-RU" dirty="0" smtClean="0"/>
              <a:t>3. глубины погружения </a:t>
            </a:r>
            <a:endParaRPr lang="ru-RU" dirty="0"/>
          </a:p>
        </p:txBody>
      </p:sp>
      <p:graphicFrame>
        <p:nvGraphicFramePr>
          <p:cNvPr id="57345" name="Object 1"/>
          <p:cNvGraphicFramePr>
            <a:graphicFrameLocks noChangeAspect="1"/>
          </p:cNvGraphicFramePr>
          <p:nvPr/>
        </p:nvGraphicFramePr>
        <p:xfrm>
          <a:off x="3357554" y="428604"/>
          <a:ext cx="2500330" cy="4159250"/>
        </p:xfrm>
        <a:graphic>
          <a:graphicData uri="http://schemas.openxmlformats.org/presentationml/2006/ole">
            <p:oleObj spid="_x0000_s57345" name="Clip" r:id="rId4" imgW="3848040" imgH="5478120" progId="">
              <p:embed/>
            </p:oleObj>
          </a:graphicData>
        </a:graphic>
      </p:graphicFrame>
      <p:sp>
        <p:nvSpPr>
          <p:cNvPr id="17" name="Стрелка вниз 16"/>
          <p:cNvSpPr/>
          <p:nvPr/>
        </p:nvSpPr>
        <p:spPr>
          <a:xfrm>
            <a:off x="7215206" y="2214554"/>
            <a:ext cx="285752" cy="64294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 вниз 17"/>
          <p:cNvSpPr/>
          <p:nvPr/>
        </p:nvSpPr>
        <p:spPr>
          <a:xfrm>
            <a:off x="1428728" y="2143116"/>
            <a:ext cx="285752" cy="6212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4714876" y="5786454"/>
            <a:ext cx="2714644" cy="500066"/>
          </a:xfrm>
          <a:prstGeom prst="rect">
            <a:avLst/>
          </a:prstGeom>
          <a:solidFill>
            <a:srgbClr val="95BD0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  <a:hlinkClick r:id="rId5" action="ppaction://hlinksldjump"/>
              </a:rPr>
              <a:t>Кто открыл эту силу?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7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  <p:bldP spid="8" grpId="0" animBg="1"/>
      <p:bldP spid="9" grpId="0" animBg="1"/>
      <p:bldP spid="11" grpId="0" animBg="1"/>
      <p:bldP spid="12" grpId="0"/>
      <p:bldP spid="15" grpId="0" animBg="1"/>
      <p:bldP spid="16" grpId="0"/>
      <p:bldP spid="17" grpId="0" animBg="1"/>
      <p:bldP spid="18" grpId="0" animBg="1"/>
      <p:bldP spid="1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Сила Архимед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1314952" y="857232"/>
            <a:ext cx="6957485" cy="5429288"/>
          </a:xfrm>
          <a:prstGeom prst="rect">
            <a:avLst/>
          </a:prstGeom>
        </p:spPr>
      </p:pic>
      <p:pic>
        <p:nvPicPr>
          <p:cNvPr id="3" name="Picture 24" descr="AMCONFU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42844" y="4500570"/>
            <a:ext cx="1214446" cy="2124075"/>
          </a:xfrm>
          <a:prstGeom prst="rect">
            <a:avLst/>
          </a:prstGeom>
          <a:noFill/>
          <a:ln/>
        </p:spPr>
      </p:pic>
      <p:sp>
        <p:nvSpPr>
          <p:cNvPr id="5" name="Стрелка вниз 4">
            <a:hlinkClick r:id="rId4" action="ppaction://hlinksldjump"/>
          </p:cNvPr>
          <p:cNvSpPr/>
          <p:nvPr/>
        </p:nvSpPr>
        <p:spPr>
          <a:xfrm rot="5400000">
            <a:off x="8322495" y="6250801"/>
            <a:ext cx="285752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dirty="0" smtClean="0"/>
              <a:t>Архимед (287 -  212 до н.э.)</a:t>
            </a:r>
          </a:p>
        </p:txBody>
      </p:sp>
      <p:pic>
        <p:nvPicPr>
          <p:cNvPr id="55297" name="Picture 1" descr="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00694" y="1785926"/>
            <a:ext cx="2743200" cy="375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571472" y="1928802"/>
            <a:ext cx="4572000" cy="369331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- величайший математик и механик древней Греции, </a:t>
            </a:r>
            <a:br>
              <a:rPr lang="ru-RU" dirty="0" smtClean="0"/>
            </a:br>
            <a:r>
              <a:rPr lang="ru-RU" dirty="0" smtClean="0"/>
              <a:t>основоположник теоретической механики и гидростатики. </a:t>
            </a:r>
            <a:br>
              <a:rPr lang="ru-RU" dirty="0" smtClean="0"/>
            </a:br>
            <a:r>
              <a:rPr lang="ru-RU" dirty="0" smtClean="0"/>
              <a:t>В работах по статике и гидростатике дал образцы применения математики</a:t>
            </a:r>
            <a:br>
              <a:rPr lang="ru-RU" dirty="0" smtClean="0"/>
            </a:br>
            <a:r>
              <a:rPr lang="ru-RU" dirty="0" smtClean="0"/>
              <a:t>к задачам естествознания и техники,</a:t>
            </a:r>
            <a:br>
              <a:rPr lang="ru-RU" dirty="0" smtClean="0"/>
            </a:br>
            <a:r>
              <a:rPr lang="ru-RU" dirty="0" smtClean="0"/>
              <a:t>применил физико-математические знания к конструированию машин и сооружений.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5" name="Стрелка вниз 4">
            <a:hlinkClick r:id="rId3" action="ppaction://hlinksldjump"/>
          </p:cNvPr>
          <p:cNvSpPr/>
          <p:nvPr/>
        </p:nvSpPr>
        <p:spPr>
          <a:xfrm rot="5400000">
            <a:off x="8358214" y="6143644"/>
            <a:ext cx="270318" cy="5715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5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642910" y="142852"/>
            <a:ext cx="7786742" cy="1000132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prstTxWarp prst="textDoubleWave1">
              <a:avLst/>
            </a:prstTxWarp>
            <a:normAutofit fontScale="92500" lnSpcReduction="10000"/>
          </a:bodyPr>
          <a:lstStyle/>
          <a:p>
            <a:pPr algn="ctr">
              <a:buNone/>
            </a:pPr>
            <a:r>
              <a:rPr lang="ru-RU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Какие действия архимедовой силы на воде , под водой, в воздухе вы знаете?</a:t>
            </a:r>
            <a:endParaRPr lang="ru-RU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pic>
        <p:nvPicPr>
          <p:cNvPr id="7" name="Picture 4" descr="пролив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1214422"/>
            <a:ext cx="4214810" cy="2809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4" descr="1d40_04_0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14876" y="1214422"/>
            <a:ext cx="4214842" cy="2786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4" descr="подводный мир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2845" y="4142863"/>
            <a:ext cx="4214842" cy="25802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Рисунок 9" descr="http://class-fizika.narod.ru/vosd/103.jpg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357818" y="4071942"/>
            <a:ext cx="2928958" cy="2643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7887328-8447-4254-B541-49ED54FB158A}" type="slidenum">
              <a:rPr lang="ru-RU" smtClean="0">
                <a:latin typeface="Arial" pitchFamily="34" charset="0"/>
              </a:rPr>
              <a:pPr/>
              <a:t>7</a:t>
            </a:fld>
            <a:endParaRPr lang="ru-RU" dirty="0" smtClean="0">
              <a:latin typeface="Arial" pitchFamily="34" charset="0"/>
            </a:endParaRPr>
          </a:p>
        </p:txBody>
      </p:sp>
      <p:sp>
        <p:nvSpPr>
          <p:cNvPr id="4101" name="Rectangle 4"/>
          <p:cNvSpPr>
            <a:spLocks noChangeArrowheads="1"/>
          </p:cNvSpPr>
          <p:nvPr/>
        </p:nvSpPr>
        <p:spPr bwMode="auto">
          <a:xfrm>
            <a:off x="357158" y="1785926"/>
            <a:ext cx="7924800" cy="6858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600" b="1" dirty="0">
                <a:solidFill>
                  <a:srgbClr val="B50B91"/>
                </a:solidFill>
              </a:rPr>
              <a:t>Выталкивающая сила, действующая на погруженное в жидкость тело, </a:t>
            </a:r>
          </a:p>
          <a:p>
            <a:pPr algn="ctr"/>
            <a:r>
              <a:rPr lang="ru-RU" sz="1600" b="1" dirty="0">
                <a:solidFill>
                  <a:srgbClr val="B50B91"/>
                </a:solidFill>
              </a:rPr>
              <a:t>равна ……………………………………………………....., вытесненной этим телом.</a:t>
            </a:r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3000364" y="2714620"/>
            <a:ext cx="2438400" cy="6096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3143240" y="278605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 dirty="0" err="1">
                <a:solidFill>
                  <a:srgbClr val="B50B91"/>
                </a:solidFill>
              </a:rPr>
              <a:t>Fа</a:t>
            </a:r>
            <a:r>
              <a:rPr lang="ru-RU" sz="2400" b="1" dirty="0">
                <a:solidFill>
                  <a:srgbClr val="B50B91"/>
                </a:solidFill>
              </a:rPr>
              <a:t> =  …</a:t>
            </a:r>
          </a:p>
        </p:txBody>
      </p:sp>
      <p:sp>
        <p:nvSpPr>
          <p:cNvPr id="4106" name="Text Box 10"/>
          <p:cNvSpPr txBox="1">
            <a:spLocks noChangeArrowheads="1"/>
          </p:cNvSpPr>
          <p:nvPr/>
        </p:nvSpPr>
        <p:spPr bwMode="auto">
          <a:xfrm>
            <a:off x="609600" y="3429000"/>
            <a:ext cx="556260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/>
            <a:r>
              <a:rPr lang="ru-RU" dirty="0">
                <a:solidFill>
                  <a:srgbClr val="B50B91"/>
                </a:solidFill>
              </a:rPr>
              <a:t>                                 </a:t>
            </a:r>
            <a:r>
              <a:rPr lang="ru-RU" b="1" u="sng" dirty="0">
                <a:solidFill>
                  <a:srgbClr val="B50B91"/>
                </a:solidFill>
              </a:rPr>
              <a:t>Условие плавания тел</a:t>
            </a:r>
            <a:endParaRPr lang="ru-RU" b="1" dirty="0">
              <a:solidFill>
                <a:srgbClr val="B50B91"/>
              </a:solidFill>
            </a:endParaRPr>
          </a:p>
          <a:p>
            <a:pPr marL="342900" indent="-342900">
              <a:buFontTx/>
              <a:buAutoNum type="arabicPeriod"/>
            </a:pPr>
            <a:r>
              <a:rPr lang="ru-RU" dirty="0">
                <a:solidFill>
                  <a:srgbClr val="B50B91"/>
                </a:solidFill>
              </a:rPr>
              <a:t>Для того чтобы тело плавало, </a:t>
            </a:r>
          </a:p>
          <a:p>
            <a:pPr marL="342900" indent="-342900"/>
            <a:r>
              <a:rPr lang="ru-RU" dirty="0">
                <a:solidFill>
                  <a:srgbClr val="B50B91"/>
                </a:solidFill>
              </a:rPr>
              <a:t>   будучи полностью погруженным в жидкость, </a:t>
            </a:r>
          </a:p>
          <a:p>
            <a:pPr marL="342900" indent="-342900"/>
            <a:r>
              <a:rPr lang="ru-RU" dirty="0">
                <a:solidFill>
                  <a:srgbClr val="B50B91"/>
                </a:solidFill>
              </a:rPr>
              <a:t>   необходимо, чтобы</a:t>
            </a:r>
          </a:p>
          <a:p>
            <a:pPr marL="342900" indent="-342900"/>
            <a:r>
              <a:rPr lang="ru-RU" dirty="0">
                <a:solidFill>
                  <a:srgbClr val="B50B91"/>
                </a:solidFill>
              </a:rPr>
              <a:t>2. Для того чтобы тело плавало, </a:t>
            </a:r>
          </a:p>
          <a:p>
            <a:pPr marL="342900" indent="-342900"/>
            <a:r>
              <a:rPr lang="ru-RU" dirty="0">
                <a:solidFill>
                  <a:srgbClr val="B50B91"/>
                </a:solidFill>
              </a:rPr>
              <a:t>   частично выступая над поверхностью жидкости, </a:t>
            </a:r>
          </a:p>
          <a:p>
            <a:pPr marL="342900" indent="-342900"/>
            <a:r>
              <a:rPr lang="ru-RU" dirty="0">
                <a:solidFill>
                  <a:srgbClr val="B50B91"/>
                </a:solidFill>
              </a:rPr>
              <a:t>   необходимо, чтобы  </a:t>
            </a:r>
          </a:p>
          <a:p>
            <a:pPr marL="342900" indent="-342900"/>
            <a:endParaRPr lang="ru-RU" dirty="0">
              <a:solidFill>
                <a:srgbClr val="B50B91"/>
              </a:solidFill>
            </a:endParaRPr>
          </a:p>
          <a:p>
            <a:pPr marL="342900" indent="-342900"/>
            <a:r>
              <a:rPr lang="ru-RU" dirty="0">
                <a:solidFill>
                  <a:srgbClr val="B50B91"/>
                </a:solidFill>
              </a:rPr>
              <a:t>3. Плавание тела невозможно, если </a:t>
            </a:r>
          </a:p>
          <a:p>
            <a:pPr marL="342900" indent="-342900"/>
            <a:endParaRPr lang="ru-RU" dirty="0">
              <a:solidFill>
                <a:srgbClr val="B50B91"/>
              </a:solidFill>
            </a:endParaRPr>
          </a:p>
        </p:txBody>
      </p:sp>
      <p:sp>
        <p:nvSpPr>
          <p:cNvPr id="4107" name="Rectangle 11"/>
          <p:cNvSpPr>
            <a:spLocks noChangeArrowheads="1"/>
          </p:cNvSpPr>
          <p:nvPr/>
        </p:nvSpPr>
        <p:spPr bwMode="auto">
          <a:xfrm>
            <a:off x="6643702" y="3857628"/>
            <a:ext cx="1600200" cy="609600"/>
          </a:xfrm>
          <a:prstGeom prst="rect">
            <a:avLst/>
          </a:prstGeom>
          <a:noFill/>
          <a:ln w="9525">
            <a:solidFill>
              <a:srgbClr val="7030A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08" name="Text Box 12"/>
          <p:cNvSpPr txBox="1">
            <a:spLocks noChangeArrowheads="1"/>
          </p:cNvSpPr>
          <p:nvPr/>
        </p:nvSpPr>
        <p:spPr bwMode="auto">
          <a:xfrm>
            <a:off x="6781800" y="3886200"/>
            <a:ext cx="1371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 b="1" dirty="0" err="1">
                <a:solidFill>
                  <a:srgbClr val="B50B91"/>
                </a:solidFill>
              </a:rPr>
              <a:t>ρ  </a:t>
            </a:r>
            <a:r>
              <a:rPr lang="ru-RU" sz="2000" b="1" dirty="0">
                <a:solidFill>
                  <a:srgbClr val="B50B91"/>
                </a:solidFill>
              </a:rPr>
              <a:t>…  </a:t>
            </a:r>
            <a:r>
              <a:rPr lang="ru-RU" sz="2000" b="1" dirty="0" err="1">
                <a:solidFill>
                  <a:srgbClr val="B50B91"/>
                </a:solidFill>
              </a:rPr>
              <a:t>ρж</a:t>
            </a:r>
            <a:endParaRPr lang="ru-RU" sz="2000" b="1" dirty="0">
              <a:solidFill>
                <a:srgbClr val="B50B91"/>
              </a:solidFill>
            </a:endParaRPr>
          </a:p>
        </p:txBody>
      </p:sp>
      <p:sp>
        <p:nvSpPr>
          <p:cNvPr id="4109" name="Rectangle 13"/>
          <p:cNvSpPr>
            <a:spLocks noChangeArrowheads="1"/>
          </p:cNvSpPr>
          <p:nvPr/>
        </p:nvSpPr>
        <p:spPr bwMode="auto">
          <a:xfrm>
            <a:off x="6629400" y="4648200"/>
            <a:ext cx="1600200" cy="609600"/>
          </a:xfrm>
          <a:prstGeom prst="rect">
            <a:avLst/>
          </a:prstGeom>
          <a:noFill/>
          <a:ln w="9525">
            <a:solidFill>
              <a:srgbClr val="7030A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10" name="Text Box 14"/>
          <p:cNvSpPr txBox="1">
            <a:spLocks noChangeArrowheads="1"/>
          </p:cNvSpPr>
          <p:nvPr/>
        </p:nvSpPr>
        <p:spPr bwMode="auto">
          <a:xfrm>
            <a:off x="6781800" y="4800600"/>
            <a:ext cx="1371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 b="1" dirty="0" err="1">
                <a:solidFill>
                  <a:srgbClr val="B50B91"/>
                </a:solidFill>
              </a:rPr>
              <a:t>ρ  </a:t>
            </a:r>
            <a:r>
              <a:rPr lang="ru-RU" sz="2000" b="1" dirty="0">
                <a:solidFill>
                  <a:srgbClr val="B50B91"/>
                </a:solidFill>
              </a:rPr>
              <a:t>…  </a:t>
            </a:r>
            <a:r>
              <a:rPr lang="ru-RU" sz="2000" b="1" dirty="0" err="1">
                <a:solidFill>
                  <a:srgbClr val="B50B91"/>
                </a:solidFill>
              </a:rPr>
              <a:t>ρж</a:t>
            </a:r>
            <a:endParaRPr lang="ru-RU" sz="2000" b="1" dirty="0">
              <a:solidFill>
                <a:srgbClr val="B50B91"/>
              </a:solidFill>
            </a:endParaRPr>
          </a:p>
        </p:txBody>
      </p:sp>
      <p:sp>
        <p:nvSpPr>
          <p:cNvPr id="4111" name="Rectangle 15"/>
          <p:cNvSpPr>
            <a:spLocks noChangeArrowheads="1"/>
          </p:cNvSpPr>
          <p:nvPr/>
        </p:nvSpPr>
        <p:spPr bwMode="auto">
          <a:xfrm>
            <a:off x="6629400" y="5486400"/>
            <a:ext cx="1600200" cy="609600"/>
          </a:xfrm>
          <a:prstGeom prst="rect">
            <a:avLst/>
          </a:prstGeom>
          <a:noFill/>
          <a:ln w="9525">
            <a:solidFill>
              <a:srgbClr val="7030A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12" name="Text Box 16"/>
          <p:cNvSpPr txBox="1">
            <a:spLocks noChangeArrowheads="1"/>
          </p:cNvSpPr>
          <p:nvPr/>
        </p:nvSpPr>
        <p:spPr bwMode="auto">
          <a:xfrm>
            <a:off x="6705600" y="5562600"/>
            <a:ext cx="1371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 b="1" dirty="0" err="1">
                <a:solidFill>
                  <a:srgbClr val="B50B91"/>
                </a:solidFill>
              </a:rPr>
              <a:t>ρ  </a:t>
            </a:r>
            <a:r>
              <a:rPr lang="ru-RU" sz="2000" b="1" dirty="0">
                <a:solidFill>
                  <a:srgbClr val="B50B91"/>
                </a:solidFill>
              </a:rPr>
              <a:t>…  </a:t>
            </a:r>
            <a:r>
              <a:rPr lang="ru-RU" sz="2000" b="1" dirty="0" err="1">
                <a:solidFill>
                  <a:srgbClr val="B50B91"/>
                </a:solidFill>
              </a:rPr>
              <a:t>ρж</a:t>
            </a:r>
            <a:endParaRPr lang="ru-RU" sz="2000" b="1" dirty="0">
              <a:solidFill>
                <a:srgbClr val="B50B91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785787" y="0"/>
            <a:ext cx="6500858" cy="92333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Stop">
              <a:avLst/>
            </a:prstTxWarp>
            <a:spAutoFit/>
            <a:scene3d>
              <a:camera prst="orthographicFront"/>
              <a:lightRig rig="flat" dir="tl"/>
            </a:scene3d>
            <a:sp3d contourW="19050" prstMaterial="clear">
              <a:bevelT w="50800" h="50800"/>
              <a:contourClr>
                <a:schemeClr val="accent5">
                  <a:tint val="70000"/>
                  <a:satMod val="180000"/>
                  <a:alpha val="70000"/>
                </a:schemeClr>
              </a:contourClr>
            </a:sp3d>
          </a:bodyPr>
          <a:lstStyle/>
          <a:p>
            <a:pPr algn="ctr"/>
            <a:r>
              <a:rPr lang="ru-RU" sz="5400" b="1" dirty="0" smtClean="0">
                <a:ln/>
                <a:solidFill>
                  <a:srgbClr val="B50B91"/>
                </a:solidFill>
              </a:rPr>
              <a:t>Подумай и ответь!</a:t>
            </a:r>
            <a:endParaRPr lang="ru-RU" sz="5400" b="1" cap="none" spc="0" dirty="0">
              <a:ln/>
              <a:solidFill>
                <a:srgbClr val="B50B91"/>
              </a:solidFill>
              <a:effectLst/>
            </a:endParaRPr>
          </a:p>
        </p:txBody>
      </p:sp>
      <p:pic>
        <p:nvPicPr>
          <p:cNvPr id="19" name="Picture 37" descr="pe00014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10400" y="0"/>
            <a:ext cx="2133600" cy="14541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4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" grpId="0" animBg="1"/>
      <p:bldP spid="4102" grpId="0" animBg="1"/>
      <p:bldP spid="4106" grpId="0"/>
      <p:bldP spid="4108" grpId="0"/>
      <p:bldP spid="4110" grpId="0"/>
      <p:bldP spid="4112" grpId="0"/>
      <p:bldP spid="1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714356"/>
            <a:ext cx="4038600" cy="307500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800" dirty="0" smtClean="0">
                <a:solidFill>
                  <a:srgbClr val="002060"/>
                </a:solidFill>
              </a:rPr>
              <a:t>Равны ли архимедовы силы, действующие на мячи? Почему?</a:t>
            </a:r>
            <a:endParaRPr lang="ru-RU" sz="1800" dirty="0">
              <a:solidFill>
                <a:srgbClr val="002060"/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quarter" idx="2"/>
          </p:nvPr>
        </p:nvSpPr>
        <p:spPr>
          <a:xfrm>
            <a:off x="5000628" y="785794"/>
            <a:ext cx="3571900" cy="1285884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ru-RU" sz="3800" dirty="0" smtClean="0">
                <a:solidFill>
                  <a:srgbClr val="002060"/>
                </a:solidFill>
              </a:rPr>
              <a:t>Объемы и  массы тел равны, пружины одинаковы, но растянуты различно. Как вы это объясните?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sz="quarter" idx="3"/>
          </p:nvPr>
        </p:nvSpPr>
        <p:spPr>
          <a:xfrm>
            <a:off x="285720" y="3643314"/>
            <a:ext cx="4000528" cy="248761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600" dirty="0" smtClean="0">
                <a:solidFill>
                  <a:srgbClr val="002060"/>
                </a:solidFill>
              </a:rPr>
              <a:t>        Из куска пластилина 1 вылепили фигурку 2. Изменилась ли выталкивающая сила, действующая на «подводную лодку»?</a:t>
            </a:r>
          </a:p>
          <a:p>
            <a:pPr>
              <a:buNone/>
            </a:pPr>
            <a:endParaRPr lang="ru-RU" sz="1600" dirty="0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1800" dirty="0" smtClean="0"/>
              <a:t>        </a:t>
            </a:r>
            <a:r>
              <a:rPr lang="ru-RU" sz="1800" dirty="0" smtClean="0">
                <a:solidFill>
                  <a:srgbClr val="002060"/>
                </a:solidFill>
              </a:rPr>
              <a:t>С одинаковой ли силой выталкивает жидкость эти тела? Объемы тел равны.</a:t>
            </a:r>
            <a:endParaRPr lang="ru-RU" sz="1800" dirty="0">
              <a:solidFill>
                <a:srgbClr val="002060"/>
              </a:solidFill>
            </a:endParaRPr>
          </a:p>
        </p:txBody>
      </p:sp>
      <p:pic>
        <p:nvPicPr>
          <p:cNvPr id="4" name="Рисунок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72066" y="1714488"/>
            <a:ext cx="3286148" cy="20050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Рисунок 8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472" y="1571612"/>
            <a:ext cx="3286148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Рисунок 9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72066" y="4786322"/>
            <a:ext cx="3286148" cy="1828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" name="Рисунок 10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71472" y="4786322"/>
            <a:ext cx="3286148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Прямоугольник 11"/>
          <p:cNvSpPr/>
          <p:nvPr/>
        </p:nvSpPr>
        <p:spPr>
          <a:xfrm>
            <a:off x="1500166" y="142852"/>
            <a:ext cx="5286412" cy="500066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hevronInverted">
              <a:avLst/>
            </a:prstTxWarp>
            <a:spAutoFit/>
          </a:bodyPr>
          <a:lstStyle/>
          <a:p>
            <a:pPr algn="ctr"/>
            <a:r>
              <a:rPr lang="ru-RU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Сообрази!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 build="p"/>
      <p:bldP spid="7" grpId="0" build="p"/>
      <p:bldP spid="8" grpId="0" build="p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0" descr="pe01758_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0" y="714356"/>
            <a:ext cx="2233389" cy="2189163"/>
          </a:xfrm>
          <a:noFill/>
          <a:ln/>
        </p:spPr>
      </p:pic>
      <p:sp>
        <p:nvSpPr>
          <p:cNvPr id="7" name="Прямоугольник 6"/>
          <p:cNvSpPr/>
          <p:nvPr/>
        </p:nvSpPr>
        <p:spPr>
          <a:xfrm>
            <a:off x="2143108" y="214291"/>
            <a:ext cx="5000660" cy="857256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DeflateBottom">
              <a:avLst/>
            </a:prstTxWarp>
            <a:spAutoFit/>
          </a:bodyPr>
          <a:lstStyle/>
          <a:p>
            <a:pPr algn="ctr"/>
            <a:r>
              <a:rPr lang="ru-RU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Реши задачи</a:t>
            </a:r>
            <a:r>
              <a:rPr lang="ru-RU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!</a:t>
            </a:r>
            <a:endParaRPr lang="ru-RU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642910" y="4000504"/>
            <a:ext cx="3857652" cy="20002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/>
              <a:t>1.Вес фарфорового изделия в воздухе равен 23 Н, а в воде13Н.Определить плотность фарфора?</a:t>
            </a:r>
            <a:endParaRPr lang="ru-RU" dirty="0"/>
          </a:p>
        </p:txBody>
      </p:sp>
      <p:sp>
        <p:nvSpPr>
          <p:cNvPr id="14" name="Овал 13"/>
          <p:cNvSpPr/>
          <p:nvPr/>
        </p:nvSpPr>
        <p:spPr>
          <a:xfrm>
            <a:off x="5072066" y="4000504"/>
            <a:ext cx="3643338" cy="21431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/>
              <a:t>2.С какой силой выталкивается медный брусок массой 890 г при полном погружении в воду?</a:t>
            </a:r>
            <a:endParaRPr lang="ru-RU" dirty="0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4857752" y="1428736"/>
            <a:ext cx="3500462" cy="20002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3.Какая выталкивающая сила действует на тело, если его вес в воздухе равен 170 Н, а в воде 150 Н.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3" grpId="0" animBg="1"/>
      <p:bldP spid="14" grpId="0" animBg="1"/>
      <p:bldP spid="15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914</TotalTime>
  <Words>355</Words>
  <Application>Microsoft Office PowerPoint</Application>
  <PresentationFormat>Экран (4:3)</PresentationFormat>
  <Paragraphs>52</Paragraphs>
  <Slides>10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2" baseType="lpstr">
      <vt:lpstr>Тема Office</vt:lpstr>
      <vt:lpstr>Clip</vt:lpstr>
      <vt:lpstr>Слайд 1</vt:lpstr>
      <vt:lpstr>Цель урока:</vt:lpstr>
      <vt:lpstr>Слайд 3</vt:lpstr>
      <vt:lpstr>Слайд 4</vt:lpstr>
      <vt:lpstr>Архимед (287 -  212 до н.э.)</vt:lpstr>
      <vt:lpstr>Слайд 6</vt:lpstr>
      <vt:lpstr>Слайд 7</vt:lpstr>
      <vt:lpstr>Слайд 8</vt:lpstr>
      <vt:lpstr>Слайд 9</vt:lpstr>
      <vt:lpstr>Если сам решил  задачу,  эту тему знаешь  значит!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Customer</dc:creator>
  <cp:lastModifiedBy>Customer</cp:lastModifiedBy>
  <cp:revision>161</cp:revision>
  <dcterms:created xsi:type="dcterms:W3CDTF">2009-01-24T18:11:27Z</dcterms:created>
  <dcterms:modified xsi:type="dcterms:W3CDTF">2009-05-06T15:43:23Z</dcterms:modified>
</cp:coreProperties>
</file>