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8" r:id="rId3"/>
    <p:sldId id="285" r:id="rId4"/>
    <p:sldId id="286" r:id="rId5"/>
    <p:sldId id="284" r:id="rId6"/>
    <p:sldId id="257" r:id="rId7"/>
    <p:sldId id="258" r:id="rId8"/>
    <p:sldId id="259" r:id="rId9"/>
    <p:sldId id="260" r:id="rId10"/>
    <p:sldId id="261" r:id="rId11"/>
    <p:sldId id="293" r:id="rId12"/>
    <p:sldId id="294" r:id="rId13"/>
    <p:sldId id="263" r:id="rId14"/>
    <p:sldId id="264" r:id="rId15"/>
    <p:sldId id="272" r:id="rId16"/>
    <p:sldId id="269" r:id="rId17"/>
    <p:sldId id="292" r:id="rId18"/>
    <p:sldId id="290" r:id="rId19"/>
    <p:sldId id="281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CC00"/>
    <a:srgbClr val="E2F341"/>
    <a:srgbClr val="FFFDC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70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11.03.2010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11.03.2010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http://t1.gstatic.com/images?q=tbn:i_lNpoLTRb4AMM:http://upload.wikimedia.org/wikipedia/ru/thumb/7/79/Tn1.JPG/200px-Tn1.JPG" TargetMode="External"/><Relationship Id="rId5" Type="http://schemas.openxmlformats.org/officeDocument/2006/relationships/image" Target="../media/image8.jpeg"/><Relationship Id="rId4" Type="http://schemas.openxmlformats.org/officeDocument/2006/relationships/hyperlink" Target="http://images.google.ru/imgres?imgurl=http://upload.wikimedia.org/wikipedia/ru/thumb/7/79/Tn1.JPG/200px-Tn1.JPG&amp;imgrefurl=http://ru.wikipedia.org/wiki/%D0%A2%D0%B0%D0%BB%D1%8C%D0%BC%D0%B0,_%D0%A4%D1%80%D0%B0%D0%BD%D1%81%D1%83%D0%B0-%D0%96%D0%BE%D0%B7%D0%B5%D1%84&amp;usg=__xalIP-ML5Xw0StcyiC9RxmxTZVk=&amp;h=349&amp;w=200&amp;sz=14&amp;hl=ru&amp;start=8&amp;tbnid=i_lNpoLTRb4AMM:&amp;tbnh=120&amp;tbnw=69&amp;prev=/images?q=%D0%A2%D0%B0%D0%BB%D1%8C%D0%BC+%D0%B0%D0%BA%D1%82%D1%91%D1%80+%D1%84%D1%80%D0%B0%D0%BD%D1%86%D0%B8%D1%8F&amp;hl=ru&amp;newwindow=1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rotov.info/history/19/55/koni3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 shadeToTitle="1">
        <a:gradFill flip="none" rotWithShape="1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1071546"/>
            <a:ext cx="7772400" cy="1470025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Гомилетика - ?</a:t>
            </a:r>
            <a:br>
              <a:rPr lang="ru-RU" b="1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2928934"/>
            <a:ext cx="8215370" cy="2357454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solidFill>
                  <a:schemeClr val="bg1"/>
                </a:solidFill>
              </a:rPr>
              <a:t>Знаете ли вы,</a:t>
            </a:r>
          </a:p>
          <a:p>
            <a:r>
              <a:rPr lang="ru-RU" sz="4800" b="1" dirty="0" smtClean="0">
                <a:solidFill>
                  <a:schemeClr val="bg1"/>
                </a:solidFill>
              </a:rPr>
              <a:t> что обозначает это слово?</a:t>
            </a:r>
            <a:endParaRPr lang="ru-RU" sz="4800" b="1" dirty="0">
              <a:solidFill>
                <a:schemeClr val="bg1"/>
              </a:solidFill>
            </a:endParaRPr>
          </a:p>
        </p:txBody>
      </p:sp>
      <p:pic>
        <p:nvPicPr>
          <p:cNvPr id="4" name="Picture 2" descr="E:\DSC02939.JPG"/>
          <p:cNvPicPr>
            <a:picLocks noChangeAspect="1" noChangeArrowheads="1"/>
          </p:cNvPicPr>
          <p:nvPr/>
        </p:nvPicPr>
        <p:blipFill>
          <a:blip r:embed="rId2" cstate="email"/>
          <a:stretch>
            <a:fillRect/>
          </a:stretch>
        </p:blipFill>
        <p:spPr bwMode="auto">
          <a:xfrm>
            <a:off x="857225" y="785795"/>
            <a:ext cx="7634312" cy="57257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2F341">
            <a:alpha val="3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952194"/>
          </a:xfrm>
        </p:spPr>
        <p:txBody>
          <a:bodyPr>
            <a:normAutofit/>
          </a:bodyPr>
          <a:lstStyle/>
          <a:p>
            <a:pPr algn="just">
              <a:buClr>
                <a:schemeClr val="bg1"/>
              </a:buClr>
              <a:buFont typeface="Wingdings" pitchFamily="2" charset="2"/>
              <a:buChar char="v"/>
            </a:pPr>
            <a:r>
              <a:rPr lang="ru-RU" b="1" dirty="0" smtClean="0">
                <a:solidFill>
                  <a:schemeClr val="bg1"/>
                </a:solidFill>
              </a:rPr>
              <a:t>Следует помнить о значении </a:t>
            </a:r>
            <a:r>
              <a:rPr lang="ru-RU" b="1" i="1" dirty="0" smtClean="0">
                <a:solidFill>
                  <a:schemeClr val="bg1"/>
                </a:solidFill>
              </a:rPr>
              <a:t>пауз</a:t>
            </a:r>
            <a:r>
              <a:rPr lang="ru-RU" b="1" dirty="0" smtClean="0">
                <a:solidFill>
                  <a:schemeClr val="bg1"/>
                </a:solidFill>
              </a:rPr>
              <a:t> между отдельными частями устной речи</a:t>
            </a:r>
          </a:p>
          <a:p>
            <a:pPr algn="just">
              <a:buClr>
                <a:schemeClr val="bg1"/>
              </a:buClr>
              <a:buFont typeface="Wingdings" pitchFamily="2" charset="2"/>
              <a:buChar char="v"/>
            </a:pPr>
            <a:r>
              <a:rPr lang="ru-RU" b="1" i="1" dirty="0" smtClean="0">
                <a:solidFill>
                  <a:schemeClr val="bg1"/>
                </a:solidFill>
              </a:rPr>
              <a:t>Жесты</a:t>
            </a:r>
            <a:r>
              <a:rPr lang="ru-RU" b="1" dirty="0" smtClean="0">
                <a:solidFill>
                  <a:schemeClr val="bg1"/>
                </a:solidFill>
              </a:rPr>
              <a:t> оживляют речь, но ими следует пользоваться осторожно</a:t>
            </a:r>
          </a:p>
          <a:p>
            <a:pPr algn="just">
              <a:buClr>
                <a:schemeClr val="bg1"/>
              </a:buClr>
              <a:buFont typeface="Wingdings" pitchFamily="2" charset="2"/>
              <a:buChar char="v"/>
            </a:pPr>
            <a:endParaRPr lang="ru-RU" b="1" dirty="0" smtClean="0">
              <a:solidFill>
                <a:schemeClr val="bg1"/>
              </a:solidFill>
            </a:endParaRPr>
          </a:p>
          <a:p>
            <a:pPr algn="just">
              <a:buClr>
                <a:schemeClr val="bg1"/>
              </a:buClr>
              <a:buFont typeface="Wingdings" pitchFamily="2" charset="2"/>
              <a:buChar char="v"/>
            </a:pPr>
            <a:endParaRPr lang="ru-RU" b="1" dirty="0" smtClean="0">
              <a:solidFill>
                <a:schemeClr val="bg1"/>
              </a:solidFill>
            </a:endParaRPr>
          </a:p>
          <a:p>
            <a:pPr algn="just">
              <a:buClr>
                <a:schemeClr val="bg1"/>
              </a:buClr>
              <a:buFont typeface="Wingdings" pitchFamily="2" charset="2"/>
              <a:buChar char="v"/>
            </a:pPr>
            <a:endParaRPr lang="ru-RU" b="1" dirty="0" smtClean="0">
              <a:solidFill>
                <a:schemeClr val="bg1"/>
              </a:solidFill>
            </a:endParaRPr>
          </a:p>
          <a:p>
            <a:pPr algn="just">
              <a:buClr>
                <a:schemeClr val="bg1"/>
              </a:buClr>
              <a:buFont typeface="Wingdings" pitchFamily="2" charset="2"/>
              <a:buChar char="v"/>
            </a:pPr>
            <a:endParaRPr lang="ru-RU" b="1" dirty="0" smtClean="0">
              <a:solidFill>
                <a:schemeClr val="bg1"/>
              </a:solidFill>
            </a:endParaRPr>
          </a:p>
          <a:p>
            <a:pPr algn="just">
              <a:buClr>
                <a:schemeClr val="bg1"/>
              </a:buClr>
              <a:buFont typeface="Wingdings" pitchFamily="2" charset="2"/>
              <a:buChar char="v"/>
            </a:pPr>
            <a:r>
              <a:rPr lang="ru-RU" b="1" dirty="0" smtClean="0">
                <a:solidFill>
                  <a:schemeClr val="bg1"/>
                </a:solidFill>
              </a:rPr>
              <a:t>Слишком частые, однообразные, суетливые, резкие движения рук неприятны, приедаются, надоедают и раздражают</a:t>
            </a:r>
          </a:p>
          <a:p>
            <a:pPr>
              <a:buClr>
                <a:schemeClr val="bg1"/>
              </a:buClr>
            </a:pPr>
            <a:endParaRPr lang="ru-RU" b="1" dirty="0">
              <a:solidFill>
                <a:schemeClr val="bg1"/>
              </a:solidFill>
            </a:endParaRPr>
          </a:p>
        </p:txBody>
      </p:sp>
      <p:pic>
        <p:nvPicPr>
          <p:cNvPr id="4" name="Picture 5" descr="men0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6286512" y="1857364"/>
            <a:ext cx="1414479" cy="21224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2F341">
            <a:alpha val="3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43042" y="214290"/>
            <a:ext cx="7043758" cy="6000792"/>
          </a:xfrm>
        </p:spPr>
        <p:txBody>
          <a:bodyPr>
            <a:normAutofit/>
          </a:bodyPr>
          <a:lstStyle/>
          <a:p>
            <a:pPr algn="just">
              <a:buClr>
                <a:schemeClr val="bg1"/>
              </a:buClr>
              <a:buFont typeface="Wingdings" pitchFamily="2" charset="2"/>
              <a:buChar char="v"/>
            </a:pPr>
            <a:r>
              <a:rPr lang="ru-RU" b="1" dirty="0" smtClean="0">
                <a:solidFill>
                  <a:schemeClr val="bg1"/>
                </a:solidFill>
              </a:rPr>
              <a:t>Полезно </a:t>
            </a:r>
            <a:r>
              <a:rPr lang="ru-RU" b="1" i="1" dirty="0" smtClean="0">
                <a:solidFill>
                  <a:schemeClr val="bg1"/>
                </a:solidFill>
              </a:rPr>
              <a:t>всматриваться</a:t>
            </a:r>
            <a:r>
              <a:rPr lang="ru-RU" b="1" dirty="0" smtClean="0">
                <a:solidFill>
                  <a:schemeClr val="bg1"/>
                </a:solidFill>
              </a:rPr>
              <a:t> в отдельные группы слушателей (особенно в маленьких аудиториях):</a:t>
            </a:r>
          </a:p>
          <a:p>
            <a:pPr algn="just">
              <a:buClr>
                <a:schemeClr val="bg1"/>
              </a:buClr>
              <a:buFont typeface="Wingdings" pitchFamily="2" charset="2"/>
              <a:buChar char="v"/>
            </a:pPr>
            <a:r>
              <a:rPr lang="ru-RU" b="1" dirty="0" smtClean="0">
                <a:solidFill>
                  <a:schemeClr val="bg1"/>
                </a:solidFill>
              </a:rPr>
              <a:t> слушатели смотрят на лектора, и им приятно, если лектор посмотрит на них</a:t>
            </a:r>
          </a:p>
          <a:p>
            <a:pPr algn="just">
              <a:buClr>
                <a:schemeClr val="bg1"/>
              </a:buClr>
              <a:buFont typeface="Wingdings" pitchFamily="2" charset="2"/>
              <a:buChar char="v"/>
            </a:pPr>
            <a:r>
              <a:rPr lang="ru-RU" b="1" dirty="0" smtClean="0">
                <a:solidFill>
                  <a:schemeClr val="bg1"/>
                </a:solidFill>
              </a:rPr>
              <a:t>Этим привлекается внимание и завоевывается расположение к лектору</a:t>
            </a:r>
          </a:p>
          <a:p>
            <a:pPr algn="just">
              <a:buClr>
                <a:schemeClr val="bg1"/>
              </a:buClr>
              <a:buFont typeface="Wingdings" pitchFamily="2" charset="2"/>
              <a:buChar char="v"/>
            </a:pPr>
            <a:endParaRPr lang="ru-RU" b="1" i="1" dirty="0" smtClean="0">
              <a:solidFill>
                <a:schemeClr val="bg1"/>
              </a:solidFill>
            </a:endParaRPr>
          </a:p>
          <a:p>
            <a:pPr algn="just">
              <a:buClr>
                <a:schemeClr val="bg1"/>
              </a:buClr>
              <a:buFont typeface="Wingdings" pitchFamily="2" charset="2"/>
              <a:buChar char="v"/>
            </a:pPr>
            <a:r>
              <a:rPr lang="ru-RU" b="1" i="1" dirty="0" smtClean="0">
                <a:solidFill>
                  <a:schemeClr val="bg1"/>
                </a:solidFill>
              </a:rPr>
              <a:t>У лектора не должно быть одной какой-то точки, к которой привлекается во все время речи его взор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</a:p>
          <a:p>
            <a:endParaRPr lang="ru-RU" dirty="0"/>
          </a:p>
        </p:txBody>
      </p:sp>
      <p:pic>
        <p:nvPicPr>
          <p:cNvPr id="1027" name="Picture 3" descr="E:\Анимация\gif_анимация\разное\AG00013_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5720" y="428604"/>
            <a:ext cx="1428750" cy="1200150"/>
          </a:xfrm>
          <a:prstGeom prst="rect">
            <a:avLst/>
          </a:prstGeom>
          <a:noFill/>
        </p:spPr>
      </p:pic>
      <p:pic>
        <p:nvPicPr>
          <p:cNvPr id="1028" name="Picture 4" descr="E:\Анимация\gif_анимация\разное\AG00315_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flipH="1">
            <a:off x="7429520" y="3643314"/>
            <a:ext cx="962261" cy="1085854"/>
          </a:xfrm>
          <a:prstGeom prst="rect">
            <a:avLst/>
          </a:prstGeom>
          <a:noFill/>
        </p:spPr>
      </p:pic>
      <p:pic>
        <p:nvPicPr>
          <p:cNvPr id="7" name="Picture 4" descr="E:\Анимация\gif_анимация\разное\AG00315_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flipH="1">
            <a:off x="571472" y="4786322"/>
            <a:ext cx="962261" cy="1085854"/>
          </a:xfrm>
          <a:prstGeom prst="rect">
            <a:avLst/>
          </a:prstGeom>
          <a:noFill/>
        </p:spPr>
      </p:pic>
      <p:pic>
        <p:nvPicPr>
          <p:cNvPr id="8" name="Picture 4" descr="E:\Анимация\gif_анимация\разное\AG00315_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flipH="1">
            <a:off x="4500562" y="3714752"/>
            <a:ext cx="962261" cy="10858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857232"/>
            <a:ext cx="6429420" cy="4214842"/>
          </a:xfrm>
        </p:spPr>
        <p:txBody>
          <a:bodyPr>
            <a:normAutofit lnSpcReduction="10000"/>
          </a:bodyPr>
          <a:lstStyle/>
          <a:p>
            <a:pPr algn="just">
              <a:buClr>
                <a:srgbClr val="FFFF00"/>
              </a:buClr>
              <a:buSzPct val="178000"/>
              <a:buNone/>
            </a:pPr>
            <a:r>
              <a:rPr lang="ru-RU" sz="4000" b="1" dirty="0" smtClean="0">
                <a:solidFill>
                  <a:schemeClr val="bg1"/>
                </a:solidFill>
              </a:rPr>
              <a:t> </a:t>
            </a:r>
          </a:p>
          <a:p>
            <a:pPr algn="just">
              <a:buClrTx/>
              <a:buSzPct val="178000"/>
              <a:buNone/>
            </a:pPr>
            <a:r>
              <a:rPr lang="ru-RU" sz="4000" b="1" dirty="0" smtClean="0">
                <a:solidFill>
                  <a:schemeClr val="bg1"/>
                </a:solidFill>
              </a:rPr>
              <a:t>   Если вы овладеете  основами красноречия,    успех вам на публичной защите научно – </a:t>
            </a:r>
            <a:r>
              <a:rPr lang="ru-RU" sz="4000" b="1" dirty="0" err="1" smtClean="0">
                <a:solidFill>
                  <a:schemeClr val="bg1"/>
                </a:solidFill>
              </a:rPr>
              <a:t>иссле-довательской</a:t>
            </a:r>
            <a:r>
              <a:rPr lang="ru-RU" sz="4000" b="1" dirty="0" smtClean="0">
                <a:solidFill>
                  <a:schemeClr val="bg1"/>
                </a:solidFill>
              </a:rPr>
              <a:t> работы обеспечен!</a:t>
            </a:r>
          </a:p>
          <a:p>
            <a:endParaRPr lang="ru-RU" dirty="0"/>
          </a:p>
        </p:txBody>
      </p:sp>
      <p:pic>
        <p:nvPicPr>
          <p:cNvPr id="1028" name="Picture 4" descr="E:\Анимация\gif_анимация\разное\AG00373_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643702" y="4429132"/>
            <a:ext cx="1000125" cy="962025"/>
          </a:xfrm>
          <a:prstGeom prst="rect">
            <a:avLst/>
          </a:prstGeom>
          <a:noFill/>
        </p:spPr>
      </p:pic>
      <p:pic>
        <p:nvPicPr>
          <p:cNvPr id="1030" name="Picture 6" descr="E:\Анимация\gif_анимация\разное\hello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1000108"/>
            <a:ext cx="926048" cy="1785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4400" dirty="0" smtClean="0">
                <a:solidFill>
                  <a:srgbClr val="FFFF00"/>
                </a:solidFill>
              </a:rPr>
              <a:t>Практикум</a:t>
            </a:r>
            <a:endParaRPr lang="ru-RU" sz="4400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FFFF00"/>
              </a:buClr>
              <a:buSzPct val="100000"/>
              <a:buNone/>
            </a:pPr>
            <a:r>
              <a:rPr lang="ru-RU" b="1" dirty="0" smtClean="0">
                <a:solidFill>
                  <a:srgbClr val="FFFF00"/>
                </a:solidFill>
              </a:rPr>
              <a:t>1</a:t>
            </a:r>
            <a:r>
              <a:rPr lang="ru-RU" sz="3600" b="1" dirty="0" smtClean="0">
                <a:solidFill>
                  <a:srgbClr val="FFFF00"/>
                </a:solidFill>
              </a:rPr>
              <a:t>. Произношение :</a:t>
            </a:r>
          </a:p>
          <a:p>
            <a:pPr>
              <a:buClr>
                <a:srgbClr val="FFFF00"/>
              </a:buClr>
              <a:buSzPct val="100000"/>
            </a:pPr>
            <a:r>
              <a:rPr lang="ru-RU" sz="3600" b="1" dirty="0" smtClean="0">
                <a:solidFill>
                  <a:srgbClr val="FFFF00"/>
                </a:solidFill>
              </a:rPr>
              <a:t>отдельных звуков</a:t>
            </a:r>
          </a:p>
          <a:p>
            <a:pPr>
              <a:buClr>
                <a:srgbClr val="FFFF00"/>
              </a:buClr>
              <a:buSzPct val="100000"/>
            </a:pPr>
            <a:r>
              <a:rPr lang="ru-RU" sz="3600" b="1" dirty="0" smtClean="0">
                <a:solidFill>
                  <a:srgbClr val="FFFF00"/>
                </a:solidFill>
              </a:rPr>
              <a:t>звонких и глухих согласных</a:t>
            </a:r>
          </a:p>
          <a:p>
            <a:pPr>
              <a:buClr>
                <a:srgbClr val="FFFF00"/>
              </a:buClr>
              <a:buSzPct val="100000"/>
              <a:buNone/>
            </a:pPr>
            <a:r>
              <a:rPr lang="ru-RU" sz="3600" b="1" dirty="0" smtClean="0">
                <a:solidFill>
                  <a:srgbClr val="FFFF00"/>
                </a:solidFill>
              </a:rPr>
              <a:t>2. Чтение:</a:t>
            </a:r>
          </a:p>
          <a:p>
            <a:pPr>
              <a:buClr>
                <a:srgbClr val="FFFF00"/>
              </a:buClr>
              <a:buSzPct val="100000"/>
            </a:pPr>
            <a:r>
              <a:rPr lang="ru-RU" sz="3600" b="1" dirty="0" smtClean="0">
                <a:solidFill>
                  <a:srgbClr val="FFFF00"/>
                </a:solidFill>
              </a:rPr>
              <a:t> скороговорок</a:t>
            </a:r>
          </a:p>
          <a:p>
            <a:pPr>
              <a:buClr>
                <a:srgbClr val="FFFF00"/>
              </a:buClr>
              <a:buSzPct val="100000"/>
            </a:pPr>
            <a:r>
              <a:rPr lang="ru-RU" sz="3600" b="1" dirty="0" smtClean="0">
                <a:solidFill>
                  <a:srgbClr val="FFFF00"/>
                </a:solidFill>
              </a:rPr>
              <a:t>считалок</a:t>
            </a:r>
          </a:p>
          <a:p>
            <a:pPr>
              <a:buClr>
                <a:srgbClr val="FFFF00"/>
              </a:buClr>
              <a:buSzPct val="100000"/>
            </a:pPr>
            <a:r>
              <a:rPr lang="ru-RU" sz="3600" b="1" dirty="0" smtClean="0">
                <a:solidFill>
                  <a:srgbClr val="FFFF00"/>
                </a:solidFill>
              </a:rPr>
              <a:t>прибауток</a:t>
            </a:r>
          </a:p>
          <a:p>
            <a:pPr>
              <a:buClr>
                <a:srgbClr val="FFFF00"/>
              </a:buClr>
              <a:buSzPct val="100000"/>
            </a:pPr>
            <a:r>
              <a:rPr lang="ru-RU" sz="3600" b="1" dirty="0" smtClean="0">
                <a:solidFill>
                  <a:srgbClr val="FFFF00"/>
                </a:solidFill>
              </a:rPr>
              <a:t>стихов</a:t>
            </a:r>
          </a:p>
          <a:p>
            <a:pPr>
              <a:buClr>
                <a:srgbClr val="FFFF00"/>
              </a:buClr>
              <a:buSzPct val="100000"/>
              <a:buNone/>
            </a:pPr>
            <a:r>
              <a:rPr lang="ru-RU" sz="3600" b="1" dirty="0" smtClean="0">
                <a:solidFill>
                  <a:srgbClr val="FFFF00"/>
                </a:solidFill>
              </a:rPr>
              <a:t>3. Рассказ на заданное слово</a:t>
            </a:r>
            <a:endParaRPr lang="ru-RU" sz="36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000364" y="500042"/>
            <a:ext cx="5686436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ЕВГЕНИЯ ТРУТНЕВА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(1884 - 1959)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7169" name="Picture 1" descr="C:\Documents and Settings\Олёаг\Мои документы\Мои результаты сканирования\2009-11 (ноя)\сканирование0007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58" y="285728"/>
            <a:ext cx="2500330" cy="3357586"/>
          </a:xfrm>
          <a:prstGeom prst="rect">
            <a:avLst/>
          </a:prstGeom>
          <a:noFill/>
        </p:spPr>
      </p:pic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2857488" y="1643050"/>
            <a:ext cx="6286512" cy="4525963"/>
          </a:xfrm>
        </p:spPr>
        <p:txBody>
          <a:bodyPr>
            <a:normAutofit/>
          </a:bodyPr>
          <a:lstStyle/>
          <a:p>
            <a:r>
              <a:rPr lang="ru-RU" b="1" dirty="0" smtClean="0"/>
              <a:t>Многие годы Евгения Фёдоровна работала библиотекарем в Пермском педагогическом институте</a:t>
            </a:r>
          </a:p>
          <a:p>
            <a:endParaRPr lang="ru-RU" b="1" dirty="0" smtClean="0"/>
          </a:p>
          <a:p>
            <a:r>
              <a:rPr lang="ru-RU" b="1" dirty="0" smtClean="0"/>
              <a:t>Её стихи для детей, в них она с любовью описывает природу родного края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E:\DSC00686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DSCN0977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571535" y="0"/>
            <a:ext cx="9715536" cy="7288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600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2" descr="E:\Мои рисунки\2009-02-07, Изображение\Изображение 003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3" name="Picture 3" descr="E:\101MSDCF\DSC03075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-214338"/>
            <a:ext cx="9429784" cy="7072338"/>
          </a:xfrm>
          <a:prstGeom prst="rect">
            <a:avLst/>
          </a:prstGeom>
          <a:noFill/>
        </p:spPr>
      </p:pic>
      <p:sp>
        <p:nvSpPr>
          <p:cNvPr id="7" name="Содержимое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FFFDCD">
                <a:alpha val="13000"/>
              </a:srgbClr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3042" y="214290"/>
            <a:ext cx="5757874" cy="58259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Рефлексия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452128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ru-RU" sz="3400" b="1" dirty="0" smtClean="0">
                <a:solidFill>
                  <a:schemeClr val="bg1"/>
                </a:solidFill>
              </a:rPr>
              <a:t>   </a:t>
            </a:r>
            <a:r>
              <a:rPr lang="ru-RU" sz="4500" b="1" dirty="0" smtClean="0">
                <a:solidFill>
                  <a:schemeClr val="bg1"/>
                </a:solidFill>
              </a:rPr>
              <a:t>Закончи предложения</a:t>
            </a:r>
          </a:p>
          <a:p>
            <a:pPr algn="ctr">
              <a:buNone/>
            </a:pPr>
            <a:endParaRPr lang="ru-RU" sz="3400" dirty="0" smtClean="0">
              <a:solidFill>
                <a:schemeClr val="bg1"/>
              </a:solidFill>
            </a:endParaRPr>
          </a:p>
          <a:p>
            <a:pPr lvl="0">
              <a:buClrTx/>
              <a:buSzPct val="101000"/>
              <a:buFont typeface="Arial" pitchFamily="34" charset="0"/>
              <a:buChar char="•"/>
            </a:pPr>
            <a:r>
              <a:rPr lang="ru-RU" sz="3800" b="1" dirty="0" smtClean="0">
                <a:solidFill>
                  <a:schemeClr val="bg1"/>
                </a:solidFill>
              </a:rPr>
              <a:t>Сегодня я узнал…</a:t>
            </a:r>
            <a:endParaRPr lang="ru-RU" sz="3800" dirty="0" smtClean="0">
              <a:solidFill>
                <a:schemeClr val="bg1"/>
              </a:solidFill>
            </a:endParaRPr>
          </a:p>
          <a:p>
            <a:pPr lvl="0">
              <a:buClrTx/>
              <a:buSzPct val="101000"/>
              <a:buFont typeface="Arial" pitchFamily="34" charset="0"/>
              <a:buChar char="•"/>
            </a:pPr>
            <a:r>
              <a:rPr lang="ru-RU" sz="3800" b="1" dirty="0" smtClean="0">
                <a:solidFill>
                  <a:schemeClr val="bg1"/>
                </a:solidFill>
              </a:rPr>
              <a:t>Было интересно…</a:t>
            </a:r>
            <a:endParaRPr lang="ru-RU" sz="3800" dirty="0" smtClean="0">
              <a:solidFill>
                <a:schemeClr val="bg1"/>
              </a:solidFill>
            </a:endParaRPr>
          </a:p>
          <a:p>
            <a:pPr lvl="0">
              <a:buClrTx/>
              <a:buSzPct val="101000"/>
              <a:buFont typeface="Arial" pitchFamily="34" charset="0"/>
              <a:buChar char="•"/>
            </a:pPr>
            <a:r>
              <a:rPr lang="ru-RU" sz="3800" b="1" dirty="0" smtClean="0">
                <a:solidFill>
                  <a:schemeClr val="bg1"/>
                </a:solidFill>
              </a:rPr>
              <a:t>Было трудно…</a:t>
            </a:r>
            <a:endParaRPr lang="ru-RU" sz="3800" dirty="0" smtClean="0">
              <a:solidFill>
                <a:schemeClr val="bg1"/>
              </a:solidFill>
            </a:endParaRPr>
          </a:p>
          <a:p>
            <a:pPr lvl="0">
              <a:buClrTx/>
              <a:buSzPct val="101000"/>
              <a:buFont typeface="Arial" pitchFamily="34" charset="0"/>
              <a:buChar char="•"/>
            </a:pPr>
            <a:r>
              <a:rPr lang="ru-RU" sz="3800" b="1" dirty="0" smtClean="0">
                <a:solidFill>
                  <a:schemeClr val="bg1"/>
                </a:solidFill>
              </a:rPr>
              <a:t>Полезным было…</a:t>
            </a:r>
            <a:endParaRPr lang="ru-RU" sz="3800" dirty="0" smtClean="0">
              <a:solidFill>
                <a:schemeClr val="bg1"/>
              </a:solidFill>
            </a:endParaRPr>
          </a:p>
          <a:p>
            <a:pPr lvl="0">
              <a:buClrTx/>
              <a:buSzPct val="101000"/>
              <a:buFont typeface="Arial" pitchFamily="34" charset="0"/>
              <a:buChar char="•"/>
            </a:pPr>
            <a:r>
              <a:rPr lang="ru-RU" sz="3800" b="1" dirty="0" smtClean="0">
                <a:solidFill>
                  <a:schemeClr val="bg1"/>
                </a:solidFill>
              </a:rPr>
              <a:t>Я выполнял задания…</a:t>
            </a:r>
            <a:endParaRPr lang="ru-RU" sz="3800" dirty="0" smtClean="0">
              <a:solidFill>
                <a:schemeClr val="bg1"/>
              </a:solidFill>
            </a:endParaRPr>
          </a:p>
          <a:p>
            <a:pPr lvl="0">
              <a:buClrTx/>
              <a:buSzPct val="101000"/>
              <a:buFont typeface="Arial" pitchFamily="34" charset="0"/>
              <a:buChar char="•"/>
            </a:pPr>
            <a:r>
              <a:rPr lang="ru-RU" sz="3800" b="1" dirty="0" smtClean="0">
                <a:solidFill>
                  <a:schemeClr val="bg1"/>
                </a:solidFill>
              </a:rPr>
              <a:t>Я понял, что…</a:t>
            </a:r>
            <a:endParaRPr lang="ru-RU" sz="3800" dirty="0" smtClean="0">
              <a:solidFill>
                <a:schemeClr val="bg1"/>
              </a:solidFill>
            </a:endParaRPr>
          </a:p>
          <a:p>
            <a:pPr lvl="0">
              <a:buClrTx/>
              <a:buSzPct val="101000"/>
              <a:buFont typeface="Arial" pitchFamily="34" charset="0"/>
              <a:buChar char="•"/>
            </a:pPr>
            <a:r>
              <a:rPr lang="ru-RU" sz="3800" b="1" dirty="0" smtClean="0">
                <a:solidFill>
                  <a:schemeClr val="bg1"/>
                </a:solidFill>
              </a:rPr>
              <a:t>Я приобрел…</a:t>
            </a:r>
            <a:endParaRPr lang="ru-RU" sz="3800" dirty="0" smtClean="0">
              <a:solidFill>
                <a:schemeClr val="bg1"/>
              </a:solidFill>
            </a:endParaRPr>
          </a:p>
          <a:p>
            <a:pPr lvl="0">
              <a:buClrTx/>
              <a:buSzPct val="101000"/>
              <a:buFont typeface="Arial" pitchFamily="34" charset="0"/>
              <a:buChar char="•"/>
            </a:pPr>
            <a:r>
              <a:rPr lang="ru-RU" sz="3800" b="1" dirty="0" smtClean="0">
                <a:solidFill>
                  <a:schemeClr val="bg1"/>
                </a:solidFill>
              </a:rPr>
              <a:t>Я попробую…</a:t>
            </a:r>
            <a:endParaRPr lang="ru-RU" sz="3800" dirty="0" smtClean="0">
              <a:solidFill>
                <a:schemeClr val="bg1"/>
              </a:solidFill>
            </a:endParaRPr>
          </a:p>
          <a:p>
            <a:pPr lvl="0">
              <a:buClrTx/>
              <a:buSzPct val="101000"/>
              <a:buFont typeface="Arial" pitchFamily="34" charset="0"/>
              <a:buChar char="•"/>
            </a:pPr>
            <a:r>
              <a:rPr lang="ru-RU" sz="3800" b="1" dirty="0" smtClean="0">
                <a:solidFill>
                  <a:schemeClr val="bg1"/>
                </a:solidFill>
              </a:rPr>
              <a:t>Меня удивило…</a:t>
            </a:r>
            <a:endParaRPr lang="ru-RU" sz="3800" dirty="0" smtClean="0">
              <a:solidFill>
                <a:schemeClr val="bg1"/>
              </a:solidFill>
            </a:endParaRPr>
          </a:p>
          <a:p>
            <a:pPr lvl="0">
              <a:buClrTx/>
              <a:buSzPct val="101000"/>
              <a:buFont typeface="Arial" pitchFamily="34" charset="0"/>
              <a:buChar char="•"/>
            </a:pPr>
            <a:r>
              <a:rPr lang="ru-RU" sz="3800" b="1" dirty="0" smtClean="0">
                <a:solidFill>
                  <a:schemeClr val="bg1"/>
                </a:solidFill>
              </a:rPr>
              <a:t>Занятие дало мне для жизни…</a:t>
            </a:r>
            <a:endParaRPr lang="ru-RU" sz="3800" dirty="0" smtClean="0">
              <a:solidFill>
                <a:schemeClr val="bg1"/>
              </a:solidFill>
            </a:endParaRPr>
          </a:p>
          <a:p>
            <a:pPr lvl="0">
              <a:buClrTx/>
              <a:buSzPct val="101000"/>
              <a:buFont typeface="Arial" pitchFamily="34" charset="0"/>
              <a:buChar char="•"/>
            </a:pPr>
            <a:r>
              <a:rPr lang="ru-RU" sz="3800" b="1" dirty="0" smtClean="0">
                <a:solidFill>
                  <a:schemeClr val="bg1"/>
                </a:solidFill>
              </a:rPr>
              <a:t>Мне захотелось…</a:t>
            </a:r>
            <a:endParaRPr lang="ru-RU" sz="3800" dirty="0" smtClean="0">
              <a:solidFill>
                <a:schemeClr val="bg1"/>
              </a:solidFill>
            </a:endParaRPr>
          </a:p>
          <a:p>
            <a:pPr>
              <a:buClrTx/>
              <a:buSzPct val="101000"/>
              <a:buNone/>
            </a:pPr>
            <a:r>
              <a:rPr lang="ru-RU" dirty="0" smtClean="0">
                <a:solidFill>
                  <a:schemeClr val="bg1"/>
                </a:solidFill>
              </a:rPr>
              <a:t> </a:t>
            </a:r>
          </a:p>
          <a:p>
            <a:pPr>
              <a:buNone/>
            </a:pPr>
            <a:r>
              <a:rPr lang="ru-RU" sz="4500" dirty="0" smtClean="0">
                <a:solidFill>
                  <a:srgbClr val="FFFF00"/>
                </a:solidFill>
              </a:rPr>
              <a:t>                               Спасибо за сотрудничество!</a:t>
            </a:r>
            <a:endParaRPr lang="ru-RU" sz="45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285728"/>
            <a:ext cx="7772400" cy="1470025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Гомилетика - ?</a:t>
            </a:r>
            <a:br>
              <a:rPr lang="ru-RU" b="1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1714488"/>
            <a:ext cx="8215370" cy="4500594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риторика, красноречие - </a:t>
            </a:r>
            <a:endParaRPr lang="ru-RU" sz="4400" b="1" i="1" dirty="0" smtClean="0">
              <a:solidFill>
                <a:srgbClr val="FF0000"/>
              </a:solidFill>
            </a:endParaRPr>
          </a:p>
          <a:p>
            <a:r>
              <a:rPr lang="ru-RU" sz="4000" b="1" i="1" dirty="0" smtClean="0">
                <a:solidFill>
                  <a:schemeClr val="bg1"/>
                </a:solidFill>
              </a:rPr>
              <a:t>1) искусство убеждать,</a:t>
            </a:r>
          </a:p>
          <a:p>
            <a:r>
              <a:rPr lang="ru-RU" sz="4000" b="1" i="1" dirty="0" smtClean="0">
                <a:solidFill>
                  <a:schemeClr val="bg1"/>
                </a:solidFill>
              </a:rPr>
              <a:t> 2) искусство говорить хорошо</a:t>
            </a:r>
          </a:p>
          <a:p>
            <a:r>
              <a:rPr lang="ru-RU" sz="4000" b="1" i="1" dirty="0" smtClean="0">
                <a:solidFill>
                  <a:schemeClr val="bg1"/>
                </a:solidFill>
              </a:rPr>
              <a:t>3) это искусство украшения речи</a:t>
            </a:r>
            <a:endParaRPr lang="ru-RU" sz="4000" b="1" dirty="0">
              <a:solidFill>
                <a:schemeClr val="bg1"/>
              </a:solidFill>
            </a:endParaRPr>
          </a:p>
        </p:txBody>
      </p:sp>
      <p:pic>
        <p:nvPicPr>
          <p:cNvPr id="4" name="Picture 15" descr="c03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214282" y="642918"/>
            <a:ext cx="1714512" cy="262800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023632"/>
          </a:xfrm>
        </p:spPr>
        <p:txBody>
          <a:bodyPr>
            <a:normAutofit/>
          </a:bodyPr>
          <a:lstStyle/>
          <a:p>
            <a:pPr algn="just">
              <a:buClr>
                <a:schemeClr val="bg1"/>
              </a:buClr>
              <a:buFont typeface="Wingdings" pitchFamily="2" charset="2"/>
              <a:buChar char="v"/>
            </a:pPr>
            <a:r>
              <a:rPr lang="ru-RU" sz="3200" b="1" dirty="0" smtClean="0">
                <a:solidFill>
                  <a:schemeClr val="bg1"/>
                </a:solidFill>
              </a:rPr>
              <a:t>Традиционно красноречие </a:t>
            </a:r>
            <a:r>
              <a:rPr lang="ru-RU" sz="3200" b="1" dirty="0" err="1" smtClean="0">
                <a:solidFill>
                  <a:schemeClr val="bg1"/>
                </a:solidFill>
              </a:rPr>
              <a:t>рассматрива-лось</a:t>
            </a:r>
            <a:r>
              <a:rPr lang="ru-RU" sz="3200" b="1" dirty="0" smtClean="0">
                <a:solidFill>
                  <a:schemeClr val="bg1"/>
                </a:solidFill>
              </a:rPr>
              <a:t> как один из видов искусства. Его часто сравнивали с поэзией и </a:t>
            </a:r>
            <a:r>
              <a:rPr lang="ru-RU" sz="3200" b="1" dirty="0" err="1" smtClean="0">
                <a:solidFill>
                  <a:schemeClr val="bg1"/>
                </a:solidFill>
              </a:rPr>
              <a:t>актерс-ким</a:t>
            </a:r>
            <a:r>
              <a:rPr lang="ru-RU" sz="3200" b="1" dirty="0" smtClean="0">
                <a:solidFill>
                  <a:schemeClr val="bg1"/>
                </a:solidFill>
              </a:rPr>
              <a:t> творчеством </a:t>
            </a:r>
          </a:p>
          <a:p>
            <a:pPr algn="just">
              <a:buClr>
                <a:schemeClr val="bg1"/>
              </a:buClr>
              <a:buFont typeface="Wingdings" pitchFamily="2" charset="2"/>
              <a:buChar char="v"/>
            </a:pPr>
            <a:endParaRPr lang="ru-RU" sz="3200" b="1" dirty="0" smtClean="0">
              <a:solidFill>
                <a:schemeClr val="bg1"/>
              </a:solidFill>
            </a:endParaRPr>
          </a:p>
          <a:p>
            <a:pPr algn="just">
              <a:buClr>
                <a:schemeClr val="bg1"/>
              </a:buClr>
              <a:buFont typeface="Wingdings" pitchFamily="2" charset="2"/>
              <a:buChar char="v"/>
            </a:pPr>
            <a:r>
              <a:rPr lang="ru-RU" sz="3200" b="1" i="1" dirty="0" smtClean="0">
                <a:solidFill>
                  <a:schemeClr val="bg1"/>
                </a:solidFill>
              </a:rPr>
              <a:t>Красноречие есть дар потрясать души, переливать в них свои страсти и сообщать им образ своих понятий</a:t>
            </a:r>
            <a:endParaRPr lang="ru-RU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FFCC0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Советы юному исследователю</a:t>
            </a:r>
            <a:endParaRPr lang="ru-RU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71472" y="1600200"/>
            <a:ext cx="8115328" cy="4525963"/>
          </a:xfrm>
        </p:spPr>
        <p:txBody>
          <a:bodyPr>
            <a:normAutofit/>
          </a:bodyPr>
          <a:lstStyle/>
          <a:p>
            <a:pPr>
              <a:buClrTx/>
              <a:buNone/>
            </a:pPr>
            <a:r>
              <a:rPr lang="ru-RU" sz="2800" b="1" dirty="0" smtClean="0">
                <a:solidFill>
                  <a:schemeClr val="bg1"/>
                </a:solidFill>
              </a:rPr>
              <a:t>      Особое внимание уделить:</a:t>
            </a:r>
          </a:p>
          <a:p>
            <a:pPr>
              <a:buClrTx/>
              <a:buFont typeface="Wingdings" pitchFamily="2" charset="2"/>
              <a:buChar char="v"/>
            </a:pPr>
            <a:r>
              <a:rPr lang="ru-RU" sz="2800" b="1" dirty="0" smtClean="0">
                <a:solidFill>
                  <a:schemeClr val="bg1"/>
                </a:solidFill>
              </a:rPr>
              <a:t> </a:t>
            </a:r>
            <a:r>
              <a:rPr lang="ru-RU" sz="2800" b="1" i="1" dirty="0" smtClean="0">
                <a:solidFill>
                  <a:schemeClr val="bg1"/>
                </a:solidFill>
              </a:rPr>
              <a:t>устной</a:t>
            </a:r>
            <a:r>
              <a:rPr lang="ru-RU" sz="2800" b="1" dirty="0" smtClean="0">
                <a:solidFill>
                  <a:schemeClr val="bg1"/>
                </a:solidFill>
              </a:rPr>
              <a:t> защите результатов исследования</a:t>
            </a:r>
          </a:p>
          <a:p>
            <a:pPr>
              <a:buClrTx/>
              <a:buFont typeface="Wingdings" pitchFamily="2" charset="2"/>
              <a:buChar char="v"/>
            </a:pPr>
            <a:r>
              <a:rPr lang="ru-RU" sz="2800" b="1" dirty="0" smtClean="0">
                <a:solidFill>
                  <a:schemeClr val="bg1"/>
                </a:solidFill>
              </a:rPr>
              <a:t>расстановке интонационных акцентов, пауз</a:t>
            </a:r>
          </a:p>
          <a:p>
            <a:pPr>
              <a:buClrTx/>
              <a:buFont typeface="Wingdings" pitchFamily="2" charset="2"/>
              <a:buChar char="v"/>
            </a:pPr>
            <a:r>
              <a:rPr lang="ru-RU" sz="2800" b="1" dirty="0" smtClean="0">
                <a:solidFill>
                  <a:schemeClr val="bg1"/>
                </a:solidFill>
              </a:rPr>
              <a:t> культуре речи</a:t>
            </a:r>
          </a:p>
          <a:p>
            <a:pPr>
              <a:buClrTx/>
              <a:buFont typeface="Wingdings" pitchFamily="2" charset="2"/>
              <a:buChar char="v"/>
            </a:pPr>
            <a:r>
              <a:rPr lang="ru-RU" sz="2800" b="1" dirty="0" smtClean="0">
                <a:solidFill>
                  <a:schemeClr val="bg1"/>
                </a:solidFill>
              </a:rPr>
              <a:t>насколько выступающий удерживает внимание аудитории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357166"/>
            <a:ext cx="8215370" cy="5857916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    </a:t>
            </a:r>
            <a:r>
              <a:rPr lang="ru-RU" sz="3200" b="1" dirty="0" smtClean="0">
                <a:solidFill>
                  <a:schemeClr val="bg1"/>
                </a:solidFill>
              </a:rPr>
              <a:t>Вы хотите:</a:t>
            </a:r>
          </a:p>
          <a:p>
            <a:pPr>
              <a:buClr>
                <a:schemeClr val="bg1"/>
              </a:buClr>
              <a:buFont typeface="Wingdings" pitchFamily="2" charset="2"/>
              <a:buChar char="v"/>
            </a:pPr>
            <a:r>
              <a:rPr lang="ru-RU" sz="3200" b="1" dirty="0" smtClean="0">
                <a:solidFill>
                  <a:schemeClr val="bg1"/>
                </a:solidFill>
              </a:rPr>
              <a:t> быть уверенным в себе</a:t>
            </a:r>
          </a:p>
          <a:p>
            <a:pPr>
              <a:buClr>
                <a:schemeClr val="bg1"/>
              </a:buClr>
              <a:buFont typeface="Wingdings" pitchFamily="2" charset="2"/>
              <a:buChar char="v"/>
            </a:pPr>
            <a:r>
              <a:rPr lang="ru-RU" sz="3200" b="1" dirty="0" smtClean="0">
                <a:solidFill>
                  <a:schemeClr val="bg1"/>
                </a:solidFill>
              </a:rPr>
              <a:t> быть интересным собеседником </a:t>
            </a:r>
          </a:p>
          <a:p>
            <a:pPr>
              <a:buClr>
                <a:schemeClr val="bg1"/>
              </a:buClr>
              <a:buFont typeface="Wingdings" pitchFamily="2" charset="2"/>
              <a:buChar char="v"/>
            </a:pPr>
            <a:r>
              <a:rPr lang="ru-RU" sz="3200" b="1" dirty="0" smtClean="0">
                <a:solidFill>
                  <a:schemeClr val="bg1"/>
                </a:solidFill>
              </a:rPr>
              <a:t> убеждать других в своей правоте</a:t>
            </a:r>
          </a:p>
          <a:p>
            <a:pPr>
              <a:buClr>
                <a:schemeClr val="bg1"/>
              </a:buClr>
              <a:buFont typeface="Wingdings" pitchFamily="2" charset="2"/>
              <a:buChar char="v"/>
            </a:pPr>
            <a:r>
              <a:rPr lang="ru-RU" sz="3200" b="1" dirty="0" smtClean="0"/>
              <a:t> </a:t>
            </a:r>
            <a:r>
              <a:rPr lang="ru-RU" sz="3200" b="1" dirty="0" smtClean="0">
                <a:solidFill>
                  <a:schemeClr val="bg1"/>
                </a:solidFill>
              </a:rPr>
              <a:t>увлекать их за собой </a:t>
            </a:r>
          </a:p>
          <a:p>
            <a:pPr>
              <a:buClr>
                <a:schemeClr val="bg1"/>
              </a:buClr>
              <a:buFont typeface="Wingdings" pitchFamily="2" charset="2"/>
              <a:buChar char="v"/>
            </a:pPr>
            <a:r>
              <a:rPr lang="ru-RU" sz="3200" b="1" dirty="0" smtClean="0">
                <a:solidFill>
                  <a:schemeClr val="bg1"/>
                </a:solidFill>
              </a:rPr>
              <a:t> добиться успеха в жизни –</a:t>
            </a:r>
          </a:p>
          <a:p>
            <a:r>
              <a:rPr lang="ru-RU" sz="3200" b="1" dirty="0" smtClean="0">
                <a:solidFill>
                  <a:schemeClr val="bg1"/>
                </a:solidFill>
              </a:rPr>
              <a:t> Вам нужно овладеть ораторским  искусством</a:t>
            </a:r>
          </a:p>
          <a:p>
            <a:pPr>
              <a:buFont typeface="Wingdings" pitchFamily="2" charset="2"/>
              <a:buChar char="Ø"/>
            </a:pPr>
            <a:endParaRPr lang="ru-RU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2F341">
            <a:alpha val="3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?id=109225179&amp;tov=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95528" y="285728"/>
            <a:ext cx="2735923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i?id=22511406&amp;tov=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214290"/>
            <a:ext cx="2857488" cy="3634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3286116" y="2143116"/>
            <a:ext cx="585788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Цицерон Марк Туллий (106-43 до н. э.) </a:t>
            </a:r>
          </a:p>
          <a:p>
            <a:r>
              <a:rPr lang="ru-RU" sz="2400" b="1" dirty="0" smtClean="0">
                <a:solidFill>
                  <a:schemeClr val="bg1"/>
                </a:solidFill>
              </a:rPr>
              <a:t>д</a:t>
            </a:r>
            <a:r>
              <a:rPr lang="ru-RU" sz="2400" b="1" smtClean="0">
                <a:solidFill>
                  <a:schemeClr val="bg1"/>
                </a:solidFill>
              </a:rPr>
              <a:t>ревнеримский  </a:t>
            </a:r>
            <a:r>
              <a:rPr lang="ru-RU" sz="2400" b="1" dirty="0" smtClean="0">
                <a:solidFill>
                  <a:schemeClr val="bg1"/>
                </a:solidFill>
              </a:rPr>
              <a:t>политический деятель, </a:t>
            </a:r>
          </a:p>
          <a:p>
            <a:r>
              <a:rPr lang="ru-RU" sz="2400" b="1" dirty="0" smtClean="0">
                <a:solidFill>
                  <a:schemeClr val="bg1"/>
                </a:solidFill>
              </a:rPr>
              <a:t>оратор, писатель</a:t>
            </a:r>
          </a:p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071670" y="4000504"/>
            <a:ext cx="10936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Цитаты: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71472" y="4500570"/>
            <a:ext cx="49292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Char char="ü"/>
            </a:pPr>
            <a:r>
              <a:rPr lang="ru-RU" sz="2400" b="1" dirty="0" smtClean="0"/>
              <a:t> </a:t>
            </a:r>
            <a:r>
              <a:rPr lang="ru-RU" sz="2400" b="1" dirty="0" smtClean="0">
                <a:solidFill>
                  <a:schemeClr val="bg1"/>
                </a:solidFill>
              </a:rPr>
              <a:t>Что посеешь, то и пожнешь 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71472" y="4929198"/>
            <a:ext cx="58805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Char char="ü"/>
            </a:pPr>
            <a:r>
              <a:rPr lang="ru-RU" dirty="0" smtClean="0"/>
              <a:t> </a:t>
            </a:r>
            <a:r>
              <a:rPr lang="ru-RU" sz="2400" b="1" dirty="0" smtClean="0">
                <a:solidFill>
                  <a:schemeClr val="bg1"/>
                </a:solidFill>
              </a:rPr>
              <a:t>Между добрыми людьми — все доброе 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71472" y="5572140"/>
            <a:ext cx="43112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bg1"/>
                </a:solidFill>
              </a:rPr>
              <a:t> Привычка - вторая натура 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71472" y="6072206"/>
            <a:ext cx="60530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Char char="ü"/>
            </a:pPr>
            <a:r>
              <a:rPr lang="ru-RU" dirty="0" smtClean="0"/>
              <a:t> </a:t>
            </a:r>
            <a:r>
              <a:rPr lang="ru-RU" sz="2400" b="1" dirty="0" smtClean="0">
                <a:solidFill>
                  <a:schemeClr val="bg1"/>
                </a:solidFill>
              </a:rPr>
              <a:t>Из двух зол надо выбирать наименьшее </a:t>
            </a:r>
            <a:endParaRPr lang="ru-RU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2F341">
            <a:alpha val="3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?id=118533078&amp;tov=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285728"/>
            <a:ext cx="2571736" cy="1903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 descr="d89f9bd838c6aa396ff54bfbf4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28596" y="214290"/>
            <a:ext cx="2302248" cy="2857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357158" y="3214686"/>
            <a:ext cx="54292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Наполеон Бонапарт (1769-1821), выдающийся французский полководец</a:t>
            </a:r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2052" name="Picture 4" descr="http://t1.gstatic.com/images?q=tbn:i_lNpoLTRb4AMM:http://upload.wikimedia.org/wikipedia/ru/thumb/7/79/Tn1.JPG/200px-Tn1.JPG">
            <a:hlinkClick r:id="rId4"/>
          </p:cNvPr>
          <p:cNvPicPr>
            <a:picLocks noChangeAspect="1" noChangeArrowheads="1"/>
          </p:cNvPicPr>
          <p:nvPr/>
        </p:nvPicPr>
        <p:blipFill>
          <a:blip r:embed="rId5" r:link="rId6"/>
          <a:srcRect/>
          <a:stretch>
            <a:fillRect/>
          </a:stretch>
        </p:blipFill>
        <p:spPr bwMode="auto">
          <a:xfrm>
            <a:off x="6572264" y="2754998"/>
            <a:ext cx="2134210" cy="3711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857224" y="5357826"/>
            <a:ext cx="54292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Франсуа </a:t>
            </a:r>
            <a:r>
              <a:rPr lang="ru-RU" sz="2400" b="1" dirty="0" err="1" smtClean="0">
                <a:solidFill>
                  <a:schemeClr val="bg1"/>
                </a:solidFill>
              </a:rPr>
              <a:t>Жозеф</a:t>
            </a:r>
            <a:r>
              <a:rPr lang="ru-RU" sz="2400" b="1" dirty="0" smtClean="0">
                <a:solidFill>
                  <a:schemeClr val="bg1"/>
                </a:solidFill>
              </a:rPr>
              <a:t> Тальма (1763-1826) - знаменитый французский актер</a:t>
            </a:r>
            <a:endParaRPr lang="ru-RU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2F341">
            <a:alpha val="3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68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92" y="500042"/>
            <a:ext cx="1785950" cy="219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 descr="volxpor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357166"/>
            <a:ext cx="2143140" cy="2613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285720" y="3143248"/>
            <a:ext cx="74295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Н.Ф. </a:t>
            </a:r>
            <a:r>
              <a:rPr lang="ru-RU" sz="2400" b="1" dirty="0" err="1" smtClean="0">
                <a:solidFill>
                  <a:schemeClr val="bg1"/>
                </a:solidFill>
              </a:rPr>
              <a:t>Кошанский</a:t>
            </a:r>
            <a:r>
              <a:rPr lang="ru-RU" sz="2400" b="1" dirty="0" smtClean="0">
                <a:solidFill>
                  <a:schemeClr val="bg1"/>
                </a:solidFill>
              </a:rPr>
              <a:t> </a:t>
            </a:r>
            <a:r>
              <a:rPr lang="ru-RU" sz="2400" dirty="0" smtClean="0">
                <a:solidFill>
                  <a:schemeClr val="bg1"/>
                </a:solidFill>
              </a:rPr>
              <a:t>-</a:t>
            </a:r>
            <a:r>
              <a:rPr lang="ru-RU" sz="2400" b="1" dirty="0" smtClean="0">
                <a:solidFill>
                  <a:schemeClr val="bg1"/>
                </a:solidFill>
              </a:rPr>
              <a:t> профессор российской и латинской словесности (</a:t>
            </a:r>
            <a:r>
              <a:rPr lang="ru-RU" sz="2400" dirty="0" smtClean="0">
                <a:solidFill>
                  <a:schemeClr val="bg1"/>
                </a:solidFill>
              </a:rPr>
              <a:t>Лицейский преподаватель )</a:t>
            </a:r>
            <a:r>
              <a:rPr lang="ru-RU" sz="2400" b="1" dirty="0" smtClean="0">
                <a:solidFill>
                  <a:schemeClr val="bg1"/>
                </a:solidFill>
              </a:rPr>
              <a:t>: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786546" y="2857496"/>
            <a:ext cx="235745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А. С. Пушкин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214282" y="4286256"/>
            <a:ext cx="935834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Должно вооружиться терпением...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Должно любить труд, любить занятия.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Где нет любви, там нет  успеха»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2F341">
            <a:alpha val="3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rmAutofit/>
          </a:bodyPr>
          <a:lstStyle/>
          <a:p>
            <a:r>
              <a:rPr lang="ru-RU" b="1" u="sng" dirty="0" smtClean="0">
                <a:solidFill>
                  <a:schemeClr val="bg1"/>
                </a:solidFill>
                <a:hlinkClick r:id="rId2"/>
              </a:rPr>
              <a:t>Анатолий Федорович Кони</a:t>
            </a:r>
            <a:r>
              <a:rPr lang="ru-RU" b="1" dirty="0" smtClean="0">
                <a:solidFill>
                  <a:schemeClr val="bg1"/>
                </a:solidFill>
              </a:rPr>
              <a:t/>
            </a:r>
            <a:br>
              <a:rPr lang="ru-RU" b="1" dirty="0" smtClean="0">
                <a:solidFill>
                  <a:schemeClr val="bg1"/>
                </a:solidFill>
              </a:rPr>
            </a:br>
            <a:r>
              <a:rPr lang="ru-RU" u="sng" dirty="0" smtClean="0">
                <a:solidFill>
                  <a:schemeClr val="bg1"/>
                </a:solidFill>
              </a:rPr>
              <a:t>СОВЕТЫ: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>
                <a:schemeClr val="bg1"/>
              </a:buClr>
              <a:buFont typeface="Wingdings" pitchFamily="2" charset="2"/>
              <a:buChar char="v"/>
            </a:pPr>
            <a:r>
              <a:rPr lang="ru-RU" b="1" dirty="0" smtClean="0">
                <a:solidFill>
                  <a:schemeClr val="bg1"/>
                </a:solidFill>
              </a:rPr>
              <a:t>Говорить следует громко, ясно, отчетливо (дикция), немонотонно, по возможности выразительно и просто. В тоне должна быть уверенность, убежденность, сила </a:t>
            </a:r>
          </a:p>
          <a:p>
            <a:pPr algn="just">
              <a:buClr>
                <a:schemeClr val="bg1"/>
              </a:buClr>
              <a:buFont typeface="Wingdings" pitchFamily="2" charset="2"/>
              <a:buChar char="v"/>
            </a:pPr>
            <a:r>
              <a:rPr lang="ru-RU" b="1" i="1" dirty="0" smtClean="0">
                <a:solidFill>
                  <a:schemeClr val="bg1"/>
                </a:solidFill>
              </a:rPr>
              <a:t>следует вообще менять тон</a:t>
            </a:r>
            <a:r>
              <a:rPr lang="ru-RU" b="1" dirty="0" smtClean="0">
                <a:solidFill>
                  <a:schemeClr val="bg1"/>
                </a:solidFill>
              </a:rPr>
              <a:t> - повышать и понижать его в связи со смыслом и значением данной фразы. </a:t>
            </a:r>
            <a:r>
              <a:rPr lang="ru-RU" b="1" i="1" dirty="0" smtClean="0">
                <a:solidFill>
                  <a:schemeClr val="bg1"/>
                </a:solidFill>
              </a:rPr>
              <a:t>Тон подчеркивает</a:t>
            </a:r>
            <a:r>
              <a:rPr lang="ru-RU" b="1" dirty="0" smtClean="0">
                <a:solidFill>
                  <a:schemeClr val="bg1"/>
                </a:solidFill>
              </a:rPr>
              <a:t>. Иногда хорошо «упасть» в тоне: с высокого, вдруг перейти на низкий, сделав паузу </a:t>
            </a:r>
            <a:endParaRPr lang="ru-R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640</TotalTime>
  <Words>510</Words>
  <PresentationFormat>Экран (4:3)</PresentationFormat>
  <Paragraphs>87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Апекс</vt:lpstr>
      <vt:lpstr>Гомилетика - ? </vt:lpstr>
      <vt:lpstr>Гомилетика - ? </vt:lpstr>
      <vt:lpstr>Слайд 3</vt:lpstr>
      <vt:lpstr>Советы юному исследователю</vt:lpstr>
      <vt:lpstr>Слайд 5</vt:lpstr>
      <vt:lpstr>Слайд 6</vt:lpstr>
      <vt:lpstr>Слайд 7</vt:lpstr>
      <vt:lpstr>Слайд 8</vt:lpstr>
      <vt:lpstr>Анатолий Федорович Кони СОВЕТЫ:</vt:lpstr>
      <vt:lpstr>Слайд 10</vt:lpstr>
      <vt:lpstr>Слайд 11</vt:lpstr>
      <vt:lpstr>Слайд 12</vt:lpstr>
      <vt:lpstr>Практикум</vt:lpstr>
      <vt:lpstr>ЕВГЕНИЯ ТРУТНЕВА (1884 - 1959) </vt:lpstr>
      <vt:lpstr>Слайд 15</vt:lpstr>
      <vt:lpstr>Слайд 16</vt:lpstr>
      <vt:lpstr>Слайд 17</vt:lpstr>
      <vt:lpstr>Слайд 18</vt:lpstr>
      <vt:lpstr>Рефлексия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Гомилетика - ? </dc:title>
  <cp:lastModifiedBy>Tata</cp:lastModifiedBy>
  <cp:revision>69</cp:revision>
  <dcterms:modified xsi:type="dcterms:W3CDTF">2010-03-10T22:29:08Z</dcterms:modified>
</cp:coreProperties>
</file>